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omments/comment1.xml" ContentType="application/vnd.openxmlformats-officedocument.presentationml.comments+xml"/>
  <Override PartName="/ppt/notesSlides/notesSlide3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02" r:id="rId1"/>
  </p:sldMasterIdLst>
  <p:notesMasterIdLst>
    <p:notesMasterId r:id="rId26"/>
  </p:notesMasterIdLst>
  <p:sldIdLst>
    <p:sldId id="265" r:id="rId2"/>
    <p:sldId id="267" r:id="rId3"/>
    <p:sldId id="256" r:id="rId4"/>
    <p:sldId id="268" r:id="rId5"/>
    <p:sldId id="257" r:id="rId6"/>
    <p:sldId id="258" r:id="rId7"/>
    <p:sldId id="259" r:id="rId8"/>
    <p:sldId id="278" r:id="rId9"/>
    <p:sldId id="260" r:id="rId10"/>
    <p:sldId id="261" r:id="rId11"/>
    <p:sldId id="262" r:id="rId12"/>
    <p:sldId id="277" r:id="rId13"/>
    <p:sldId id="263" r:id="rId14"/>
    <p:sldId id="280" r:id="rId15"/>
    <p:sldId id="281" r:id="rId16"/>
    <p:sldId id="264" r:id="rId17"/>
    <p:sldId id="270" r:id="rId18"/>
    <p:sldId id="271" r:id="rId19"/>
    <p:sldId id="269" r:id="rId20"/>
    <p:sldId id="272" r:id="rId21"/>
    <p:sldId id="273" r:id="rId22"/>
    <p:sldId id="274" r:id="rId23"/>
    <p:sldId id="275" r:id="rId24"/>
    <p:sldId id="279" r:id="rId2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F915BB13-B2AA-4BA6-A618-9B716974C8BD}">
          <p14:sldIdLst>
            <p14:sldId id="265"/>
            <p14:sldId id="267"/>
            <p14:sldId id="256"/>
            <p14:sldId id="268"/>
          </p14:sldIdLst>
        </p14:section>
        <p14:section name="Gwaith y Cyngor 2019-20" id="{F30B7A6A-328A-4F74-9FCD-D22E405751DA}">
          <p14:sldIdLst>
            <p14:sldId id="257"/>
            <p14:sldId id="258"/>
            <p14:sldId id="259"/>
            <p14:sldId id="278"/>
            <p14:sldId id="260"/>
            <p14:sldId id="261"/>
            <p14:sldId id="262"/>
            <p14:sldId id="277"/>
            <p14:sldId id="263"/>
            <p14:sldId id="280"/>
            <p14:sldId id="281"/>
            <p14:sldId id="264"/>
            <p14:sldId id="270"/>
            <p14:sldId id="271"/>
            <p14:sldId id="269"/>
            <p14:sldId id="272"/>
            <p14:sldId id="273"/>
            <p14:sldId id="274"/>
            <p14:sldId id="275"/>
            <p14:sldId id="279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avid roberts" initials="dr" lastIdx="6" clrIdx="0">
    <p:extLst>
      <p:ext uri="{19B8F6BF-5375-455C-9EA6-DF929625EA0E}">
        <p15:presenceInfo xmlns:p15="http://schemas.microsoft.com/office/powerpoint/2012/main" userId="79f20c6e5ee5dfb3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89455" autoAdjust="0"/>
  </p:normalViewPr>
  <p:slideViewPr>
    <p:cSldViewPr snapToGrid="0">
      <p:cViewPr varScale="1">
        <p:scale>
          <a:sx n="112" d="100"/>
          <a:sy n="112" d="100"/>
        </p:scale>
        <p:origin x="492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100" baseline="0">
                <a:solidFill>
                  <a:schemeClr val="lt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en-US"/>
              <a:t>Gwariant y Cyngor 2019-20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100" baseline="0">
              <a:solidFill>
                <a:schemeClr val="lt1">
                  <a:lumMod val="9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 w="25400">
          <a:noFill/>
        </a:ln>
        <a:effectLst/>
      </c:spPr>
    </c:plotArea>
    <c:legend>
      <c:legendPos val="r"/>
      <c:layout>
        <c:manualLayout>
          <c:xMode val="edge"/>
          <c:yMode val="edge"/>
          <c:x val="0.68533769152715251"/>
          <c:y val="0.37080793213035135"/>
          <c:w val="0.29449136769103679"/>
          <c:h val="0.41925064617821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lt1">
                  <a:lumMod val="8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100" baseline="0">
                <a:solidFill>
                  <a:schemeClr val="tx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en-US">
                <a:solidFill>
                  <a:schemeClr val="tx1"/>
                </a:solidFill>
              </a:rPr>
              <a:t>Gwariant y Cyngor 2020-21</a:t>
            </a:r>
          </a:p>
        </c:rich>
      </c:tx>
      <c:layout>
        <c:manualLayout>
          <c:xMode val="edge"/>
          <c:yMode val="edge"/>
          <c:x val="6.9690651876062631E-2"/>
          <c:y val="3.546099290780142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100" baseline="0">
              <a:solidFill>
                <a:schemeClr val="tx1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6.9484089444092956E-2"/>
          <c:y val="0.23211425699447147"/>
          <c:w val="0.47305777219390494"/>
          <c:h val="0.70818283352878764"/>
        </c:manualLayout>
      </c:layout>
      <c:pieChart>
        <c:varyColors val="1"/>
        <c:ser>
          <c:idx val="0"/>
          <c:order val="0"/>
          <c:explosion val="16"/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tint val="98000"/>
                      <a:lumMod val="114000"/>
                    </a:schemeClr>
                  </a:gs>
                  <a:gs pos="100000">
                    <a:schemeClr val="accent1">
                      <a:shade val="90000"/>
                      <a:lumMod val="84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63500" dist="38100" dir="5400000" rotWithShape="0">
                  <a:srgbClr val="000000">
                    <a:alpha val="6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l"/>
              </a:scene3d>
              <a:sp3d prstMaterial="plastic">
                <a:bevelT w="0" h="0"/>
              </a:sp3d>
            </c:spPr>
            <c:extLst>
              <c:ext xmlns:c16="http://schemas.microsoft.com/office/drawing/2014/chart" uri="{C3380CC4-5D6E-409C-BE32-E72D297353CC}">
                <c16:uniqueId val="{00000001-552F-4328-BF23-9170F89E1AB4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tint val="98000"/>
                      <a:lumMod val="114000"/>
                    </a:schemeClr>
                  </a:gs>
                  <a:gs pos="100000">
                    <a:schemeClr val="accent2">
                      <a:shade val="90000"/>
                      <a:lumMod val="84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63500" dist="38100" dir="5400000" rotWithShape="0">
                  <a:srgbClr val="000000">
                    <a:alpha val="6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l"/>
              </a:scene3d>
              <a:sp3d prstMaterial="plastic">
                <a:bevelT w="0" h="0"/>
              </a:sp3d>
            </c:spPr>
            <c:extLst>
              <c:ext xmlns:c16="http://schemas.microsoft.com/office/drawing/2014/chart" uri="{C3380CC4-5D6E-409C-BE32-E72D297353CC}">
                <c16:uniqueId val="{00000003-552F-4328-BF23-9170F89E1AB4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tint val="98000"/>
                      <a:lumMod val="114000"/>
                    </a:schemeClr>
                  </a:gs>
                  <a:gs pos="100000">
                    <a:schemeClr val="accent3">
                      <a:shade val="90000"/>
                      <a:lumMod val="84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63500" dist="38100" dir="5400000" rotWithShape="0">
                  <a:srgbClr val="000000">
                    <a:alpha val="6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l"/>
              </a:scene3d>
              <a:sp3d prstMaterial="plastic">
                <a:bevelT w="0" h="0"/>
              </a:sp3d>
            </c:spPr>
            <c:extLst>
              <c:ext xmlns:c16="http://schemas.microsoft.com/office/drawing/2014/chart" uri="{C3380CC4-5D6E-409C-BE32-E72D297353CC}">
                <c16:uniqueId val="{00000005-552F-4328-BF23-9170F89E1AB4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tint val="98000"/>
                      <a:lumMod val="114000"/>
                    </a:schemeClr>
                  </a:gs>
                  <a:gs pos="100000">
                    <a:schemeClr val="accent4">
                      <a:shade val="90000"/>
                      <a:lumMod val="84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63500" dist="38100" dir="5400000" rotWithShape="0">
                  <a:srgbClr val="000000">
                    <a:alpha val="6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l"/>
              </a:scene3d>
              <a:sp3d prstMaterial="plastic">
                <a:bevelT w="0" h="0"/>
              </a:sp3d>
            </c:spPr>
            <c:extLst>
              <c:ext xmlns:c16="http://schemas.microsoft.com/office/drawing/2014/chart" uri="{C3380CC4-5D6E-409C-BE32-E72D297353CC}">
                <c16:uniqueId val="{00000007-552F-4328-BF23-9170F89E1AB4}"/>
              </c:ext>
            </c:extLst>
          </c:dPt>
          <c:dPt>
            <c:idx val="4"/>
            <c:bubble3D val="0"/>
            <c:spPr>
              <a:gradFill rotWithShape="1">
                <a:gsLst>
                  <a:gs pos="0">
                    <a:schemeClr val="accent5">
                      <a:tint val="98000"/>
                      <a:lumMod val="114000"/>
                    </a:schemeClr>
                  </a:gs>
                  <a:gs pos="100000">
                    <a:schemeClr val="accent5">
                      <a:shade val="90000"/>
                      <a:lumMod val="84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63500" dist="38100" dir="5400000" rotWithShape="0">
                  <a:srgbClr val="000000">
                    <a:alpha val="6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l"/>
              </a:scene3d>
              <a:sp3d prstMaterial="plastic">
                <a:bevelT w="0" h="0"/>
              </a:sp3d>
            </c:spPr>
            <c:extLst>
              <c:ext xmlns:c16="http://schemas.microsoft.com/office/drawing/2014/chart" uri="{C3380CC4-5D6E-409C-BE32-E72D297353CC}">
                <c16:uniqueId val="{00000009-552F-4328-BF23-9170F89E1AB4}"/>
              </c:ext>
            </c:extLst>
          </c:dPt>
          <c:dPt>
            <c:idx val="5"/>
            <c:bubble3D val="0"/>
            <c:spPr>
              <a:gradFill rotWithShape="1">
                <a:gsLst>
                  <a:gs pos="0">
                    <a:schemeClr val="accent6">
                      <a:tint val="98000"/>
                      <a:lumMod val="114000"/>
                    </a:schemeClr>
                  </a:gs>
                  <a:gs pos="100000">
                    <a:schemeClr val="accent6">
                      <a:shade val="90000"/>
                      <a:lumMod val="84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63500" dist="38100" dir="5400000" rotWithShape="0">
                  <a:srgbClr val="000000">
                    <a:alpha val="6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l"/>
              </a:scene3d>
              <a:sp3d prstMaterial="plastic">
                <a:bevelT w="0" h="0"/>
              </a:sp3d>
            </c:spPr>
            <c:extLst>
              <c:ext xmlns:c16="http://schemas.microsoft.com/office/drawing/2014/chart" uri="{C3380CC4-5D6E-409C-BE32-E72D297353CC}">
                <c16:uniqueId val="{0000000B-552F-4328-BF23-9170F89E1AB4}"/>
              </c:ext>
            </c:extLst>
          </c:dPt>
          <c:dPt>
            <c:idx val="6"/>
            <c:bubble3D val="0"/>
            <c:spPr>
              <a:gradFill rotWithShape="1">
                <a:gsLst>
                  <a:gs pos="0">
                    <a:schemeClr val="accent1">
                      <a:lumMod val="60000"/>
                      <a:tint val="98000"/>
                      <a:lumMod val="114000"/>
                    </a:schemeClr>
                  </a:gs>
                  <a:gs pos="100000">
                    <a:schemeClr val="accent1">
                      <a:lumMod val="60000"/>
                      <a:shade val="90000"/>
                      <a:lumMod val="84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63500" dist="38100" dir="5400000" rotWithShape="0">
                  <a:srgbClr val="000000">
                    <a:alpha val="6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l"/>
              </a:scene3d>
              <a:sp3d prstMaterial="plastic">
                <a:bevelT w="0" h="0"/>
              </a:sp3d>
            </c:spPr>
            <c:extLst>
              <c:ext xmlns:c16="http://schemas.microsoft.com/office/drawing/2014/chart" uri="{C3380CC4-5D6E-409C-BE32-E72D297353CC}">
                <c16:uniqueId val="{0000000D-552F-4328-BF23-9170F89E1AB4}"/>
              </c:ext>
            </c:extLst>
          </c:dPt>
          <c:dLbls>
            <c:dLbl>
              <c:idx val="0"/>
              <c:layout>
                <c:manualLayout>
                  <c:x val="-7.7740629599391015E-2"/>
                  <c:y val="9.6457809795052168E-2"/>
                </c:manualLayout>
              </c:layout>
              <c:tx>
                <c:rich>
                  <a:bodyPr/>
                  <a:lstStyle/>
                  <a:p>
                    <a:fld id="{78B15500-DC8B-4E55-866C-1A28589A2710}" type="CATEGORYNAME">
                      <a:rPr lang="en-US"/>
                      <a:pPr/>
                      <a:t>[CATEGORY NAME]</a:t>
                    </a:fld>
                    <a:r>
                      <a:rPr lang="en-US" dirty="0"/>
                      <a:t>, </a:t>
                    </a:r>
                    <a:r>
                      <a:rPr lang="en-US" dirty="0" err="1"/>
                      <a:t>yn</a:t>
                    </a:r>
                    <a:r>
                      <a:rPr lang="en-US" dirty="0"/>
                      <a:t> </a:t>
                    </a:r>
                    <a:r>
                      <a:rPr lang="en-US" dirty="0" err="1"/>
                      <a:t>cynnwys</a:t>
                    </a:r>
                    <a:r>
                      <a:rPr lang="en-US" dirty="0"/>
                      <a:t> </a:t>
                    </a:r>
                    <a:r>
                      <a:rPr lang="en-US" dirty="0" err="1"/>
                      <a:t>cyflogau</a:t>
                    </a:r>
                    <a:r>
                      <a:rPr lang="en-US" dirty="0"/>
                      <a:t>, </a:t>
                    </a:r>
                    <a:r>
                      <a:rPr lang="en-US" dirty="0" err="1"/>
                      <a:t>yswiriannau</a:t>
                    </a:r>
                    <a:r>
                      <a:rPr lang="en-US" dirty="0"/>
                      <a:t>, </a:t>
                    </a:r>
                    <a:r>
                      <a:rPr lang="en-US" dirty="0" err="1"/>
                      <a:t>archwilio</a:t>
                    </a:r>
                    <a:r>
                      <a:rPr lang="en-US" dirty="0"/>
                      <a:t> </a:t>
                    </a:r>
                    <a:r>
                      <a:rPr lang="en-US" dirty="0" err="1"/>
                      <a:t>cyfrifon</a:t>
                    </a:r>
                    <a:r>
                      <a:rPr lang="en-US" dirty="0"/>
                      <a:t>,, </a:t>
                    </a:r>
                    <a:r>
                      <a:rPr lang="en-US" dirty="0" err="1"/>
                      <a:t>trwyddedau</a:t>
                    </a:r>
                    <a:r>
                      <a:rPr lang="en-US" dirty="0"/>
                      <a:t> a </a:t>
                    </a:r>
                    <a:r>
                      <a:rPr lang="en-US" dirty="0" err="1"/>
                      <a:t>tanysgrifiadau</a:t>
                    </a:r>
                    <a:r>
                      <a:rPr lang="en-US" baseline="0" dirty="0"/>
                      <a:t>
</a:t>
                    </a:r>
                    <a:fld id="{ABA599B9-B533-4AA5-B954-E99931325908}" type="PERCENTAGE">
                      <a:rPr lang="en-US" baseline="0"/>
                      <a:pPr/>
                      <a:t>[PERCENTAGE]</a:t>
                    </a:fld>
                    <a:r>
                      <a:rPr lang="en-US" baseline="0" dirty="0"/>
                      <a:t>   £17,901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0397252843995081"/>
                      <c:h val="0.3803300385324174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552F-4328-BF23-9170F89E1AB4}"/>
                </c:ext>
              </c:extLst>
            </c:dLbl>
            <c:dLbl>
              <c:idx val="1"/>
              <c:layout>
                <c:manualLayout>
                  <c:x val="0"/>
                  <c:y val="7.0921985815601534E-3"/>
                </c:manualLayout>
              </c:layout>
              <c:tx>
                <c:rich>
                  <a:bodyPr/>
                  <a:lstStyle/>
                  <a:p>
                    <a:r>
                      <a:rPr lang="sv-SE" baseline="0" dirty="0"/>
                      <a:t>Cynnal Mynwentydd 18% £11,057
</a:t>
                    </a:r>
                    <a:fld id="{D771987A-4DC8-4E2E-B79E-98487701CD30}" type="PERCENTAGE">
                      <a:rPr lang="sv-SE" baseline="0"/>
                      <a:pPr/>
                      <a:t>[PERCENTAGE]</a:t>
                    </a:fld>
                    <a:endParaRPr lang="sv-SE" baseline="0" dirty="0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552F-4328-BF23-9170F89E1AB4}"/>
                </c:ext>
              </c:extLst>
            </c:dLbl>
            <c:dLbl>
              <c:idx val="2"/>
              <c:layout>
                <c:manualLayout>
                  <c:x val="1.1527355526987984E-3"/>
                  <c:y val="-1.0638297872340425E-2"/>
                </c:manualLayout>
              </c:layout>
              <c:tx>
                <c:rich>
                  <a:bodyPr/>
                  <a:lstStyle/>
                  <a:p>
                    <a:r>
                      <a:rPr lang="en-US" dirty="0" err="1"/>
                      <a:t>Cynnal</a:t>
                    </a:r>
                    <a:r>
                      <a:rPr lang="en-US" dirty="0"/>
                      <a:t> </a:t>
                    </a:r>
                    <a:r>
                      <a:rPr lang="en-US" dirty="0" err="1"/>
                      <a:t>Tiroedd</a:t>
                    </a:r>
                    <a:r>
                      <a:rPr lang="en-US" dirty="0"/>
                      <a:t> a </a:t>
                    </a:r>
                    <a:r>
                      <a:rPr lang="en-US" dirty="0" err="1"/>
                      <a:t>Llwybrau</a:t>
                    </a:r>
                    <a:r>
                      <a:rPr lang="en-US" dirty="0"/>
                      <a:t> </a:t>
                    </a:r>
                    <a:r>
                      <a:rPr lang="en-US" dirty="0" err="1"/>
                      <a:t>Cyhoeddus</a:t>
                    </a:r>
                    <a:r>
                      <a:rPr lang="en-US" dirty="0"/>
                      <a:t> ac </a:t>
                    </a:r>
                    <a:r>
                      <a:rPr lang="en-US" dirty="0" err="1"/>
                      <a:t>Eiddo</a:t>
                    </a:r>
                    <a:r>
                      <a:rPr lang="en-US" dirty="0"/>
                      <a:t> 11%   £6,644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6459969255763693"/>
                      <c:h val="0.18239822415815043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5-552F-4328-BF23-9170F89E1AB4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874E745C-F301-40EC-A3C4-A4734B2308F9}" type="CATEGORYNAME">
                      <a:rPr lang="en-US"/>
                      <a:pPr/>
                      <a:t>[CATEGORY NAME]</a:t>
                    </a:fld>
                    <a:r>
                      <a:rPr lang="en-US" baseline="0"/>
                      <a:t>
</a:t>
                    </a:r>
                    <a:fld id="{9264EC05-56FA-4F3E-AB80-2985B1DC4CD1}" type="PERCENTAGE">
                      <a:rPr lang="en-US" baseline="0"/>
                      <a:pPr/>
                      <a:t>[PERCENTAGE]</a:t>
                    </a:fld>
                    <a:r>
                      <a:rPr lang="en-US" baseline="0"/>
                      <a:t>   £4,000</a:t>
                    </a:r>
                  </a:p>
                </c:rich>
              </c:tx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552F-4328-BF23-9170F89E1AB4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fld id="{75061C12-3573-408A-9B9C-361BBB745526}" type="CATEGORYNAME">
                      <a:rPr lang="en-US"/>
                      <a:pPr/>
                      <a:t>[CATEGORY NAME]</a:t>
                    </a:fld>
                    <a:r>
                      <a:rPr lang="en-US" baseline="0"/>
                      <a:t>
</a:t>
                    </a:r>
                    <a:fld id="{E481F91B-453D-4DAB-92C1-AB7D5FA0CC6B}" type="PERCENTAGE">
                      <a:rPr lang="en-US" baseline="0"/>
                      <a:pPr/>
                      <a:t>[PERCENTAGE]</a:t>
                    </a:fld>
                    <a:r>
                      <a:rPr lang="en-US" baseline="0"/>
                      <a:t>   £6,850</a:t>
                    </a:r>
                  </a:p>
                </c:rich>
              </c:tx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552F-4328-BF23-9170F89E1AB4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fld id="{EE4320B1-52E9-40F3-9337-779280DA4F78}" type="CATEGORYNAME">
                      <a:rPr lang="en-US"/>
                      <a:pPr/>
                      <a:t>[CATEGORY NAME]</a:t>
                    </a:fld>
                    <a:r>
                      <a:rPr lang="en-US" baseline="0"/>
                      <a:t>
</a:t>
                    </a:r>
                    <a:fld id="{171DB2D2-4551-4803-8AE2-1B922A3DED3B}" type="PERCENTAGE">
                      <a:rPr lang="en-US" baseline="0"/>
                      <a:pPr/>
                      <a:t>[PERCENTAGE]</a:t>
                    </a:fld>
                    <a:r>
                      <a:rPr lang="en-US" baseline="0"/>
                      <a:t>  £11,428</a:t>
                    </a:r>
                  </a:p>
                </c:rich>
              </c:tx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B-552F-4328-BF23-9170F89E1AB4}"/>
                </c:ext>
              </c:extLst>
            </c:dLbl>
            <c:dLbl>
              <c:idx val="6"/>
              <c:layout>
                <c:manualLayout>
                  <c:x val="4.5530291673176383E-2"/>
                  <c:y val="7.3579326520355148E-2"/>
                </c:manualLayout>
              </c:layout>
              <c:tx>
                <c:rich>
                  <a:bodyPr/>
                  <a:lstStyle/>
                  <a:p>
                    <a:fld id="{1364BAE0-77DC-492B-A5E1-8B3160576C1F}" type="CATEGORYNAME">
                      <a:rPr lang="en-US"/>
                      <a:pPr/>
                      <a:t>[CATEGORY NAME]</a:t>
                    </a:fld>
                    <a:r>
                      <a:rPr lang="en-US" baseline="0"/>
                      <a:t>
</a:t>
                    </a:r>
                    <a:fld id="{CB4CB497-CB1C-4DC7-8CDB-E8E431ED2F67}" type="PERCENTAGE">
                      <a:rPr lang="en-US" baseline="0"/>
                      <a:pPr/>
                      <a:t>[PERCENTAGE]</a:t>
                    </a:fld>
                    <a:r>
                      <a:rPr lang="en-US" baseline="0"/>
                      <a:t>  £2,236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6768086430179938"/>
                      <c:h val="0.149694532864243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D-552F-4328-BF23-9170F89E1AB4}"/>
                </c:ext>
              </c:extLst>
            </c:dLbl>
            <c:spPr>
              <a:solidFill>
                <a:sysClr val="window" lastClr="FFFFFF"/>
              </a:solidFill>
              <a:ln>
                <a:noFill/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Dalen1!$A$4:$A$10</c:f>
              <c:strCache>
                <c:ptCount val="7"/>
                <c:pt idx="0">
                  <c:v>Gweinyddiaeth</c:v>
                </c:pt>
                <c:pt idx="1">
                  <c:v>Cynnal Tiroedd, Llwybrau ac Eiddo</c:v>
                </c:pt>
                <c:pt idx="2">
                  <c:v>CynnalMynwentydd </c:v>
                </c:pt>
                <c:pt idx="3">
                  <c:v>Toiledau</c:v>
                </c:pt>
                <c:pt idx="4">
                  <c:v>Rhoddion</c:v>
                </c:pt>
                <c:pt idx="5">
                  <c:v>Benthyciadau</c:v>
                </c:pt>
                <c:pt idx="6">
                  <c:v>Ymgysyltu</c:v>
                </c:pt>
              </c:strCache>
            </c:strRef>
          </c:cat>
          <c:val>
            <c:numRef>
              <c:f>Dalen1!$B$4:$B$10</c:f>
              <c:numCache>
                <c:formatCode>"£"#,##0_);[Red]\("£"#,##0\)</c:formatCode>
                <c:ptCount val="7"/>
                <c:pt idx="0">
                  <c:v>17901</c:v>
                </c:pt>
                <c:pt idx="1">
                  <c:v>6644</c:v>
                </c:pt>
                <c:pt idx="2">
                  <c:v>11057</c:v>
                </c:pt>
                <c:pt idx="3">
                  <c:v>4000</c:v>
                </c:pt>
                <c:pt idx="4">
                  <c:v>6850</c:v>
                </c:pt>
                <c:pt idx="5">
                  <c:v>11428</c:v>
                </c:pt>
                <c:pt idx="6">
                  <c:v>2236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552F-4328-BF23-9170F89E1AB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475572380122474"/>
          <c:y val="0.1809264533422684"/>
          <c:w val="0.33112398982965874"/>
          <c:h val="0.6758066677835483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lt1">
                  <a:lumMod val="8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Incwm y Cyngor 2020-21 </a:t>
            </a:r>
          </a:p>
        </c:rich>
      </c:tx>
      <c:layout>
        <c:manualLayout>
          <c:xMode val="edge"/>
          <c:yMode val="edge"/>
          <c:x val="3.2490276480822831E-2"/>
          <c:y val="4.092658902430827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26800721784776904"/>
          <c:y val="0.3244907407407408"/>
          <c:w val="0.40287467191601051"/>
          <c:h val="0.6714577865266842"/>
        </c:manualLayout>
      </c:layout>
      <c:pieChart>
        <c:varyColors val="1"/>
        <c:ser>
          <c:idx val="0"/>
          <c:order val="0"/>
          <c:dPt>
            <c:idx val="0"/>
            <c:bubble3D val="0"/>
            <c:explosion val="36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3ACA-4664-8E08-DE534EA1BBF3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3ACA-4664-8E08-DE534EA1BBF3}"/>
              </c:ext>
            </c:extLst>
          </c:dPt>
          <c:dPt>
            <c:idx val="2"/>
            <c:bubble3D val="0"/>
            <c:explosion val="1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3ACA-4664-8E08-DE534EA1BBF3}"/>
              </c:ext>
            </c:extLst>
          </c:dPt>
          <c:dLbls>
            <c:dLbl>
              <c:idx val="0"/>
              <c:layout>
                <c:manualLayout>
                  <c:x val="-0.26227419370849425"/>
                  <c:y val="0.29714637171286745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ACA-4664-8E08-DE534EA1BBF3}"/>
                </c:ext>
              </c:extLst>
            </c:dLbl>
            <c:dLbl>
              <c:idx val="1"/>
              <c:layout>
                <c:manualLayout>
                  <c:x val="9.8191177000569133E-2"/>
                  <c:y val="3.5992380012356252E-2"/>
                </c:manualLayout>
              </c:layout>
              <c:spPr>
                <a:pattFill prst="pct75">
                  <a:fgClr>
                    <a:schemeClr val="dk1">
                      <a:lumMod val="75000"/>
                      <a:lumOff val="25000"/>
                    </a:schemeClr>
                  </a:fgClr>
                  <a:bgClr>
                    <a:schemeClr val="dk1">
                      <a:lumMod val="65000"/>
                      <a:lumOff val="35000"/>
                    </a:schemeClr>
                  </a:bgClr>
                </a:patt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9441067445045773"/>
                      <c:h val="0.2982963674314583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3ACA-4664-8E08-DE534EA1BBF3}"/>
                </c:ext>
              </c:extLst>
            </c:dLbl>
            <c:dLbl>
              <c:idx val="2"/>
              <c:layout>
                <c:manualLayout>
                  <c:x val="4.8768401512820303E-2"/>
                  <c:y val="-5.199380162435744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3ACA-4664-8E08-DE534EA1BBF3}"/>
                </c:ext>
              </c:extLst>
            </c:dLbl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Dalen1!$A$14:$A$16</c:f>
              <c:strCache>
                <c:ptCount val="3"/>
                <c:pt idx="0">
                  <c:v>Incwm - Ffioedd Claddu</c:v>
                </c:pt>
                <c:pt idx="1">
                  <c:v>Incwm - Grant ac Amrywiol</c:v>
                </c:pt>
                <c:pt idx="2">
                  <c:v>Incwm - Praesept</c:v>
                </c:pt>
              </c:strCache>
            </c:strRef>
          </c:cat>
          <c:val>
            <c:numRef>
              <c:f>Dalen1!$B$14:$B$16</c:f>
              <c:numCache>
                <c:formatCode>"£"#,##0_);[Red]\("£"#,##0\)</c:formatCode>
                <c:ptCount val="3"/>
                <c:pt idx="0">
                  <c:v>3566</c:v>
                </c:pt>
                <c:pt idx="1">
                  <c:v>808</c:v>
                </c:pt>
                <c:pt idx="2">
                  <c:v>64000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3ACA-4664-8E08-DE534EA1BBF3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7">
  <cs:axisTitle>
    <cs:lnRef idx="0"/>
    <cs:fillRef idx="0"/>
    <cs:effectRef idx="0"/>
    <cs:fontRef idx="minor">
      <a:schemeClr val="lt1">
        <a:lumMod val="85000"/>
      </a:schemeClr>
    </cs:fontRef>
    <cs:defRPr sz="900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000" kern="1200"/>
  </cs:chartArea>
  <cs:dataLabel>
    <cs:lnRef idx="0"/>
    <cs:fillRef idx="0"/>
    <cs:effectRef idx="0"/>
    <cs:fontRef idx="minor">
      <a:schemeClr val="lt1">
        <a:lumMod val="8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900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1600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900" kern="1200"/>
  </cs:valueAxis>
  <cs:wall>
    <cs:lnRef idx="0"/>
    <cs:fillRef idx="0"/>
    <cs:effectRef idx="0"/>
    <cs:fontRef idx="minor">
      <a:schemeClr val="tx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57">
  <cs:axisTitle>
    <cs:lnRef idx="0"/>
    <cs:fillRef idx="0"/>
    <cs:effectRef idx="0"/>
    <cs:fontRef idx="minor">
      <a:schemeClr val="lt1">
        <a:lumMod val="85000"/>
      </a:schemeClr>
    </cs:fontRef>
    <cs:defRPr sz="900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000" kern="1200"/>
  </cs:chartArea>
  <cs:dataLabel>
    <cs:lnRef idx="0"/>
    <cs:fillRef idx="0"/>
    <cs:effectRef idx="0"/>
    <cs:fontRef idx="minor">
      <a:schemeClr val="lt1">
        <a:lumMod val="8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900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1600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900" kern="1200"/>
  </cs:valueAxis>
  <cs:wall>
    <cs:lnRef idx="0"/>
    <cs:fillRef idx="0"/>
    <cs:effectRef idx="0"/>
    <cs:fontRef idx="minor">
      <a:schemeClr val="tx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1-03-26T00:17:24.054" idx="5">
    <p:pos x="10" y="10"/>
    <p:text/>
    <p:extLst>
      <p:ext uri="{C676402C-5697-4E1C-873F-D02D1690AC5C}">
        <p15:threadingInfo xmlns:p15="http://schemas.microsoft.com/office/powerpoint/2012/main" timeZoneBias="0"/>
      </p:ext>
    </p:extLst>
  </p:cm>
</p:cmLst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8B31684-2AD0-4D90-B307-0A8F23D6E6E3}" type="doc">
      <dgm:prSet loTypeId="urn:microsoft.com/office/officeart/2005/8/layout/vList5" loCatId="list" qsTypeId="urn:microsoft.com/office/officeart/2005/8/quickstyle/simple3" qsCatId="simple" csTypeId="urn:microsoft.com/office/officeart/2005/8/colors/colorful5" csCatId="colorful" phldr="1"/>
      <dgm:spPr/>
      <dgm:t>
        <a:bodyPr/>
        <a:lstStyle/>
        <a:p>
          <a:endParaRPr lang="en-GB"/>
        </a:p>
      </dgm:t>
    </dgm:pt>
    <dgm:pt modelId="{0B51C6A0-C551-47ED-84B9-7AF3F2C9BBE0}">
      <dgm:prSet custT="1"/>
      <dgm:spPr/>
      <dgm:t>
        <a:bodyPr/>
        <a:lstStyle/>
        <a:p>
          <a:r>
            <a:rPr lang="en-US" sz="1400" b="1" i="0" cap="none" spc="0" dirty="0" err="1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Gwariant</a:t>
          </a:r>
          <a:r>
            <a:rPr lang="en-US" sz="1400" b="1" i="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 </a:t>
          </a:r>
          <a:r>
            <a:rPr lang="en-US" sz="2000" b="1" i="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£60,361 </a:t>
          </a:r>
          <a:r>
            <a:rPr lang="en-US" sz="1100" b="1" i="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£60,948 </a:t>
          </a:r>
          <a:r>
            <a:rPr lang="en-US" sz="1100" b="1" i="0" cap="none" spc="0" dirty="0" err="1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yn</a:t>
          </a:r>
          <a:r>
            <a:rPr lang="en-US" sz="1100" b="1" i="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 2019-20</a:t>
          </a:r>
          <a:endParaRPr lang="en-GB" sz="1400" b="1" cap="none" spc="0" dirty="0">
            <a:ln w="0"/>
            <a:effectLst>
              <a:outerShdw blurRad="38100" dist="25400" dir="5400000" algn="ctr" rotWithShape="0">
                <a:srgbClr val="6E747A">
                  <a:alpha val="43000"/>
                </a:srgbClr>
              </a:outerShdw>
            </a:effectLst>
          </a:endParaRPr>
        </a:p>
      </dgm:t>
    </dgm:pt>
    <dgm:pt modelId="{D6019596-79B9-4C17-BAAA-43B068FE4F31}" type="parTrans" cxnId="{45D0FF4E-0B0A-424D-B30D-BF0F6DF4C5BE}">
      <dgm:prSet/>
      <dgm:spPr/>
      <dgm:t>
        <a:bodyPr/>
        <a:lstStyle/>
        <a:p>
          <a:endParaRPr lang="en-GB" b="0" cap="none" spc="0">
            <a:ln w="0"/>
            <a:solidFill>
              <a:schemeClr val="accent1"/>
            </a:solidFill>
            <a:effectLst>
              <a:outerShdw blurRad="38100" dist="25400" dir="5400000" algn="ctr" rotWithShape="0">
                <a:srgbClr val="6E747A">
                  <a:alpha val="43000"/>
                </a:srgbClr>
              </a:outerShdw>
            </a:effectLst>
          </a:endParaRPr>
        </a:p>
      </dgm:t>
    </dgm:pt>
    <dgm:pt modelId="{330287DC-5D7D-4185-8B98-E6FE8BC0ABA8}" type="sibTrans" cxnId="{45D0FF4E-0B0A-424D-B30D-BF0F6DF4C5BE}">
      <dgm:prSet/>
      <dgm:spPr/>
      <dgm:t>
        <a:bodyPr/>
        <a:lstStyle/>
        <a:p>
          <a:endParaRPr lang="en-GB" b="0" cap="none" spc="0">
            <a:ln w="0"/>
            <a:solidFill>
              <a:schemeClr val="accent1"/>
            </a:solidFill>
            <a:effectLst>
              <a:outerShdw blurRad="38100" dist="25400" dir="5400000" algn="ctr" rotWithShape="0">
                <a:srgbClr val="6E747A">
                  <a:alpha val="43000"/>
                </a:srgbClr>
              </a:outerShdw>
            </a:effectLst>
          </a:endParaRPr>
        </a:p>
      </dgm:t>
    </dgm:pt>
    <dgm:pt modelId="{5B53E932-E806-4092-8F8C-8E3C5E959FD2}">
      <dgm:prSet custT="1"/>
      <dgm:spPr/>
      <dgm:t>
        <a:bodyPr/>
        <a:lstStyle/>
        <a:p>
          <a:r>
            <a:rPr lang="en-US" sz="1400" b="1" i="0" cap="none" spc="0" dirty="0" err="1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Incwm</a:t>
          </a:r>
          <a:r>
            <a:rPr lang="en-US" sz="1400" b="1" i="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 o’r </a:t>
          </a:r>
          <a:r>
            <a:rPr lang="en-US" sz="1400" b="1" i="0" cap="none" spc="0" dirty="0" err="1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Praesept</a:t>
          </a:r>
          <a:r>
            <a:rPr lang="en-US" sz="1400" b="1" i="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 </a:t>
          </a:r>
          <a:r>
            <a:rPr lang="en-US" sz="2000" b="1" i="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£64,000 </a:t>
          </a:r>
          <a:r>
            <a:rPr lang="en-US" sz="1100" b="1" i="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(£55,000) </a:t>
          </a:r>
          <a:r>
            <a:rPr lang="en-US" sz="1100" b="1" i="0" cap="none" spc="0" dirty="0" err="1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yn</a:t>
          </a:r>
          <a:r>
            <a:rPr lang="en-US" sz="1100" b="1" i="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 2019-20</a:t>
          </a:r>
          <a:endParaRPr lang="en-GB" sz="1100" b="1" cap="none" spc="0" dirty="0">
            <a:ln w="0"/>
            <a:effectLst>
              <a:outerShdw blurRad="38100" dist="25400" dir="5400000" algn="ctr" rotWithShape="0">
                <a:srgbClr val="6E747A">
                  <a:alpha val="43000"/>
                </a:srgbClr>
              </a:outerShdw>
            </a:effectLst>
          </a:endParaRPr>
        </a:p>
      </dgm:t>
    </dgm:pt>
    <dgm:pt modelId="{F024350C-23F8-4AC9-A240-58F7C4626B4C}" type="parTrans" cxnId="{15985F62-668E-4ACF-913F-59575D9406BD}">
      <dgm:prSet/>
      <dgm:spPr/>
      <dgm:t>
        <a:bodyPr/>
        <a:lstStyle/>
        <a:p>
          <a:endParaRPr lang="en-GB" b="0" cap="none" spc="0">
            <a:ln w="0"/>
            <a:solidFill>
              <a:schemeClr val="accent1"/>
            </a:solidFill>
            <a:effectLst>
              <a:outerShdw blurRad="38100" dist="25400" dir="5400000" algn="ctr" rotWithShape="0">
                <a:srgbClr val="6E747A">
                  <a:alpha val="43000"/>
                </a:srgbClr>
              </a:outerShdw>
            </a:effectLst>
          </a:endParaRPr>
        </a:p>
      </dgm:t>
    </dgm:pt>
    <dgm:pt modelId="{DAE84F44-A3D7-4B34-8AEF-D59BAC8CA8E3}" type="sibTrans" cxnId="{15985F62-668E-4ACF-913F-59575D9406BD}">
      <dgm:prSet/>
      <dgm:spPr/>
      <dgm:t>
        <a:bodyPr/>
        <a:lstStyle/>
        <a:p>
          <a:endParaRPr lang="en-GB" b="0" cap="none" spc="0">
            <a:ln w="0"/>
            <a:solidFill>
              <a:schemeClr val="accent1"/>
            </a:solidFill>
            <a:effectLst>
              <a:outerShdw blurRad="38100" dist="25400" dir="5400000" algn="ctr" rotWithShape="0">
                <a:srgbClr val="6E747A">
                  <a:alpha val="43000"/>
                </a:srgbClr>
              </a:outerShdw>
            </a:effectLst>
          </a:endParaRPr>
        </a:p>
      </dgm:t>
    </dgm:pt>
    <dgm:pt modelId="{71CAC621-F6CB-4EAF-9BDD-4BAD68FA4CC1}">
      <dgm:prSet custT="1"/>
      <dgm:spPr/>
      <dgm:t>
        <a:bodyPr/>
        <a:lstStyle/>
        <a:p>
          <a:r>
            <a:rPr lang="en-US" sz="1400" b="1" i="0" cap="none" spc="0" dirty="0" err="1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Incwm</a:t>
          </a:r>
          <a:r>
            <a:rPr lang="en-US" sz="1400" b="1" i="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 </a:t>
          </a:r>
          <a:r>
            <a:rPr lang="en-US" sz="1400" b="1" i="0" cap="none" spc="0" dirty="0" err="1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Ffioedd</a:t>
          </a:r>
          <a:r>
            <a:rPr lang="en-US" sz="1400" b="1" i="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  </a:t>
          </a:r>
          <a:r>
            <a:rPr lang="en-US" sz="2000" b="1" i="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£4,374</a:t>
          </a:r>
          <a:r>
            <a:rPr lang="en-US" sz="1800" b="1" i="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 </a:t>
          </a:r>
          <a:r>
            <a:rPr lang="en-US" sz="1100" b="1" i="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(£7,608) </a:t>
          </a:r>
          <a:r>
            <a:rPr lang="en-US" sz="1100" b="1" i="0" cap="none" spc="0" dirty="0" err="1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yn</a:t>
          </a:r>
          <a:r>
            <a:rPr lang="en-US" sz="1100" b="1" i="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 2019-20</a:t>
          </a:r>
          <a:endParaRPr lang="en-GB" sz="1100" b="1" cap="none" spc="0" dirty="0">
            <a:ln w="0"/>
            <a:effectLst>
              <a:outerShdw blurRad="38100" dist="25400" dir="5400000" algn="ctr" rotWithShape="0">
                <a:srgbClr val="6E747A">
                  <a:alpha val="43000"/>
                </a:srgbClr>
              </a:outerShdw>
            </a:effectLst>
          </a:endParaRPr>
        </a:p>
      </dgm:t>
    </dgm:pt>
    <dgm:pt modelId="{3616D657-E018-4A08-AB5E-4F25A0E69D8C}" type="parTrans" cxnId="{A1465C83-D433-4617-A873-81DCEB795E7F}">
      <dgm:prSet/>
      <dgm:spPr/>
      <dgm:t>
        <a:bodyPr/>
        <a:lstStyle/>
        <a:p>
          <a:endParaRPr lang="en-GB" b="0" cap="none" spc="0">
            <a:ln w="0"/>
            <a:solidFill>
              <a:schemeClr val="accent1"/>
            </a:solidFill>
            <a:effectLst>
              <a:outerShdw blurRad="38100" dist="25400" dir="5400000" algn="ctr" rotWithShape="0">
                <a:srgbClr val="6E747A">
                  <a:alpha val="43000"/>
                </a:srgbClr>
              </a:outerShdw>
            </a:effectLst>
          </a:endParaRPr>
        </a:p>
      </dgm:t>
    </dgm:pt>
    <dgm:pt modelId="{DF4358D3-65DA-49DF-A644-37DFCB257EBE}" type="sibTrans" cxnId="{A1465C83-D433-4617-A873-81DCEB795E7F}">
      <dgm:prSet/>
      <dgm:spPr/>
      <dgm:t>
        <a:bodyPr/>
        <a:lstStyle/>
        <a:p>
          <a:endParaRPr lang="en-GB" b="0" cap="none" spc="0">
            <a:ln w="0"/>
            <a:solidFill>
              <a:schemeClr val="accent1"/>
            </a:solidFill>
            <a:effectLst>
              <a:outerShdw blurRad="38100" dist="25400" dir="5400000" algn="ctr" rotWithShape="0">
                <a:srgbClr val="6E747A">
                  <a:alpha val="43000"/>
                </a:srgbClr>
              </a:outerShdw>
            </a:effectLst>
          </a:endParaRPr>
        </a:p>
      </dgm:t>
    </dgm:pt>
    <dgm:pt modelId="{4ABB06CE-F47A-4B38-8643-C57AEA2D6F37}">
      <dgm:prSet custT="1"/>
      <dgm:spPr/>
      <dgm:t>
        <a:bodyPr/>
        <a:lstStyle/>
        <a:p>
          <a:r>
            <a:rPr lang="en-US" sz="1400" b="1" i="0" cap="none" spc="0" dirty="0" err="1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Balansau</a:t>
          </a:r>
          <a:r>
            <a:rPr lang="en-US" sz="1400" b="1" i="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 </a:t>
          </a:r>
          <a:r>
            <a:rPr lang="en-US" sz="1400" b="1" i="0" cap="none" spc="0" dirty="0" err="1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yn</a:t>
          </a:r>
          <a:r>
            <a:rPr lang="en-US" sz="1400" b="1" i="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 </a:t>
          </a:r>
          <a:r>
            <a:rPr lang="en-US" sz="1400" b="1" i="0" cap="none" spc="0" dirty="0" err="1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cario</a:t>
          </a:r>
          <a:r>
            <a:rPr lang="en-US" sz="1400" b="1" i="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 </a:t>
          </a:r>
          <a:r>
            <a:rPr lang="en-US" sz="1400" b="1" i="0" cap="none" spc="0" dirty="0" err="1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drosodd</a:t>
          </a:r>
          <a:r>
            <a:rPr lang="en-US" sz="1400" b="1" i="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 </a:t>
          </a:r>
          <a:r>
            <a:rPr lang="en-US" sz="1400" b="1" i="0" cap="none" spc="0" dirty="0" err="1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i</a:t>
          </a:r>
          <a:r>
            <a:rPr lang="en-US" sz="1400" b="1" i="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 1af </a:t>
          </a:r>
          <a:r>
            <a:rPr lang="en-US" sz="1400" b="1" i="0" cap="none" spc="0" dirty="0" err="1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Ebrill</a:t>
          </a:r>
          <a:r>
            <a:rPr lang="en-US" sz="1400" b="1" i="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 2021 </a:t>
          </a:r>
          <a:r>
            <a:rPr lang="en-US" sz="2000" b="1" i="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(£19,263)            </a:t>
          </a:r>
          <a:r>
            <a:rPr lang="en-US" sz="1100" b="1" i="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(£11,006)  </a:t>
          </a:r>
          <a:r>
            <a:rPr lang="en-US" sz="1100" b="1" i="0" cap="none" spc="0" dirty="0" err="1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ar</a:t>
          </a:r>
          <a:r>
            <a:rPr lang="en-US" sz="1100" b="1" i="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 1af </a:t>
          </a:r>
          <a:r>
            <a:rPr lang="en-US" sz="1100" b="1" i="0" cap="none" spc="0" dirty="0" err="1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Ebrill</a:t>
          </a:r>
          <a:r>
            <a:rPr lang="en-US" sz="1100" b="1" i="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 2020</a:t>
          </a:r>
          <a:endParaRPr lang="en-GB" sz="1100" b="1" cap="none" spc="0" dirty="0">
            <a:ln w="0"/>
            <a:effectLst>
              <a:outerShdw blurRad="38100" dist="25400" dir="5400000" algn="ctr" rotWithShape="0">
                <a:srgbClr val="6E747A">
                  <a:alpha val="43000"/>
                </a:srgbClr>
              </a:outerShdw>
            </a:effectLst>
          </a:endParaRPr>
        </a:p>
      </dgm:t>
    </dgm:pt>
    <dgm:pt modelId="{D805BBFA-D22A-43F3-B338-6C679F7D38BC}" type="parTrans" cxnId="{79AA52C0-726A-42DA-A34E-65F4350410AD}">
      <dgm:prSet/>
      <dgm:spPr/>
      <dgm:t>
        <a:bodyPr/>
        <a:lstStyle/>
        <a:p>
          <a:endParaRPr lang="en-GB" b="0" cap="none" spc="0">
            <a:ln w="0"/>
            <a:solidFill>
              <a:schemeClr val="accent1"/>
            </a:solidFill>
            <a:effectLst>
              <a:outerShdw blurRad="38100" dist="25400" dir="5400000" algn="ctr" rotWithShape="0">
                <a:srgbClr val="6E747A">
                  <a:alpha val="43000"/>
                </a:srgbClr>
              </a:outerShdw>
            </a:effectLst>
          </a:endParaRPr>
        </a:p>
      </dgm:t>
    </dgm:pt>
    <dgm:pt modelId="{4FE7CD8B-5903-46C1-BB81-4258DFD6A99B}" type="sibTrans" cxnId="{79AA52C0-726A-42DA-A34E-65F4350410AD}">
      <dgm:prSet/>
      <dgm:spPr/>
      <dgm:t>
        <a:bodyPr/>
        <a:lstStyle/>
        <a:p>
          <a:endParaRPr lang="en-GB" b="0" cap="none" spc="0">
            <a:ln w="0"/>
            <a:solidFill>
              <a:schemeClr val="accent1"/>
            </a:solidFill>
            <a:effectLst>
              <a:outerShdw blurRad="38100" dist="25400" dir="5400000" algn="ctr" rotWithShape="0">
                <a:srgbClr val="6E747A">
                  <a:alpha val="43000"/>
                </a:srgbClr>
              </a:outerShdw>
            </a:effectLst>
          </a:endParaRPr>
        </a:p>
      </dgm:t>
    </dgm:pt>
    <dgm:pt modelId="{B9BAB7BF-0224-4449-9B20-847938E0454C}">
      <dgm:prSet custT="1"/>
      <dgm:spPr/>
      <dgm:t>
        <a:bodyPr/>
        <a:lstStyle/>
        <a:p>
          <a:r>
            <a:rPr lang="en-US" sz="1400" b="1" i="1" cap="none" spc="0" dirty="0" err="1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Cronfeydd</a:t>
          </a:r>
          <a:r>
            <a:rPr lang="en-US" sz="1400" b="1" i="1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 Y Cyngor 31 Mawrth 2021 – </a:t>
          </a:r>
          <a:endParaRPr lang="en-GB" sz="1400" b="1" cap="none" spc="0" dirty="0">
            <a:ln w="0"/>
            <a:effectLst>
              <a:outerShdw blurRad="38100" dist="25400" dir="5400000" algn="ctr" rotWithShape="0">
                <a:srgbClr val="6E747A">
                  <a:alpha val="43000"/>
                </a:srgbClr>
              </a:outerShdw>
            </a:effectLst>
          </a:endParaRPr>
        </a:p>
      </dgm:t>
    </dgm:pt>
    <dgm:pt modelId="{BEC20472-C37C-45FD-AFB8-6A68C7C1C0BB}" type="parTrans" cxnId="{6AF82B22-8A67-4017-B24F-1A07E94E07E4}">
      <dgm:prSet/>
      <dgm:spPr/>
      <dgm:t>
        <a:bodyPr/>
        <a:lstStyle/>
        <a:p>
          <a:endParaRPr lang="en-GB" b="0" cap="none" spc="0">
            <a:ln w="0"/>
            <a:solidFill>
              <a:schemeClr val="accent1"/>
            </a:solidFill>
            <a:effectLst>
              <a:outerShdw blurRad="38100" dist="25400" dir="5400000" algn="ctr" rotWithShape="0">
                <a:srgbClr val="6E747A">
                  <a:alpha val="43000"/>
                </a:srgbClr>
              </a:outerShdw>
            </a:effectLst>
          </a:endParaRPr>
        </a:p>
      </dgm:t>
    </dgm:pt>
    <dgm:pt modelId="{95CAC003-FB21-49A4-BA42-585CD271E6FE}" type="sibTrans" cxnId="{6AF82B22-8A67-4017-B24F-1A07E94E07E4}">
      <dgm:prSet/>
      <dgm:spPr/>
      <dgm:t>
        <a:bodyPr/>
        <a:lstStyle/>
        <a:p>
          <a:endParaRPr lang="en-GB" b="0" cap="none" spc="0">
            <a:ln w="0"/>
            <a:solidFill>
              <a:schemeClr val="accent1"/>
            </a:solidFill>
            <a:effectLst>
              <a:outerShdw blurRad="38100" dist="25400" dir="5400000" algn="ctr" rotWithShape="0">
                <a:srgbClr val="6E747A">
                  <a:alpha val="43000"/>
                </a:srgbClr>
              </a:outerShdw>
            </a:effectLst>
          </a:endParaRPr>
        </a:p>
      </dgm:t>
    </dgm:pt>
    <dgm:pt modelId="{05FC0D75-9334-41B3-BE47-D45F3E6DD2B9}">
      <dgm:prSet custT="1"/>
      <dgm:spPr/>
      <dgm:t>
        <a:bodyPr/>
        <a:lstStyle/>
        <a:p>
          <a:r>
            <a:rPr lang="en-US" sz="1400" b="1" i="0" cap="none" spc="0" dirty="0" err="1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Cronfa</a:t>
          </a:r>
          <a:r>
            <a:rPr lang="en-US" sz="1400" b="1" i="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 </a:t>
          </a:r>
          <a:r>
            <a:rPr lang="en-US" sz="1400" b="1" i="0" cap="none" spc="0" dirty="0" err="1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Wrth</a:t>
          </a:r>
          <a:r>
            <a:rPr lang="en-US" sz="1400" b="1" i="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 </a:t>
          </a:r>
          <a:r>
            <a:rPr lang="en-US" sz="1400" b="1" i="0" cap="none" spc="0" dirty="0" err="1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Gefn</a:t>
          </a:r>
          <a:r>
            <a:rPr lang="en-US" sz="1400" b="1" i="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 (£5,000) </a:t>
          </a:r>
          <a:r>
            <a:rPr lang="en-US" sz="1100" b="1" i="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(£3,500) 31/3/2020</a:t>
          </a:r>
          <a:endParaRPr lang="en-GB" sz="1100" b="1" cap="none" spc="0" dirty="0">
            <a:ln w="0"/>
            <a:effectLst>
              <a:outerShdw blurRad="38100" dist="25400" dir="5400000" algn="ctr" rotWithShape="0">
                <a:srgbClr val="6E747A">
                  <a:alpha val="43000"/>
                </a:srgbClr>
              </a:outerShdw>
            </a:effectLst>
          </a:endParaRPr>
        </a:p>
      </dgm:t>
    </dgm:pt>
    <dgm:pt modelId="{7728341F-36A8-46E0-91AC-9E6729ADAE1A}" type="parTrans" cxnId="{A61D2F34-9C30-4BC4-A7B0-0205393E7504}">
      <dgm:prSet/>
      <dgm:spPr/>
      <dgm:t>
        <a:bodyPr/>
        <a:lstStyle/>
        <a:p>
          <a:endParaRPr lang="en-GB" b="0" cap="none" spc="0">
            <a:ln w="0"/>
            <a:solidFill>
              <a:schemeClr val="accent1"/>
            </a:solidFill>
            <a:effectLst>
              <a:outerShdw blurRad="38100" dist="25400" dir="5400000" algn="ctr" rotWithShape="0">
                <a:srgbClr val="6E747A">
                  <a:alpha val="43000"/>
                </a:srgbClr>
              </a:outerShdw>
            </a:effectLst>
          </a:endParaRPr>
        </a:p>
      </dgm:t>
    </dgm:pt>
    <dgm:pt modelId="{5A5BDF7B-B930-4470-975D-E668516F93CE}" type="sibTrans" cxnId="{A61D2F34-9C30-4BC4-A7B0-0205393E7504}">
      <dgm:prSet/>
      <dgm:spPr/>
      <dgm:t>
        <a:bodyPr/>
        <a:lstStyle/>
        <a:p>
          <a:endParaRPr lang="en-GB" b="0" cap="none" spc="0">
            <a:ln w="0"/>
            <a:solidFill>
              <a:schemeClr val="accent1"/>
            </a:solidFill>
            <a:effectLst>
              <a:outerShdw blurRad="38100" dist="25400" dir="5400000" algn="ctr" rotWithShape="0">
                <a:srgbClr val="6E747A">
                  <a:alpha val="43000"/>
                </a:srgbClr>
              </a:outerShdw>
            </a:effectLst>
          </a:endParaRPr>
        </a:p>
      </dgm:t>
    </dgm:pt>
    <dgm:pt modelId="{2D0C31B5-9159-4BDF-AD18-7305FDB7AB9E}">
      <dgm:prSet custT="1"/>
      <dgm:spPr/>
      <dgm:t>
        <a:bodyPr/>
        <a:lstStyle/>
        <a:p>
          <a:r>
            <a:rPr lang="en-US" sz="1400" b="1" i="0" cap="none" spc="0" dirty="0" err="1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Cronfeydd</a:t>
          </a:r>
          <a:r>
            <a:rPr lang="en-US" sz="1400" b="1" i="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 </a:t>
          </a:r>
          <a:r>
            <a:rPr lang="en-US" sz="1400" b="1" i="0" cap="none" spc="0" dirty="0" err="1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Eraill</a:t>
          </a:r>
          <a:r>
            <a:rPr lang="en-US" sz="1400" b="1" i="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 (£9,500)  </a:t>
          </a:r>
          <a:r>
            <a:rPr lang="en-US" sz="1100" b="1" i="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(£2,000) 31/3/2000</a:t>
          </a:r>
          <a:endParaRPr lang="en-GB" sz="1100" b="1" cap="none" spc="0" dirty="0">
            <a:ln w="0"/>
            <a:effectLst>
              <a:outerShdw blurRad="38100" dist="25400" dir="5400000" algn="ctr" rotWithShape="0">
                <a:srgbClr val="6E747A">
                  <a:alpha val="43000"/>
                </a:srgbClr>
              </a:outerShdw>
            </a:effectLst>
          </a:endParaRPr>
        </a:p>
      </dgm:t>
    </dgm:pt>
    <dgm:pt modelId="{0B91EE4D-E7AA-4ADC-8BBF-1F2FC40351EA}" type="parTrans" cxnId="{24017524-CF34-4B22-A509-46C06B8420BC}">
      <dgm:prSet/>
      <dgm:spPr/>
      <dgm:t>
        <a:bodyPr/>
        <a:lstStyle/>
        <a:p>
          <a:endParaRPr lang="en-GB" b="0" cap="none" spc="0">
            <a:ln w="0"/>
            <a:solidFill>
              <a:schemeClr val="accent1"/>
            </a:solidFill>
            <a:effectLst>
              <a:outerShdw blurRad="38100" dist="25400" dir="5400000" algn="ctr" rotWithShape="0">
                <a:srgbClr val="6E747A">
                  <a:alpha val="43000"/>
                </a:srgbClr>
              </a:outerShdw>
            </a:effectLst>
          </a:endParaRPr>
        </a:p>
      </dgm:t>
    </dgm:pt>
    <dgm:pt modelId="{48688340-2774-48EB-8BE8-2A9669844B7D}" type="sibTrans" cxnId="{24017524-CF34-4B22-A509-46C06B8420BC}">
      <dgm:prSet/>
      <dgm:spPr/>
      <dgm:t>
        <a:bodyPr/>
        <a:lstStyle/>
        <a:p>
          <a:endParaRPr lang="en-GB" b="0" cap="none" spc="0">
            <a:ln w="0"/>
            <a:solidFill>
              <a:schemeClr val="accent1"/>
            </a:solidFill>
            <a:effectLst>
              <a:outerShdw blurRad="38100" dist="25400" dir="5400000" algn="ctr" rotWithShape="0">
                <a:srgbClr val="6E747A">
                  <a:alpha val="43000"/>
                </a:srgbClr>
              </a:outerShdw>
            </a:effectLst>
          </a:endParaRPr>
        </a:p>
      </dgm:t>
    </dgm:pt>
    <dgm:pt modelId="{9BF5F8F0-B6C6-42FD-8E1A-95BBEDE8818A}">
      <dgm:prSet custT="1"/>
      <dgm:spPr/>
      <dgm:t>
        <a:bodyPr/>
        <a:lstStyle/>
        <a:p>
          <a:r>
            <a:rPr lang="en-US" sz="1400" b="1" i="0" cap="none" spc="0" dirty="0" err="1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Cronfeydd</a:t>
          </a:r>
          <a:r>
            <a:rPr lang="en-US" sz="1400" b="1" i="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 </a:t>
          </a:r>
          <a:r>
            <a:rPr lang="en-US" sz="1400" b="1" i="0" cap="none" spc="0" dirty="0" err="1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wedi</a:t>
          </a:r>
          <a:r>
            <a:rPr lang="en-US" sz="1400" b="1" i="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 </a:t>
          </a:r>
          <a:r>
            <a:rPr lang="en-US" sz="1400" b="1" i="0" cap="none" spc="0" dirty="0" err="1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ei</a:t>
          </a:r>
          <a:r>
            <a:rPr lang="en-US" sz="1400" b="1" i="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 </a:t>
          </a:r>
          <a:r>
            <a:rPr lang="en-US" sz="1400" b="1" i="0" cap="none" spc="0" dirty="0" err="1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clustnodi</a:t>
          </a:r>
          <a:r>
            <a:rPr lang="en-US" sz="1400" b="1" i="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 </a:t>
          </a:r>
          <a:r>
            <a:rPr lang="en-US" sz="1400" b="1" i="0" cap="none" spc="0" dirty="0" err="1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i’w</a:t>
          </a:r>
          <a:r>
            <a:rPr lang="en-US" sz="1400" b="1" i="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 </a:t>
          </a:r>
          <a:r>
            <a:rPr lang="en-US" sz="1400" b="1" i="0" cap="none" spc="0" dirty="0" err="1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wario</a:t>
          </a:r>
          <a:r>
            <a:rPr lang="en-US" sz="1400" b="1" i="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 </a:t>
          </a:r>
          <a:r>
            <a:rPr lang="en-US" sz="1400" b="1" i="0" cap="none" spc="0" dirty="0" err="1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yn</a:t>
          </a:r>
          <a:r>
            <a:rPr lang="en-US" sz="1400" b="1" i="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 2021-22  (£4,519)  </a:t>
          </a:r>
          <a:r>
            <a:rPr lang="en-US" sz="1100" b="1" i="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(£4,825) 31/3/2020</a:t>
          </a:r>
          <a:endParaRPr lang="en-GB" sz="1100" b="1" cap="none" spc="0" dirty="0">
            <a:ln w="0"/>
            <a:effectLst>
              <a:outerShdw blurRad="38100" dist="25400" dir="5400000" algn="ctr" rotWithShape="0">
                <a:srgbClr val="6E747A">
                  <a:alpha val="43000"/>
                </a:srgbClr>
              </a:outerShdw>
            </a:effectLst>
          </a:endParaRPr>
        </a:p>
      </dgm:t>
    </dgm:pt>
    <dgm:pt modelId="{AC249434-4288-4C1D-B738-EE4E6D793304}" type="parTrans" cxnId="{3B5FF9E4-BAA6-45F0-8F01-0AAB3D0D0957}">
      <dgm:prSet/>
      <dgm:spPr/>
      <dgm:t>
        <a:bodyPr/>
        <a:lstStyle/>
        <a:p>
          <a:endParaRPr lang="en-GB" b="0" cap="none" spc="0">
            <a:ln w="0"/>
            <a:solidFill>
              <a:schemeClr val="accent1"/>
            </a:solidFill>
            <a:effectLst>
              <a:outerShdw blurRad="38100" dist="25400" dir="5400000" algn="ctr" rotWithShape="0">
                <a:srgbClr val="6E747A">
                  <a:alpha val="43000"/>
                </a:srgbClr>
              </a:outerShdw>
            </a:effectLst>
          </a:endParaRPr>
        </a:p>
      </dgm:t>
    </dgm:pt>
    <dgm:pt modelId="{B07FBE21-BCF4-4558-9BBD-EB553A875B19}" type="sibTrans" cxnId="{3B5FF9E4-BAA6-45F0-8F01-0AAB3D0D0957}">
      <dgm:prSet/>
      <dgm:spPr/>
      <dgm:t>
        <a:bodyPr/>
        <a:lstStyle/>
        <a:p>
          <a:endParaRPr lang="en-GB" b="0" cap="none" spc="0">
            <a:ln w="0"/>
            <a:solidFill>
              <a:schemeClr val="accent1"/>
            </a:solidFill>
            <a:effectLst>
              <a:outerShdw blurRad="38100" dist="25400" dir="5400000" algn="ctr" rotWithShape="0">
                <a:srgbClr val="6E747A">
                  <a:alpha val="43000"/>
                </a:srgbClr>
              </a:outerShdw>
            </a:effectLst>
          </a:endParaRPr>
        </a:p>
      </dgm:t>
    </dgm:pt>
    <dgm:pt modelId="{BF86D9DC-7612-4267-82EF-72C8ECF76CD3}">
      <dgm:prSet custT="1"/>
      <dgm:spPr/>
      <dgm:t>
        <a:bodyPr/>
        <a:lstStyle/>
        <a:p>
          <a:r>
            <a:rPr lang="en-US" sz="1400" b="1" i="0" cap="none" spc="0" dirty="0" err="1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Dyled</a:t>
          </a:r>
          <a:r>
            <a:rPr lang="en-US" sz="1400" b="1" i="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 y Cyngor </a:t>
          </a:r>
          <a:r>
            <a:rPr lang="en-US" sz="1400" b="1" i="0" cap="none" spc="0" dirty="0" err="1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ar</a:t>
          </a:r>
          <a:r>
            <a:rPr lang="en-US" sz="1400" b="1" i="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 31 Mawrth 2021 </a:t>
          </a:r>
          <a:r>
            <a:rPr lang="en-US" sz="2000" b="1" i="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£119,561 </a:t>
          </a:r>
          <a:r>
            <a:rPr lang="en-US" sz="1100" b="1" i="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£126,200 </a:t>
          </a:r>
          <a:r>
            <a:rPr lang="en-US" sz="1100" b="1" i="0" cap="none" spc="0" dirty="0" err="1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ar</a:t>
          </a:r>
          <a:r>
            <a:rPr lang="en-US" sz="1100" b="1" i="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 31 Mawrth 2020</a:t>
          </a:r>
          <a:r>
            <a:rPr lang="en-US" sz="2000" b="1" i="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  </a:t>
          </a:r>
          <a:r>
            <a:rPr lang="en-US" sz="1100" b="1" i="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(</a:t>
          </a:r>
          <a:r>
            <a:rPr lang="en-GB" sz="1100" b="1" dirty="0"/>
            <a:t>Tri </a:t>
          </a:r>
          <a:r>
            <a:rPr lang="en-GB" sz="1100" b="1" dirty="0" err="1"/>
            <a:t>benthyciad</a:t>
          </a:r>
          <a:r>
            <a:rPr lang="en-GB" sz="1100" b="1" dirty="0"/>
            <a:t> </a:t>
          </a:r>
          <a:r>
            <a:rPr lang="en-GB" sz="1100" b="1" dirty="0" err="1"/>
            <a:t>tymor</a:t>
          </a:r>
          <a:r>
            <a:rPr lang="en-GB" sz="1100" b="1" dirty="0"/>
            <a:t> </a:t>
          </a:r>
          <a:r>
            <a:rPr lang="en-GB" sz="1100" b="1" dirty="0" err="1"/>
            <a:t>hir</a:t>
          </a:r>
          <a:r>
            <a:rPr lang="en-GB" sz="1100" b="1" dirty="0"/>
            <a:t>: 1. </a:t>
          </a:r>
          <a:r>
            <a:rPr lang="en-GB" sz="1100" b="1" dirty="0" err="1"/>
            <a:t>Prynu</a:t>
          </a:r>
          <a:r>
            <a:rPr lang="en-GB" sz="1100" b="1" dirty="0"/>
            <a:t> </a:t>
          </a:r>
          <a:r>
            <a:rPr lang="en-GB" sz="1100" b="1" dirty="0" err="1"/>
            <a:t>tir</a:t>
          </a:r>
          <a:r>
            <a:rPr lang="en-GB" sz="1100" b="1" dirty="0"/>
            <a:t> </a:t>
          </a:r>
          <a:r>
            <a:rPr lang="en-GB" sz="1100" b="1" dirty="0" err="1"/>
            <a:t>ym</a:t>
          </a:r>
          <a:r>
            <a:rPr lang="en-GB" sz="1100" b="1" dirty="0"/>
            <a:t> </a:t>
          </a:r>
          <a:r>
            <a:rPr lang="en-GB" sz="1100" b="1" dirty="0" err="1"/>
            <a:t>Mrynrodyn</a:t>
          </a:r>
          <a:r>
            <a:rPr lang="en-GB" sz="1100" b="1" dirty="0"/>
            <a:t> </a:t>
          </a:r>
          <a:r>
            <a:rPr lang="en-GB" sz="1100" b="1" dirty="0" err="1"/>
            <a:t>yn</a:t>
          </a:r>
          <a:r>
            <a:rPr lang="en-GB" sz="1100" b="1" dirty="0"/>
            <a:t> 1996 am £15,500, 2. Gwaith </a:t>
          </a:r>
          <a:r>
            <a:rPr lang="en-GB" sz="1100" b="1" dirty="0" err="1"/>
            <a:t>llwybrau</a:t>
          </a:r>
          <a:r>
            <a:rPr lang="en-GB" sz="1100" b="1" dirty="0"/>
            <a:t> </a:t>
          </a:r>
          <a:r>
            <a:rPr lang="en-GB" sz="1100" b="1" dirty="0" err="1"/>
            <a:t>mynwentydd</a:t>
          </a:r>
          <a:r>
            <a:rPr lang="en-GB" sz="1100" b="1" dirty="0"/>
            <a:t> </a:t>
          </a:r>
          <a:r>
            <a:rPr lang="en-GB" sz="1100" b="1" dirty="0" err="1"/>
            <a:t>yn</a:t>
          </a:r>
          <a:r>
            <a:rPr lang="en-GB" sz="1100" b="1" dirty="0"/>
            <a:t> 2006 £65,000, a 3. </a:t>
          </a:r>
          <a:r>
            <a:rPr lang="en-GB" sz="1100" b="1" dirty="0" err="1"/>
            <a:t>Datblygu</a:t>
          </a:r>
          <a:r>
            <a:rPr lang="en-GB" sz="1100" b="1" dirty="0"/>
            <a:t> </a:t>
          </a:r>
          <a:r>
            <a:rPr lang="en-GB" sz="1100" b="1" dirty="0" err="1"/>
            <a:t>Fynwent</a:t>
          </a:r>
          <a:r>
            <a:rPr lang="en-GB" sz="1100" b="1" dirty="0"/>
            <a:t> Newydd Bryn’ </a:t>
          </a:r>
          <a:r>
            <a:rPr lang="en-GB" sz="1100" b="1" dirty="0" err="1"/>
            <a:t>rodyn</a:t>
          </a:r>
          <a:r>
            <a:rPr lang="en-GB" sz="1100" b="1" dirty="0"/>
            <a:t> </a:t>
          </a:r>
          <a:r>
            <a:rPr lang="en-GB" sz="1100" b="1" dirty="0" err="1"/>
            <a:t>yn</a:t>
          </a:r>
          <a:r>
            <a:rPr lang="en-GB" sz="1100" b="1" dirty="0"/>
            <a:t> 2014 a </a:t>
          </a:r>
          <a:r>
            <a:rPr lang="en-GB" sz="1100" b="1" dirty="0" err="1"/>
            <a:t>gostiodd</a:t>
          </a:r>
          <a:r>
            <a:rPr lang="en-GB" sz="1100" b="1" dirty="0"/>
            <a:t> £100,000.</a:t>
          </a:r>
          <a:endParaRPr lang="en-GB" sz="1100" b="1" cap="none" spc="0" dirty="0">
            <a:ln w="0"/>
            <a:effectLst>
              <a:outerShdw blurRad="38100" dist="25400" dir="5400000" algn="ctr" rotWithShape="0">
                <a:srgbClr val="6E747A">
                  <a:alpha val="43000"/>
                </a:srgbClr>
              </a:outerShdw>
            </a:effectLst>
          </a:endParaRPr>
        </a:p>
      </dgm:t>
    </dgm:pt>
    <dgm:pt modelId="{D787FFCD-0A14-46EF-BC17-8B6BF93E5ECB}" type="parTrans" cxnId="{02617158-88A7-49BB-9534-2D5AFA1828D0}">
      <dgm:prSet/>
      <dgm:spPr/>
      <dgm:t>
        <a:bodyPr/>
        <a:lstStyle/>
        <a:p>
          <a:endParaRPr lang="en-GB" b="0" cap="none" spc="0">
            <a:ln w="0"/>
            <a:solidFill>
              <a:schemeClr val="accent1"/>
            </a:solidFill>
            <a:effectLst>
              <a:outerShdw blurRad="38100" dist="25400" dir="5400000" algn="ctr" rotWithShape="0">
                <a:srgbClr val="6E747A">
                  <a:alpha val="43000"/>
                </a:srgbClr>
              </a:outerShdw>
            </a:effectLst>
          </a:endParaRPr>
        </a:p>
      </dgm:t>
    </dgm:pt>
    <dgm:pt modelId="{C36A5526-2DED-47A6-AB4C-9ED90A32F63B}" type="sibTrans" cxnId="{02617158-88A7-49BB-9534-2D5AFA1828D0}">
      <dgm:prSet/>
      <dgm:spPr/>
      <dgm:t>
        <a:bodyPr/>
        <a:lstStyle/>
        <a:p>
          <a:endParaRPr lang="en-GB" b="0" cap="none" spc="0">
            <a:ln w="0"/>
            <a:solidFill>
              <a:schemeClr val="accent1"/>
            </a:solidFill>
            <a:effectLst>
              <a:outerShdw blurRad="38100" dist="25400" dir="5400000" algn="ctr" rotWithShape="0">
                <a:srgbClr val="6E747A">
                  <a:alpha val="43000"/>
                </a:srgbClr>
              </a:outerShdw>
            </a:effectLst>
          </a:endParaRPr>
        </a:p>
      </dgm:t>
    </dgm:pt>
    <dgm:pt modelId="{2BA5F935-5B65-443F-AAAA-F1652EF35DA9}" type="pres">
      <dgm:prSet presAssocID="{28B31684-2AD0-4D90-B307-0A8F23D6E6E3}" presName="Name0" presStyleCnt="0">
        <dgm:presLayoutVars>
          <dgm:dir/>
          <dgm:animLvl val="lvl"/>
          <dgm:resizeHandles val="exact"/>
        </dgm:presLayoutVars>
      </dgm:prSet>
      <dgm:spPr/>
    </dgm:pt>
    <dgm:pt modelId="{AF3423E2-868C-4510-97BE-9A7561AD9119}" type="pres">
      <dgm:prSet presAssocID="{0B51C6A0-C551-47ED-84B9-7AF3F2C9BBE0}" presName="linNode" presStyleCnt="0"/>
      <dgm:spPr/>
    </dgm:pt>
    <dgm:pt modelId="{802EA387-3F0B-4312-8D33-6F46899E03F0}" type="pres">
      <dgm:prSet presAssocID="{0B51C6A0-C551-47ED-84B9-7AF3F2C9BBE0}" presName="parentText" presStyleLbl="node1" presStyleIdx="0" presStyleCnt="9" custScaleX="276514" custScaleY="101566" custLinFactY="100000" custLinFactNeighborX="-1632" custLinFactNeighborY="104888">
        <dgm:presLayoutVars>
          <dgm:chMax val="1"/>
          <dgm:bulletEnabled val="1"/>
        </dgm:presLayoutVars>
      </dgm:prSet>
      <dgm:spPr/>
    </dgm:pt>
    <dgm:pt modelId="{64371549-681C-4F81-945C-D699ACAA3EFD}" type="pres">
      <dgm:prSet presAssocID="{330287DC-5D7D-4185-8B98-E6FE8BC0ABA8}" presName="sp" presStyleCnt="0"/>
      <dgm:spPr/>
    </dgm:pt>
    <dgm:pt modelId="{B0D6175D-5308-4893-BB12-83C1CF2F722A}" type="pres">
      <dgm:prSet presAssocID="{5B53E932-E806-4092-8F8C-8E3C5E959FD2}" presName="linNode" presStyleCnt="0"/>
      <dgm:spPr/>
    </dgm:pt>
    <dgm:pt modelId="{D2813DBE-8276-4C43-A077-61736015F876}" type="pres">
      <dgm:prSet presAssocID="{5B53E932-E806-4092-8F8C-8E3C5E959FD2}" presName="parentText" presStyleLbl="node1" presStyleIdx="1" presStyleCnt="9" custScaleX="277778" custLinFactNeighborX="-2264" custLinFactNeighborY="-95607">
        <dgm:presLayoutVars>
          <dgm:chMax val="1"/>
          <dgm:bulletEnabled val="1"/>
        </dgm:presLayoutVars>
      </dgm:prSet>
      <dgm:spPr/>
    </dgm:pt>
    <dgm:pt modelId="{CB4B6595-C846-49DA-9803-A2D5E37C35D9}" type="pres">
      <dgm:prSet presAssocID="{DAE84F44-A3D7-4B34-8AEF-D59BAC8CA8E3}" presName="sp" presStyleCnt="0"/>
      <dgm:spPr/>
    </dgm:pt>
    <dgm:pt modelId="{74A17E08-0D5D-4F83-AD43-EC14B9C28FB2}" type="pres">
      <dgm:prSet presAssocID="{71CAC621-F6CB-4EAF-9BDD-4BAD68FA4CC1}" presName="linNode" presStyleCnt="0"/>
      <dgm:spPr/>
    </dgm:pt>
    <dgm:pt modelId="{CCA39CDE-24E8-42AC-AC42-C035892F0468}" type="pres">
      <dgm:prSet presAssocID="{71CAC621-F6CB-4EAF-9BDD-4BAD68FA4CC1}" presName="parentText" presStyleLbl="node1" presStyleIdx="2" presStyleCnt="9" custScaleX="277778" custLinFactNeighborX="-2264" custLinFactNeighborY="-95925">
        <dgm:presLayoutVars>
          <dgm:chMax val="1"/>
          <dgm:bulletEnabled val="1"/>
        </dgm:presLayoutVars>
      </dgm:prSet>
      <dgm:spPr/>
    </dgm:pt>
    <dgm:pt modelId="{00DD98A2-41E2-479D-8BC8-A28D1B74C3CE}" type="pres">
      <dgm:prSet presAssocID="{DF4358D3-65DA-49DF-A644-37DFCB257EBE}" presName="sp" presStyleCnt="0"/>
      <dgm:spPr/>
    </dgm:pt>
    <dgm:pt modelId="{F5D6D7FE-B364-478D-9113-04E445500D58}" type="pres">
      <dgm:prSet presAssocID="{4ABB06CE-F47A-4B38-8643-C57AEA2D6F37}" presName="linNode" presStyleCnt="0"/>
      <dgm:spPr/>
    </dgm:pt>
    <dgm:pt modelId="{2B7F4ED6-B27B-4F5F-A9CB-B4E917757375}" type="pres">
      <dgm:prSet presAssocID="{4ABB06CE-F47A-4B38-8643-C57AEA2D6F37}" presName="parentText" presStyleLbl="node1" presStyleIdx="3" presStyleCnt="9" custScaleX="277778">
        <dgm:presLayoutVars>
          <dgm:chMax val="1"/>
          <dgm:bulletEnabled val="1"/>
        </dgm:presLayoutVars>
      </dgm:prSet>
      <dgm:spPr/>
    </dgm:pt>
    <dgm:pt modelId="{DD0692CE-FC55-42CC-9003-F177F15CC6C2}" type="pres">
      <dgm:prSet presAssocID="{4FE7CD8B-5903-46C1-BB81-4258DFD6A99B}" presName="sp" presStyleCnt="0"/>
      <dgm:spPr/>
    </dgm:pt>
    <dgm:pt modelId="{4F3190A6-E751-452D-8AF9-6624E43C6723}" type="pres">
      <dgm:prSet presAssocID="{B9BAB7BF-0224-4449-9B20-847938E0454C}" presName="linNode" presStyleCnt="0"/>
      <dgm:spPr/>
    </dgm:pt>
    <dgm:pt modelId="{A2E1466D-FD81-45C9-9DE5-129F8E016660}" type="pres">
      <dgm:prSet presAssocID="{B9BAB7BF-0224-4449-9B20-847938E0454C}" presName="parentText" presStyleLbl="node1" presStyleIdx="4" presStyleCnt="9" custScaleX="277778">
        <dgm:presLayoutVars>
          <dgm:chMax val="1"/>
          <dgm:bulletEnabled val="1"/>
        </dgm:presLayoutVars>
      </dgm:prSet>
      <dgm:spPr/>
    </dgm:pt>
    <dgm:pt modelId="{8749E33B-FAFE-41A6-881C-BD7FD535B180}" type="pres">
      <dgm:prSet presAssocID="{95CAC003-FB21-49A4-BA42-585CD271E6FE}" presName="sp" presStyleCnt="0"/>
      <dgm:spPr/>
    </dgm:pt>
    <dgm:pt modelId="{713D96F7-2B47-47A3-A851-2E45BF44E8EA}" type="pres">
      <dgm:prSet presAssocID="{05FC0D75-9334-41B3-BE47-D45F3E6DD2B9}" presName="linNode" presStyleCnt="0"/>
      <dgm:spPr/>
    </dgm:pt>
    <dgm:pt modelId="{76C43EA1-3D4C-47F3-8D0F-5A2DD3D8F1E8}" type="pres">
      <dgm:prSet presAssocID="{05FC0D75-9334-41B3-BE47-D45F3E6DD2B9}" presName="parentText" presStyleLbl="node1" presStyleIdx="5" presStyleCnt="9" custScaleX="277778">
        <dgm:presLayoutVars>
          <dgm:chMax val="1"/>
          <dgm:bulletEnabled val="1"/>
        </dgm:presLayoutVars>
      </dgm:prSet>
      <dgm:spPr/>
    </dgm:pt>
    <dgm:pt modelId="{0CA6161B-55F6-452A-B828-0E1E74210D88}" type="pres">
      <dgm:prSet presAssocID="{5A5BDF7B-B930-4470-975D-E668516F93CE}" presName="sp" presStyleCnt="0"/>
      <dgm:spPr/>
    </dgm:pt>
    <dgm:pt modelId="{5D871859-18E8-48D3-84C1-0EF686206C30}" type="pres">
      <dgm:prSet presAssocID="{2D0C31B5-9159-4BDF-AD18-7305FDB7AB9E}" presName="linNode" presStyleCnt="0"/>
      <dgm:spPr/>
    </dgm:pt>
    <dgm:pt modelId="{8629489F-D28E-490F-B0A9-2F5B8A69EB2F}" type="pres">
      <dgm:prSet presAssocID="{2D0C31B5-9159-4BDF-AD18-7305FDB7AB9E}" presName="parentText" presStyleLbl="node1" presStyleIdx="6" presStyleCnt="9" custScaleX="277778">
        <dgm:presLayoutVars>
          <dgm:chMax val="1"/>
          <dgm:bulletEnabled val="1"/>
        </dgm:presLayoutVars>
      </dgm:prSet>
      <dgm:spPr/>
    </dgm:pt>
    <dgm:pt modelId="{FA8651F8-7D5A-4D75-B29B-50982B77FF00}" type="pres">
      <dgm:prSet presAssocID="{48688340-2774-48EB-8BE8-2A9669844B7D}" presName="sp" presStyleCnt="0"/>
      <dgm:spPr/>
    </dgm:pt>
    <dgm:pt modelId="{983264AF-25B1-41B5-86A6-5BC6F1A11A5D}" type="pres">
      <dgm:prSet presAssocID="{9BF5F8F0-B6C6-42FD-8E1A-95BBEDE8818A}" presName="linNode" presStyleCnt="0"/>
      <dgm:spPr/>
    </dgm:pt>
    <dgm:pt modelId="{FDD4E740-0659-45E0-8C71-E3CF180B9687}" type="pres">
      <dgm:prSet presAssocID="{9BF5F8F0-B6C6-42FD-8E1A-95BBEDE8818A}" presName="parentText" presStyleLbl="node1" presStyleIdx="7" presStyleCnt="9" custScaleX="277778">
        <dgm:presLayoutVars>
          <dgm:chMax val="1"/>
          <dgm:bulletEnabled val="1"/>
        </dgm:presLayoutVars>
      </dgm:prSet>
      <dgm:spPr/>
    </dgm:pt>
    <dgm:pt modelId="{88BC66FF-B745-477F-B095-B0CE2553A3F3}" type="pres">
      <dgm:prSet presAssocID="{B07FBE21-BCF4-4558-9BBD-EB553A875B19}" presName="sp" presStyleCnt="0"/>
      <dgm:spPr/>
    </dgm:pt>
    <dgm:pt modelId="{E79CFC19-C8AB-4B3F-B7EB-98E5C1AE8D3F}" type="pres">
      <dgm:prSet presAssocID="{BF86D9DC-7612-4267-82EF-72C8ECF76CD3}" presName="linNode" presStyleCnt="0"/>
      <dgm:spPr/>
    </dgm:pt>
    <dgm:pt modelId="{C8AA29B6-3CCE-4441-AF2C-CD41CFA2FF90}" type="pres">
      <dgm:prSet presAssocID="{BF86D9DC-7612-4267-82EF-72C8ECF76CD3}" presName="parentText" presStyleLbl="node1" presStyleIdx="8" presStyleCnt="9" custScaleX="277778" custScaleY="230834">
        <dgm:presLayoutVars>
          <dgm:chMax val="1"/>
          <dgm:bulletEnabled val="1"/>
        </dgm:presLayoutVars>
      </dgm:prSet>
      <dgm:spPr/>
    </dgm:pt>
  </dgm:ptLst>
  <dgm:cxnLst>
    <dgm:cxn modelId="{4E992914-240F-4B53-AD92-3AADEB0170B8}" type="presOf" srcId="{28B31684-2AD0-4D90-B307-0A8F23D6E6E3}" destId="{2BA5F935-5B65-443F-AAAA-F1652EF35DA9}" srcOrd="0" destOrd="0" presId="urn:microsoft.com/office/officeart/2005/8/layout/vList5"/>
    <dgm:cxn modelId="{6AF82B22-8A67-4017-B24F-1A07E94E07E4}" srcId="{28B31684-2AD0-4D90-B307-0A8F23D6E6E3}" destId="{B9BAB7BF-0224-4449-9B20-847938E0454C}" srcOrd="4" destOrd="0" parTransId="{BEC20472-C37C-45FD-AFB8-6A68C7C1C0BB}" sibTransId="{95CAC003-FB21-49A4-BA42-585CD271E6FE}"/>
    <dgm:cxn modelId="{24017524-CF34-4B22-A509-46C06B8420BC}" srcId="{28B31684-2AD0-4D90-B307-0A8F23D6E6E3}" destId="{2D0C31B5-9159-4BDF-AD18-7305FDB7AB9E}" srcOrd="6" destOrd="0" parTransId="{0B91EE4D-E7AA-4ADC-8BBF-1F2FC40351EA}" sibTransId="{48688340-2774-48EB-8BE8-2A9669844B7D}"/>
    <dgm:cxn modelId="{3C70E727-ACBC-499C-BC4A-9A3F2D5CE2AD}" type="presOf" srcId="{5B53E932-E806-4092-8F8C-8E3C5E959FD2}" destId="{D2813DBE-8276-4C43-A077-61736015F876}" srcOrd="0" destOrd="0" presId="urn:microsoft.com/office/officeart/2005/8/layout/vList5"/>
    <dgm:cxn modelId="{FD89D62D-BBFC-4CF5-976C-F37EA29635AE}" type="presOf" srcId="{9BF5F8F0-B6C6-42FD-8E1A-95BBEDE8818A}" destId="{FDD4E740-0659-45E0-8C71-E3CF180B9687}" srcOrd="0" destOrd="0" presId="urn:microsoft.com/office/officeart/2005/8/layout/vList5"/>
    <dgm:cxn modelId="{A61D2F34-9C30-4BC4-A7B0-0205393E7504}" srcId="{28B31684-2AD0-4D90-B307-0A8F23D6E6E3}" destId="{05FC0D75-9334-41B3-BE47-D45F3E6DD2B9}" srcOrd="5" destOrd="0" parTransId="{7728341F-36A8-46E0-91AC-9E6729ADAE1A}" sibTransId="{5A5BDF7B-B930-4470-975D-E668516F93CE}"/>
    <dgm:cxn modelId="{A6AB5134-05B8-41C3-9AF2-0CE0657BE78F}" type="presOf" srcId="{05FC0D75-9334-41B3-BE47-D45F3E6DD2B9}" destId="{76C43EA1-3D4C-47F3-8D0F-5A2DD3D8F1E8}" srcOrd="0" destOrd="0" presId="urn:microsoft.com/office/officeart/2005/8/layout/vList5"/>
    <dgm:cxn modelId="{15985F62-668E-4ACF-913F-59575D9406BD}" srcId="{28B31684-2AD0-4D90-B307-0A8F23D6E6E3}" destId="{5B53E932-E806-4092-8F8C-8E3C5E959FD2}" srcOrd="1" destOrd="0" parTransId="{F024350C-23F8-4AC9-A240-58F7C4626B4C}" sibTransId="{DAE84F44-A3D7-4B34-8AEF-D59BAC8CA8E3}"/>
    <dgm:cxn modelId="{45D0FF4E-0B0A-424D-B30D-BF0F6DF4C5BE}" srcId="{28B31684-2AD0-4D90-B307-0A8F23D6E6E3}" destId="{0B51C6A0-C551-47ED-84B9-7AF3F2C9BBE0}" srcOrd="0" destOrd="0" parTransId="{D6019596-79B9-4C17-BAAA-43B068FE4F31}" sibTransId="{330287DC-5D7D-4185-8B98-E6FE8BC0ABA8}"/>
    <dgm:cxn modelId="{7A9DEC56-004C-4633-B9FF-3D0A157C5D90}" type="presOf" srcId="{71CAC621-F6CB-4EAF-9BDD-4BAD68FA4CC1}" destId="{CCA39CDE-24E8-42AC-AC42-C035892F0468}" srcOrd="0" destOrd="0" presId="urn:microsoft.com/office/officeart/2005/8/layout/vList5"/>
    <dgm:cxn modelId="{02617158-88A7-49BB-9534-2D5AFA1828D0}" srcId="{28B31684-2AD0-4D90-B307-0A8F23D6E6E3}" destId="{BF86D9DC-7612-4267-82EF-72C8ECF76CD3}" srcOrd="8" destOrd="0" parTransId="{D787FFCD-0A14-46EF-BC17-8B6BF93E5ECB}" sibTransId="{C36A5526-2DED-47A6-AB4C-9ED90A32F63B}"/>
    <dgm:cxn modelId="{A1465C83-D433-4617-A873-81DCEB795E7F}" srcId="{28B31684-2AD0-4D90-B307-0A8F23D6E6E3}" destId="{71CAC621-F6CB-4EAF-9BDD-4BAD68FA4CC1}" srcOrd="2" destOrd="0" parTransId="{3616D657-E018-4A08-AB5E-4F25A0E69D8C}" sibTransId="{DF4358D3-65DA-49DF-A644-37DFCB257EBE}"/>
    <dgm:cxn modelId="{8F064B92-F171-4B3C-B150-83FC14940EFB}" type="presOf" srcId="{BF86D9DC-7612-4267-82EF-72C8ECF76CD3}" destId="{C8AA29B6-3CCE-4441-AF2C-CD41CFA2FF90}" srcOrd="0" destOrd="0" presId="urn:microsoft.com/office/officeart/2005/8/layout/vList5"/>
    <dgm:cxn modelId="{79AA52C0-726A-42DA-A34E-65F4350410AD}" srcId="{28B31684-2AD0-4D90-B307-0A8F23D6E6E3}" destId="{4ABB06CE-F47A-4B38-8643-C57AEA2D6F37}" srcOrd="3" destOrd="0" parTransId="{D805BBFA-D22A-43F3-B338-6C679F7D38BC}" sibTransId="{4FE7CD8B-5903-46C1-BB81-4258DFD6A99B}"/>
    <dgm:cxn modelId="{918845C6-978A-4983-BACD-7E865FC4EDF3}" type="presOf" srcId="{B9BAB7BF-0224-4449-9B20-847938E0454C}" destId="{A2E1466D-FD81-45C9-9DE5-129F8E016660}" srcOrd="0" destOrd="0" presId="urn:microsoft.com/office/officeart/2005/8/layout/vList5"/>
    <dgm:cxn modelId="{6B8DD0D7-1C05-4CC8-8FA5-AE6E2F415C16}" type="presOf" srcId="{0B51C6A0-C551-47ED-84B9-7AF3F2C9BBE0}" destId="{802EA387-3F0B-4312-8D33-6F46899E03F0}" srcOrd="0" destOrd="0" presId="urn:microsoft.com/office/officeart/2005/8/layout/vList5"/>
    <dgm:cxn modelId="{3B5FF9E4-BAA6-45F0-8F01-0AAB3D0D0957}" srcId="{28B31684-2AD0-4D90-B307-0A8F23D6E6E3}" destId="{9BF5F8F0-B6C6-42FD-8E1A-95BBEDE8818A}" srcOrd="7" destOrd="0" parTransId="{AC249434-4288-4C1D-B738-EE4E6D793304}" sibTransId="{B07FBE21-BCF4-4558-9BBD-EB553A875B19}"/>
    <dgm:cxn modelId="{BEA772FB-67BD-4292-8B95-355C14982FEE}" type="presOf" srcId="{4ABB06CE-F47A-4B38-8643-C57AEA2D6F37}" destId="{2B7F4ED6-B27B-4F5F-A9CB-B4E917757375}" srcOrd="0" destOrd="0" presId="urn:microsoft.com/office/officeart/2005/8/layout/vList5"/>
    <dgm:cxn modelId="{ACE7E9FF-2381-4E1B-AD86-E7C42C039342}" type="presOf" srcId="{2D0C31B5-9159-4BDF-AD18-7305FDB7AB9E}" destId="{8629489F-D28E-490F-B0A9-2F5B8A69EB2F}" srcOrd="0" destOrd="0" presId="urn:microsoft.com/office/officeart/2005/8/layout/vList5"/>
    <dgm:cxn modelId="{5DDB37BD-81F0-4C40-9039-352C3D58E10B}" type="presParOf" srcId="{2BA5F935-5B65-443F-AAAA-F1652EF35DA9}" destId="{AF3423E2-868C-4510-97BE-9A7561AD9119}" srcOrd="0" destOrd="0" presId="urn:microsoft.com/office/officeart/2005/8/layout/vList5"/>
    <dgm:cxn modelId="{D05F94DA-E8C5-4C78-A5A8-303906D743B4}" type="presParOf" srcId="{AF3423E2-868C-4510-97BE-9A7561AD9119}" destId="{802EA387-3F0B-4312-8D33-6F46899E03F0}" srcOrd="0" destOrd="0" presId="urn:microsoft.com/office/officeart/2005/8/layout/vList5"/>
    <dgm:cxn modelId="{1157E566-C089-4C24-B14D-945931D3046D}" type="presParOf" srcId="{2BA5F935-5B65-443F-AAAA-F1652EF35DA9}" destId="{64371549-681C-4F81-945C-D699ACAA3EFD}" srcOrd="1" destOrd="0" presId="urn:microsoft.com/office/officeart/2005/8/layout/vList5"/>
    <dgm:cxn modelId="{0EF09B42-4E4B-4C67-96A6-6263550C2C14}" type="presParOf" srcId="{2BA5F935-5B65-443F-AAAA-F1652EF35DA9}" destId="{B0D6175D-5308-4893-BB12-83C1CF2F722A}" srcOrd="2" destOrd="0" presId="urn:microsoft.com/office/officeart/2005/8/layout/vList5"/>
    <dgm:cxn modelId="{0081C0E5-B8BF-4594-B9A4-5EEFE1D84E14}" type="presParOf" srcId="{B0D6175D-5308-4893-BB12-83C1CF2F722A}" destId="{D2813DBE-8276-4C43-A077-61736015F876}" srcOrd="0" destOrd="0" presId="urn:microsoft.com/office/officeart/2005/8/layout/vList5"/>
    <dgm:cxn modelId="{4D7D145C-0884-450B-B889-F5F3C851DD4E}" type="presParOf" srcId="{2BA5F935-5B65-443F-AAAA-F1652EF35DA9}" destId="{CB4B6595-C846-49DA-9803-A2D5E37C35D9}" srcOrd="3" destOrd="0" presId="urn:microsoft.com/office/officeart/2005/8/layout/vList5"/>
    <dgm:cxn modelId="{EB401C34-CB0E-411D-8606-DD7A90075CF0}" type="presParOf" srcId="{2BA5F935-5B65-443F-AAAA-F1652EF35DA9}" destId="{74A17E08-0D5D-4F83-AD43-EC14B9C28FB2}" srcOrd="4" destOrd="0" presId="urn:microsoft.com/office/officeart/2005/8/layout/vList5"/>
    <dgm:cxn modelId="{39EF782E-BBA2-4629-8199-183F8DAC4761}" type="presParOf" srcId="{74A17E08-0D5D-4F83-AD43-EC14B9C28FB2}" destId="{CCA39CDE-24E8-42AC-AC42-C035892F0468}" srcOrd="0" destOrd="0" presId="urn:microsoft.com/office/officeart/2005/8/layout/vList5"/>
    <dgm:cxn modelId="{BC693609-039F-46F3-9C98-AA42D4DE8878}" type="presParOf" srcId="{2BA5F935-5B65-443F-AAAA-F1652EF35DA9}" destId="{00DD98A2-41E2-479D-8BC8-A28D1B74C3CE}" srcOrd="5" destOrd="0" presId="urn:microsoft.com/office/officeart/2005/8/layout/vList5"/>
    <dgm:cxn modelId="{47698AEB-DEAB-4F91-87B3-7AF7E119FA93}" type="presParOf" srcId="{2BA5F935-5B65-443F-AAAA-F1652EF35DA9}" destId="{F5D6D7FE-B364-478D-9113-04E445500D58}" srcOrd="6" destOrd="0" presId="urn:microsoft.com/office/officeart/2005/8/layout/vList5"/>
    <dgm:cxn modelId="{18E0E263-3FDD-4A41-9168-1D145CAF6FE6}" type="presParOf" srcId="{F5D6D7FE-B364-478D-9113-04E445500D58}" destId="{2B7F4ED6-B27B-4F5F-A9CB-B4E917757375}" srcOrd="0" destOrd="0" presId="urn:microsoft.com/office/officeart/2005/8/layout/vList5"/>
    <dgm:cxn modelId="{2F62BDA6-9CC4-4E81-A716-567998D6FDE1}" type="presParOf" srcId="{2BA5F935-5B65-443F-AAAA-F1652EF35DA9}" destId="{DD0692CE-FC55-42CC-9003-F177F15CC6C2}" srcOrd="7" destOrd="0" presId="urn:microsoft.com/office/officeart/2005/8/layout/vList5"/>
    <dgm:cxn modelId="{4F290A75-F396-4DFC-AC07-928BF32C752C}" type="presParOf" srcId="{2BA5F935-5B65-443F-AAAA-F1652EF35DA9}" destId="{4F3190A6-E751-452D-8AF9-6624E43C6723}" srcOrd="8" destOrd="0" presId="urn:microsoft.com/office/officeart/2005/8/layout/vList5"/>
    <dgm:cxn modelId="{EB425DA7-F9FB-48AE-98E1-348CA5B4BFCA}" type="presParOf" srcId="{4F3190A6-E751-452D-8AF9-6624E43C6723}" destId="{A2E1466D-FD81-45C9-9DE5-129F8E016660}" srcOrd="0" destOrd="0" presId="urn:microsoft.com/office/officeart/2005/8/layout/vList5"/>
    <dgm:cxn modelId="{DF1FA7CF-7EB5-48B0-9CBA-F1C5D980D857}" type="presParOf" srcId="{2BA5F935-5B65-443F-AAAA-F1652EF35DA9}" destId="{8749E33B-FAFE-41A6-881C-BD7FD535B180}" srcOrd="9" destOrd="0" presId="urn:microsoft.com/office/officeart/2005/8/layout/vList5"/>
    <dgm:cxn modelId="{04878384-1C80-4201-97AE-FB3399D09CC0}" type="presParOf" srcId="{2BA5F935-5B65-443F-AAAA-F1652EF35DA9}" destId="{713D96F7-2B47-47A3-A851-2E45BF44E8EA}" srcOrd="10" destOrd="0" presId="urn:microsoft.com/office/officeart/2005/8/layout/vList5"/>
    <dgm:cxn modelId="{6C0C26D9-72BA-4FED-B9F5-9BD9C716CEC0}" type="presParOf" srcId="{713D96F7-2B47-47A3-A851-2E45BF44E8EA}" destId="{76C43EA1-3D4C-47F3-8D0F-5A2DD3D8F1E8}" srcOrd="0" destOrd="0" presId="urn:microsoft.com/office/officeart/2005/8/layout/vList5"/>
    <dgm:cxn modelId="{928C5C37-60AE-494E-9995-C4D964391D87}" type="presParOf" srcId="{2BA5F935-5B65-443F-AAAA-F1652EF35DA9}" destId="{0CA6161B-55F6-452A-B828-0E1E74210D88}" srcOrd="11" destOrd="0" presId="urn:microsoft.com/office/officeart/2005/8/layout/vList5"/>
    <dgm:cxn modelId="{83D2B61F-7EB0-4DBB-93E4-4AA6354BE269}" type="presParOf" srcId="{2BA5F935-5B65-443F-AAAA-F1652EF35DA9}" destId="{5D871859-18E8-48D3-84C1-0EF686206C30}" srcOrd="12" destOrd="0" presId="urn:microsoft.com/office/officeart/2005/8/layout/vList5"/>
    <dgm:cxn modelId="{4EBA9C98-0F4B-43ED-B970-743C16B4651F}" type="presParOf" srcId="{5D871859-18E8-48D3-84C1-0EF686206C30}" destId="{8629489F-D28E-490F-B0A9-2F5B8A69EB2F}" srcOrd="0" destOrd="0" presId="urn:microsoft.com/office/officeart/2005/8/layout/vList5"/>
    <dgm:cxn modelId="{EEB1BFBA-661B-46A4-A6E2-4F3E07D45537}" type="presParOf" srcId="{2BA5F935-5B65-443F-AAAA-F1652EF35DA9}" destId="{FA8651F8-7D5A-4D75-B29B-50982B77FF00}" srcOrd="13" destOrd="0" presId="urn:microsoft.com/office/officeart/2005/8/layout/vList5"/>
    <dgm:cxn modelId="{EDD6E444-E30C-445F-BF44-C6052D778F53}" type="presParOf" srcId="{2BA5F935-5B65-443F-AAAA-F1652EF35DA9}" destId="{983264AF-25B1-41B5-86A6-5BC6F1A11A5D}" srcOrd="14" destOrd="0" presId="urn:microsoft.com/office/officeart/2005/8/layout/vList5"/>
    <dgm:cxn modelId="{B719985A-A604-474F-80B2-E31D23801E87}" type="presParOf" srcId="{983264AF-25B1-41B5-86A6-5BC6F1A11A5D}" destId="{FDD4E740-0659-45E0-8C71-E3CF180B9687}" srcOrd="0" destOrd="0" presId="urn:microsoft.com/office/officeart/2005/8/layout/vList5"/>
    <dgm:cxn modelId="{B49AB99D-8C87-4121-A1AA-E3ED57660BF9}" type="presParOf" srcId="{2BA5F935-5B65-443F-AAAA-F1652EF35DA9}" destId="{88BC66FF-B745-477F-B095-B0CE2553A3F3}" srcOrd="15" destOrd="0" presId="urn:microsoft.com/office/officeart/2005/8/layout/vList5"/>
    <dgm:cxn modelId="{ADC3235A-5935-4120-9969-79EEBBA85D73}" type="presParOf" srcId="{2BA5F935-5B65-443F-AAAA-F1652EF35DA9}" destId="{E79CFC19-C8AB-4B3F-B7EB-98E5C1AE8D3F}" srcOrd="16" destOrd="0" presId="urn:microsoft.com/office/officeart/2005/8/layout/vList5"/>
    <dgm:cxn modelId="{B0660509-B674-404B-9659-8E0115EED201}" type="presParOf" srcId="{E79CFC19-C8AB-4B3F-B7EB-98E5C1AE8D3F}" destId="{C8AA29B6-3CCE-4441-AF2C-CD41CFA2FF90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076C7C6-2F5F-48A5-A316-9E9EFBA757A9}" type="doc">
      <dgm:prSet loTypeId="urn:microsoft.com/office/officeart/2005/8/layout/defaul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100E32DC-4C16-4AA8-A7ED-E2FC2C66532E}">
      <dgm:prSet/>
      <dgm:spPr/>
      <dgm:t>
        <a:bodyPr/>
        <a:lstStyle/>
        <a:p>
          <a:r>
            <a:rPr lang="cy-GB" dirty="0"/>
            <a:t>Croesawyd dau aelod newydd , un i Ward Carmel ac un i Ward Y Groeslon</a:t>
          </a:r>
          <a:endParaRPr lang="en-US" dirty="0"/>
        </a:p>
      </dgm:t>
    </dgm:pt>
    <dgm:pt modelId="{E3565B5D-4F3C-4013-B4E8-6B78D57B0F78}" type="parTrans" cxnId="{B0133F60-9251-4DD2-BE9A-E17265E8FDEF}">
      <dgm:prSet/>
      <dgm:spPr/>
      <dgm:t>
        <a:bodyPr/>
        <a:lstStyle/>
        <a:p>
          <a:endParaRPr lang="en-US"/>
        </a:p>
      </dgm:t>
    </dgm:pt>
    <dgm:pt modelId="{F98610A6-44DB-45AB-98DF-BD9780FD91B2}" type="sibTrans" cxnId="{B0133F60-9251-4DD2-BE9A-E17265E8FDEF}">
      <dgm:prSet/>
      <dgm:spPr/>
      <dgm:t>
        <a:bodyPr/>
        <a:lstStyle/>
        <a:p>
          <a:endParaRPr lang="en-US"/>
        </a:p>
      </dgm:t>
    </dgm:pt>
    <dgm:pt modelId="{96AB3D14-CD83-4BD7-A424-4743D7F5D1F7}">
      <dgm:prSet/>
      <dgm:spPr/>
      <dgm:t>
        <a:bodyPr/>
        <a:lstStyle/>
        <a:p>
          <a:r>
            <a:rPr lang="cy-GB" dirty="0"/>
            <a:t>Cynhaliwyd cyfarfodydd y Cyngor dros fidio (cyfarfodydd rhithiol)  trwy gydol y flwyddyn</a:t>
          </a:r>
          <a:endParaRPr lang="en-US" dirty="0"/>
        </a:p>
      </dgm:t>
    </dgm:pt>
    <dgm:pt modelId="{1FDA4A06-63B3-4AB7-B890-28A0663B9596}" type="parTrans" cxnId="{24132A86-83F2-46CB-91E8-66CCBD57673E}">
      <dgm:prSet/>
      <dgm:spPr/>
      <dgm:t>
        <a:bodyPr/>
        <a:lstStyle/>
        <a:p>
          <a:endParaRPr lang="en-US"/>
        </a:p>
      </dgm:t>
    </dgm:pt>
    <dgm:pt modelId="{DA9640A1-85E6-403C-BCCF-394629227DBB}" type="sibTrans" cxnId="{24132A86-83F2-46CB-91E8-66CCBD57673E}">
      <dgm:prSet/>
      <dgm:spPr/>
      <dgm:t>
        <a:bodyPr/>
        <a:lstStyle/>
        <a:p>
          <a:endParaRPr lang="en-US"/>
        </a:p>
      </dgm:t>
    </dgm:pt>
    <dgm:pt modelId="{F4122174-FBC8-4004-BFDB-9451FE805556}">
      <dgm:prSet/>
      <dgm:spPr/>
      <dgm:t>
        <a:bodyPr/>
        <a:lstStyle/>
        <a:p>
          <a:r>
            <a:rPr lang="en-US" dirty="0" err="1"/>
            <a:t>Lansiwyd</a:t>
          </a:r>
          <a:r>
            <a:rPr lang="en-US" dirty="0"/>
            <a:t> </a:t>
          </a:r>
          <a:r>
            <a:rPr lang="en-US" dirty="0" err="1"/>
            <a:t>gwefan</a:t>
          </a:r>
          <a:r>
            <a:rPr lang="en-US" dirty="0"/>
            <a:t> </a:t>
          </a:r>
          <a:r>
            <a:rPr lang="en-US" dirty="0" err="1"/>
            <a:t>newydd</a:t>
          </a:r>
          <a:r>
            <a:rPr lang="en-US" dirty="0"/>
            <a:t> Y Cyngor ac </a:t>
          </a:r>
          <a:r>
            <a:rPr lang="en-US" dirty="0" err="1"/>
            <a:t>mae</a:t>
          </a:r>
          <a:r>
            <a:rPr lang="en-US" dirty="0"/>
            <a:t> </a:t>
          </a:r>
          <a:r>
            <a:rPr lang="en-US" dirty="0" err="1"/>
            <a:t>gwaith</a:t>
          </a:r>
          <a:r>
            <a:rPr lang="en-US" dirty="0"/>
            <a:t> </a:t>
          </a:r>
          <a:r>
            <a:rPr lang="en-US" dirty="0" err="1"/>
            <a:t>wedi</a:t>
          </a:r>
          <a:r>
            <a:rPr lang="en-US" dirty="0"/>
            <a:t> </a:t>
          </a:r>
          <a:r>
            <a:rPr lang="en-US" dirty="0" err="1"/>
            <a:t>cychwyn</a:t>
          </a:r>
          <a:r>
            <a:rPr lang="en-US" dirty="0"/>
            <a:t> </a:t>
          </a:r>
          <a:r>
            <a:rPr lang="en-US" dirty="0" err="1"/>
            <a:t>i</a:t>
          </a:r>
          <a:r>
            <a:rPr lang="en-US" dirty="0"/>
            <a:t> </a:t>
          </a:r>
          <a:r>
            <a:rPr lang="en-US" dirty="0" err="1"/>
            <a:t>ddatblygu</a:t>
          </a:r>
          <a:r>
            <a:rPr lang="en-US" dirty="0"/>
            <a:t> logo </a:t>
          </a:r>
          <a:r>
            <a:rPr lang="en-US" dirty="0" err="1"/>
            <a:t>newydd</a:t>
          </a:r>
          <a:endParaRPr lang="en-US" dirty="0"/>
        </a:p>
      </dgm:t>
    </dgm:pt>
    <dgm:pt modelId="{311846EE-E3EB-4BF2-8C17-B8658BCF30AB}" type="parTrans" cxnId="{4FE966E1-5122-468A-89C2-A0D7BE95D318}">
      <dgm:prSet/>
      <dgm:spPr/>
      <dgm:t>
        <a:bodyPr/>
        <a:lstStyle/>
        <a:p>
          <a:endParaRPr lang="en-US"/>
        </a:p>
      </dgm:t>
    </dgm:pt>
    <dgm:pt modelId="{1B871BBC-A0A1-43F3-B4FC-2EDEFAABCD5A}" type="sibTrans" cxnId="{4FE966E1-5122-468A-89C2-A0D7BE95D318}">
      <dgm:prSet/>
      <dgm:spPr/>
      <dgm:t>
        <a:bodyPr/>
        <a:lstStyle/>
        <a:p>
          <a:endParaRPr lang="en-US"/>
        </a:p>
      </dgm:t>
    </dgm:pt>
    <dgm:pt modelId="{F259ECC4-4AB7-4017-950C-ACBACEE55E06}">
      <dgm:prSet/>
      <dgm:spPr/>
      <dgm:t>
        <a:bodyPr/>
        <a:lstStyle/>
        <a:p>
          <a:r>
            <a:rPr lang="en-US" dirty="0" err="1"/>
            <a:t>Buddsoddwyd</a:t>
          </a:r>
          <a:r>
            <a:rPr lang="en-US" dirty="0"/>
            <a:t> </a:t>
          </a:r>
          <a:r>
            <a:rPr lang="en-US" dirty="0" err="1"/>
            <a:t>mewn</a:t>
          </a:r>
          <a:r>
            <a:rPr lang="en-US" dirty="0"/>
            <a:t>  offer TG </a:t>
          </a:r>
          <a:r>
            <a:rPr lang="en-US" dirty="0" err="1"/>
            <a:t>fel</a:t>
          </a:r>
          <a:r>
            <a:rPr lang="en-US" dirty="0"/>
            <a:t> </a:t>
          </a:r>
          <a:r>
            <a:rPr lang="en-US" dirty="0" err="1"/>
            <a:t>rhan</a:t>
          </a:r>
          <a:r>
            <a:rPr lang="en-US" dirty="0"/>
            <a:t> o </a:t>
          </a:r>
          <a:r>
            <a:rPr lang="en-US" dirty="0" err="1"/>
            <a:t>ymrwymiad</a:t>
          </a:r>
          <a:r>
            <a:rPr lang="en-US" dirty="0"/>
            <a:t> y Cyngor </a:t>
          </a:r>
          <a:r>
            <a:rPr lang="en-US" dirty="0" err="1"/>
            <a:t>i</a:t>
          </a:r>
          <a:r>
            <a:rPr lang="en-US" dirty="0"/>
            <a:t> </a:t>
          </a:r>
          <a:r>
            <a:rPr lang="en-US" dirty="0" err="1"/>
            <a:t>fod</a:t>
          </a:r>
          <a:r>
            <a:rPr lang="en-US" dirty="0"/>
            <a:t> </a:t>
          </a:r>
          <a:r>
            <a:rPr lang="en-US" dirty="0" err="1"/>
            <a:t>yn</a:t>
          </a:r>
          <a:r>
            <a:rPr lang="en-US" dirty="0"/>
            <a:t>  </a:t>
          </a:r>
          <a:r>
            <a:rPr lang="en-US" dirty="0" err="1"/>
            <a:t>yn</a:t>
          </a:r>
          <a:r>
            <a:rPr lang="en-US" dirty="0"/>
            <a:t> </a:t>
          </a:r>
          <a:r>
            <a:rPr lang="en-US" dirty="0" err="1"/>
            <a:t>Gyngor</a:t>
          </a:r>
          <a:r>
            <a:rPr lang="en-US" dirty="0"/>
            <a:t> </a:t>
          </a:r>
          <a:r>
            <a:rPr lang="en-US" dirty="0" err="1"/>
            <a:t>ddi-bapur</a:t>
          </a:r>
          <a:r>
            <a:rPr lang="en-US" dirty="0"/>
            <a:t> </a:t>
          </a:r>
        </a:p>
      </dgm:t>
    </dgm:pt>
    <dgm:pt modelId="{A6427A45-198C-40DD-B9DB-17CF70E5AA4C}" type="parTrans" cxnId="{C5664E34-C260-4BAF-B2E3-B1D23CC694B5}">
      <dgm:prSet/>
      <dgm:spPr/>
      <dgm:t>
        <a:bodyPr/>
        <a:lstStyle/>
        <a:p>
          <a:endParaRPr lang="en-US"/>
        </a:p>
      </dgm:t>
    </dgm:pt>
    <dgm:pt modelId="{D4DEF917-D9C5-49BF-BEF3-EB4BEB68DAAA}" type="sibTrans" cxnId="{C5664E34-C260-4BAF-B2E3-B1D23CC694B5}">
      <dgm:prSet/>
      <dgm:spPr/>
      <dgm:t>
        <a:bodyPr/>
        <a:lstStyle/>
        <a:p>
          <a:endParaRPr lang="en-US"/>
        </a:p>
      </dgm:t>
    </dgm:pt>
    <dgm:pt modelId="{D3B3BC8D-230C-4E1B-A81C-E2E12B209895}">
      <dgm:prSet/>
      <dgm:spPr/>
      <dgm:t>
        <a:bodyPr/>
        <a:lstStyle/>
        <a:p>
          <a:r>
            <a:rPr lang="en-US" dirty="0" err="1"/>
            <a:t>Sefydlwyd</a:t>
          </a:r>
          <a:r>
            <a:rPr lang="en-US" dirty="0"/>
            <a:t> </a:t>
          </a:r>
          <a:r>
            <a:rPr lang="en-US" dirty="0" err="1"/>
            <a:t>trefniadau</a:t>
          </a:r>
          <a:r>
            <a:rPr lang="en-US" dirty="0"/>
            <a:t> e-</a:t>
          </a:r>
          <a:r>
            <a:rPr lang="en-US" dirty="0" err="1"/>
            <a:t>bost</a:t>
          </a:r>
          <a:r>
            <a:rPr lang="en-US" dirty="0"/>
            <a:t> </a:t>
          </a:r>
          <a:r>
            <a:rPr lang="en-US" dirty="0" err="1"/>
            <a:t>newydd</a:t>
          </a:r>
          <a:r>
            <a:rPr lang="en-US" dirty="0"/>
            <a:t> </a:t>
          </a:r>
          <a:r>
            <a:rPr lang="en-US" dirty="0" err="1"/>
            <a:t>gyda</a:t>
          </a:r>
          <a:r>
            <a:rPr lang="en-US" dirty="0"/>
            <a:t> </a:t>
          </a:r>
          <a:r>
            <a:rPr lang="en-US" dirty="0" err="1"/>
            <a:t>phob</a:t>
          </a:r>
          <a:r>
            <a:rPr lang="en-US" dirty="0"/>
            <a:t> </a:t>
          </a:r>
          <a:r>
            <a:rPr lang="en-US" dirty="0" err="1"/>
            <a:t>aelod</a:t>
          </a:r>
          <a:r>
            <a:rPr lang="en-US" dirty="0"/>
            <a:t> o’r Cyngor </a:t>
          </a:r>
          <a:r>
            <a:rPr lang="en-US" dirty="0" err="1"/>
            <a:t>yn</a:t>
          </a:r>
          <a:r>
            <a:rPr lang="en-US" dirty="0"/>
            <a:t> </a:t>
          </a:r>
          <a:r>
            <a:rPr lang="en-US" dirty="0" err="1"/>
            <a:t>derbyn</a:t>
          </a:r>
          <a:r>
            <a:rPr lang="en-US" dirty="0"/>
            <a:t> </a:t>
          </a:r>
          <a:r>
            <a:rPr lang="en-US" dirty="0" err="1"/>
            <a:t>cyfeiriad</a:t>
          </a:r>
          <a:r>
            <a:rPr lang="en-US" dirty="0"/>
            <a:t> </a:t>
          </a:r>
          <a:r>
            <a:rPr lang="en-US" dirty="0" err="1"/>
            <a:t>ebost</a:t>
          </a:r>
          <a:r>
            <a:rPr lang="en-US" dirty="0"/>
            <a:t> y Cyngor  </a:t>
          </a:r>
          <a:endParaRPr lang="en-GB" dirty="0"/>
        </a:p>
      </dgm:t>
    </dgm:pt>
    <dgm:pt modelId="{521F326C-319E-47B2-9408-253CEF76483B}" type="parTrans" cxnId="{F1A05296-B832-4AC4-9C7C-913F399BB59A}">
      <dgm:prSet/>
      <dgm:spPr/>
      <dgm:t>
        <a:bodyPr/>
        <a:lstStyle/>
        <a:p>
          <a:endParaRPr lang="en-GB"/>
        </a:p>
      </dgm:t>
    </dgm:pt>
    <dgm:pt modelId="{A9344E26-2026-479D-8DFE-FE43350CDE67}" type="sibTrans" cxnId="{F1A05296-B832-4AC4-9C7C-913F399BB59A}">
      <dgm:prSet/>
      <dgm:spPr/>
      <dgm:t>
        <a:bodyPr/>
        <a:lstStyle/>
        <a:p>
          <a:endParaRPr lang="en-GB"/>
        </a:p>
      </dgm:t>
    </dgm:pt>
    <dgm:pt modelId="{40B372EB-AE4E-4745-95A1-2D0B54DB4E53}">
      <dgm:prSet/>
      <dgm:spPr/>
      <dgm:t>
        <a:bodyPr/>
        <a:lstStyle/>
        <a:p>
          <a:r>
            <a:rPr lang="en-US" dirty="0" err="1"/>
            <a:t>Mabwysiadwyd</a:t>
          </a:r>
          <a:r>
            <a:rPr lang="en-US" dirty="0"/>
            <a:t> </a:t>
          </a:r>
          <a:r>
            <a:rPr lang="en-US" dirty="0" err="1"/>
            <a:t>Polisi</a:t>
          </a:r>
          <a:r>
            <a:rPr lang="en-US" dirty="0"/>
            <a:t> </a:t>
          </a:r>
          <a:r>
            <a:rPr lang="en-US" dirty="0" err="1"/>
            <a:t>Defnydd</a:t>
          </a:r>
          <a:r>
            <a:rPr lang="en-US" dirty="0"/>
            <a:t> </a:t>
          </a:r>
          <a:r>
            <a:rPr lang="en-US" dirty="0" err="1"/>
            <a:t>TGCh</a:t>
          </a:r>
          <a:r>
            <a:rPr lang="en-US" dirty="0"/>
            <a:t> </a:t>
          </a:r>
          <a:r>
            <a:rPr lang="en-US" dirty="0" err="1"/>
            <a:t>i</a:t>
          </a:r>
          <a:r>
            <a:rPr lang="en-US" dirty="0"/>
            <a:t> </a:t>
          </a:r>
          <a:r>
            <a:rPr lang="en-US" dirty="0" err="1"/>
            <a:t>aelodau</a:t>
          </a:r>
          <a:r>
            <a:rPr lang="en-US" dirty="0"/>
            <a:t> a staff y Cyngor  </a:t>
          </a:r>
          <a:endParaRPr lang="en-GB" dirty="0"/>
        </a:p>
      </dgm:t>
    </dgm:pt>
    <dgm:pt modelId="{C672348B-4242-4A91-858F-D3614B23F751}" type="parTrans" cxnId="{B77E2B99-072F-4FD5-A6CB-325D7622F420}">
      <dgm:prSet/>
      <dgm:spPr/>
      <dgm:t>
        <a:bodyPr/>
        <a:lstStyle/>
        <a:p>
          <a:endParaRPr lang="en-GB"/>
        </a:p>
      </dgm:t>
    </dgm:pt>
    <dgm:pt modelId="{4F592586-E641-41EA-A5E1-E13684FA45F4}" type="sibTrans" cxnId="{B77E2B99-072F-4FD5-A6CB-325D7622F420}">
      <dgm:prSet/>
      <dgm:spPr/>
      <dgm:t>
        <a:bodyPr/>
        <a:lstStyle/>
        <a:p>
          <a:endParaRPr lang="en-GB"/>
        </a:p>
      </dgm:t>
    </dgm:pt>
    <dgm:pt modelId="{6E1D8797-E63C-4D0E-8811-1AB564D2806D}">
      <dgm:prSet/>
      <dgm:spPr/>
      <dgm:t>
        <a:bodyPr/>
        <a:lstStyle/>
        <a:p>
          <a:r>
            <a:rPr lang="en-US" dirty="0" err="1"/>
            <a:t>Mabwysiadwyd</a:t>
          </a:r>
          <a:r>
            <a:rPr lang="en-US" dirty="0"/>
            <a:t> </a:t>
          </a:r>
          <a:r>
            <a:rPr lang="en-US" dirty="0" err="1"/>
            <a:t>Dogfen</a:t>
          </a:r>
          <a:r>
            <a:rPr lang="en-US" dirty="0"/>
            <a:t> </a:t>
          </a:r>
          <a:r>
            <a:rPr lang="en-US" dirty="0" err="1"/>
            <a:t>Asesiad</a:t>
          </a:r>
          <a:r>
            <a:rPr lang="en-US" dirty="0"/>
            <a:t> </a:t>
          </a:r>
          <a:r>
            <a:rPr lang="en-US" dirty="0" err="1"/>
            <a:t>Risg</a:t>
          </a:r>
          <a:r>
            <a:rPr lang="en-US" dirty="0"/>
            <a:t> </a:t>
          </a:r>
          <a:r>
            <a:rPr lang="en-US" dirty="0" err="1"/>
            <a:t>Blynyddol</a:t>
          </a:r>
          <a:r>
            <a:rPr lang="en-US" dirty="0"/>
            <a:t>  </a:t>
          </a:r>
          <a:endParaRPr lang="en-GB" dirty="0"/>
        </a:p>
      </dgm:t>
    </dgm:pt>
    <dgm:pt modelId="{FA4799C4-A6AB-41A0-916C-B6D30D70CC61}" type="parTrans" cxnId="{B07466CC-617E-42E3-9702-0F1AFE3AFC93}">
      <dgm:prSet/>
      <dgm:spPr/>
      <dgm:t>
        <a:bodyPr/>
        <a:lstStyle/>
        <a:p>
          <a:endParaRPr lang="en-GB"/>
        </a:p>
      </dgm:t>
    </dgm:pt>
    <dgm:pt modelId="{C2161F29-8DB0-4D58-ABB5-95B62326EA9D}" type="sibTrans" cxnId="{B07466CC-617E-42E3-9702-0F1AFE3AFC93}">
      <dgm:prSet/>
      <dgm:spPr/>
      <dgm:t>
        <a:bodyPr/>
        <a:lstStyle/>
        <a:p>
          <a:endParaRPr lang="en-GB"/>
        </a:p>
      </dgm:t>
    </dgm:pt>
    <dgm:pt modelId="{DB636A2A-94C6-40CE-AB6C-1CB7FB4C0C18}" type="pres">
      <dgm:prSet presAssocID="{8076C7C6-2F5F-48A5-A316-9E9EFBA757A9}" presName="diagram" presStyleCnt="0">
        <dgm:presLayoutVars>
          <dgm:dir/>
          <dgm:resizeHandles val="exact"/>
        </dgm:presLayoutVars>
      </dgm:prSet>
      <dgm:spPr/>
    </dgm:pt>
    <dgm:pt modelId="{A09D4D16-93AC-4F38-91E8-01F2FD3AC7B3}" type="pres">
      <dgm:prSet presAssocID="{100E32DC-4C16-4AA8-A7ED-E2FC2C66532E}" presName="node" presStyleLbl="node1" presStyleIdx="0" presStyleCnt="7" custScaleX="72816">
        <dgm:presLayoutVars>
          <dgm:bulletEnabled val="1"/>
        </dgm:presLayoutVars>
      </dgm:prSet>
      <dgm:spPr/>
    </dgm:pt>
    <dgm:pt modelId="{D345A395-7EDB-4D27-9FDD-35DB81D56CC7}" type="pres">
      <dgm:prSet presAssocID="{F98610A6-44DB-45AB-98DF-BD9780FD91B2}" presName="sibTrans" presStyleCnt="0"/>
      <dgm:spPr/>
    </dgm:pt>
    <dgm:pt modelId="{4F4B801F-CED4-4F5F-A9C0-C3A352E677F8}" type="pres">
      <dgm:prSet presAssocID="{96AB3D14-CD83-4BD7-A424-4743D7F5D1F7}" presName="node" presStyleLbl="node1" presStyleIdx="1" presStyleCnt="7">
        <dgm:presLayoutVars>
          <dgm:bulletEnabled val="1"/>
        </dgm:presLayoutVars>
      </dgm:prSet>
      <dgm:spPr/>
    </dgm:pt>
    <dgm:pt modelId="{25622189-2969-4058-9DB9-18999F420D41}" type="pres">
      <dgm:prSet presAssocID="{DA9640A1-85E6-403C-BCCF-394629227DBB}" presName="sibTrans" presStyleCnt="0"/>
      <dgm:spPr/>
    </dgm:pt>
    <dgm:pt modelId="{9A9781F6-B61D-4875-A882-9F573019B4EA}" type="pres">
      <dgm:prSet presAssocID="{F4122174-FBC8-4004-BFDB-9451FE805556}" presName="node" presStyleLbl="node1" presStyleIdx="2" presStyleCnt="7">
        <dgm:presLayoutVars>
          <dgm:bulletEnabled val="1"/>
        </dgm:presLayoutVars>
      </dgm:prSet>
      <dgm:spPr/>
    </dgm:pt>
    <dgm:pt modelId="{0BD8F78E-C9CC-44F5-AF36-E9231AE97A27}" type="pres">
      <dgm:prSet presAssocID="{1B871BBC-A0A1-43F3-B4FC-2EDEFAABCD5A}" presName="sibTrans" presStyleCnt="0"/>
      <dgm:spPr/>
    </dgm:pt>
    <dgm:pt modelId="{57E69A4A-297F-40BE-8CA1-69C8F5C719F6}" type="pres">
      <dgm:prSet presAssocID="{F259ECC4-4AB7-4017-950C-ACBACEE55E06}" presName="node" presStyleLbl="node1" presStyleIdx="3" presStyleCnt="7">
        <dgm:presLayoutVars>
          <dgm:bulletEnabled val="1"/>
        </dgm:presLayoutVars>
      </dgm:prSet>
      <dgm:spPr/>
    </dgm:pt>
    <dgm:pt modelId="{A0C1ABC8-AB0A-492D-9D93-5113304B95B0}" type="pres">
      <dgm:prSet presAssocID="{D4DEF917-D9C5-49BF-BEF3-EB4BEB68DAAA}" presName="sibTrans" presStyleCnt="0"/>
      <dgm:spPr/>
    </dgm:pt>
    <dgm:pt modelId="{E7243E34-C9D2-47B1-8EF0-6E7B9D073DF6}" type="pres">
      <dgm:prSet presAssocID="{D3B3BC8D-230C-4E1B-A81C-E2E12B209895}" presName="node" presStyleLbl="node1" presStyleIdx="4" presStyleCnt="7">
        <dgm:presLayoutVars>
          <dgm:bulletEnabled val="1"/>
        </dgm:presLayoutVars>
      </dgm:prSet>
      <dgm:spPr/>
    </dgm:pt>
    <dgm:pt modelId="{B5BBC046-E0A4-4EC3-B37A-1B8753A84F20}" type="pres">
      <dgm:prSet presAssocID="{A9344E26-2026-479D-8DFE-FE43350CDE67}" presName="sibTrans" presStyleCnt="0"/>
      <dgm:spPr/>
    </dgm:pt>
    <dgm:pt modelId="{2EFA6CEB-354A-4EF0-82CB-8686E0FDDFA3}" type="pres">
      <dgm:prSet presAssocID="{40B372EB-AE4E-4745-95A1-2D0B54DB4E53}" presName="node" presStyleLbl="node1" presStyleIdx="5" presStyleCnt="7">
        <dgm:presLayoutVars>
          <dgm:bulletEnabled val="1"/>
        </dgm:presLayoutVars>
      </dgm:prSet>
      <dgm:spPr/>
    </dgm:pt>
    <dgm:pt modelId="{44240F6D-FC12-42CA-84EB-1AA6DE8FA639}" type="pres">
      <dgm:prSet presAssocID="{4F592586-E641-41EA-A5E1-E13684FA45F4}" presName="sibTrans" presStyleCnt="0"/>
      <dgm:spPr/>
    </dgm:pt>
    <dgm:pt modelId="{54FD7C99-87D1-4924-9230-6C6699FC06B7}" type="pres">
      <dgm:prSet presAssocID="{6E1D8797-E63C-4D0E-8811-1AB564D2806D}" presName="node" presStyleLbl="node1" presStyleIdx="6" presStyleCnt="7">
        <dgm:presLayoutVars>
          <dgm:bulletEnabled val="1"/>
        </dgm:presLayoutVars>
      </dgm:prSet>
      <dgm:spPr/>
    </dgm:pt>
  </dgm:ptLst>
  <dgm:cxnLst>
    <dgm:cxn modelId="{562F7A26-030B-4579-BA90-B8BD236A32B3}" type="presOf" srcId="{96AB3D14-CD83-4BD7-A424-4743D7F5D1F7}" destId="{4F4B801F-CED4-4F5F-A9C0-C3A352E677F8}" srcOrd="0" destOrd="0" presId="urn:microsoft.com/office/officeart/2005/8/layout/default"/>
    <dgm:cxn modelId="{062A2D30-81AD-4D62-AF6C-DD9875E90FBF}" type="presOf" srcId="{6E1D8797-E63C-4D0E-8811-1AB564D2806D}" destId="{54FD7C99-87D1-4924-9230-6C6699FC06B7}" srcOrd="0" destOrd="0" presId="urn:microsoft.com/office/officeart/2005/8/layout/default"/>
    <dgm:cxn modelId="{C5664E34-C260-4BAF-B2E3-B1D23CC694B5}" srcId="{8076C7C6-2F5F-48A5-A316-9E9EFBA757A9}" destId="{F259ECC4-4AB7-4017-950C-ACBACEE55E06}" srcOrd="3" destOrd="0" parTransId="{A6427A45-198C-40DD-B9DB-17CF70E5AA4C}" sibTransId="{D4DEF917-D9C5-49BF-BEF3-EB4BEB68DAAA}"/>
    <dgm:cxn modelId="{B0133F60-9251-4DD2-BE9A-E17265E8FDEF}" srcId="{8076C7C6-2F5F-48A5-A316-9E9EFBA757A9}" destId="{100E32DC-4C16-4AA8-A7ED-E2FC2C66532E}" srcOrd="0" destOrd="0" parTransId="{E3565B5D-4F3C-4013-B4E8-6B78D57B0F78}" sibTransId="{F98610A6-44DB-45AB-98DF-BD9780FD91B2}"/>
    <dgm:cxn modelId="{24132A86-83F2-46CB-91E8-66CCBD57673E}" srcId="{8076C7C6-2F5F-48A5-A316-9E9EFBA757A9}" destId="{96AB3D14-CD83-4BD7-A424-4743D7F5D1F7}" srcOrd="1" destOrd="0" parTransId="{1FDA4A06-63B3-4AB7-B890-28A0663B9596}" sibTransId="{DA9640A1-85E6-403C-BCCF-394629227DBB}"/>
    <dgm:cxn modelId="{D8ABE889-F484-4F57-9981-3AF359F2B6B7}" type="presOf" srcId="{D3B3BC8D-230C-4E1B-A81C-E2E12B209895}" destId="{E7243E34-C9D2-47B1-8EF0-6E7B9D073DF6}" srcOrd="0" destOrd="0" presId="urn:microsoft.com/office/officeart/2005/8/layout/default"/>
    <dgm:cxn modelId="{F1A05296-B832-4AC4-9C7C-913F399BB59A}" srcId="{8076C7C6-2F5F-48A5-A316-9E9EFBA757A9}" destId="{D3B3BC8D-230C-4E1B-A81C-E2E12B209895}" srcOrd="4" destOrd="0" parTransId="{521F326C-319E-47B2-9408-253CEF76483B}" sibTransId="{A9344E26-2026-479D-8DFE-FE43350CDE67}"/>
    <dgm:cxn modelId="{31CEC598-5155-46B5-8F77-A4F831D93266}" type="presOf" srcId="{F259ECC4-4AB7-4017-950C-ACBACEE55E06}" destId="{57E69A4A-297F-40BE-8CA1-69C8F5C719F6}" srcOrd="0" destOrd="0" presId="urn:microsoft.com/office/officeart/2005/8/layout/default"/>
    <dgm:cxn modelId="{B77E2B99-072F-4FD5-A6CB-325D7622F420}" srcId="{8076C7C6-2F5F-48A5-A316-9E9EFBA757A9}" destId="{40B372EB-AE4E-4745-95A1-2D0B54DB4E53}" srcOrd="5" destOrd="0" parTransId="{C672348B-4242-4A91-858F-D3614B23F751}" sibTransId="{4F592586-E641-41EA-A5E1-E13684FA45F4}"/>
    <dgm:cxn modelId="{E070A9B1-3F76-4D3C-BEBE-D780072C5FDF}" type="presOf" srcId="{100E32DC-4C16-4AA8-A7ED-E2FC2C66532E}" destId="{A09D4D16-93AC-4F38-91E8-01F2FD3AC7B3}" srcOrd="0" destOrd="0" presId="urn:microsoft.com/office/officeart/2005/8/layout/default"/>
    <dgm:cxn modelId="{F2AB65C5-8D50-42B4-A952-897070F8C99E}" type="presOf" srcId="{40B372EB-AE4E-4745-95A1-2D0B54DB4E53}" destId="{2EFA6CEB-354A-4EF0-82CB-8686E0FDDFA3}" srcOrd="0" destOrd="0" presId="urn:microsoft.com/office/officeart/2005/8/layout/default"/>
    <dgm:cxn modelId="{B07466CC-617E-42E3-9702-0F1AFE3AFC93}" srcId="{8076C7C6-2F5F-48A5-A316-9E9EFBA757A9}" destId="{6E1D8797-E63C-4D0E-8811-1AB564D2806D}" srcOrd="6" destOrd="0" parTransId="{FA4799C4-A6AB-41A0-916C-B6D30D70CC61}" sibTransId="{C2161F29-8DB0-4D58-ABB5-95B62326EA9D}"/>
    <dgm:cxn modelId="{4FE966E1-5122-468A-89C2-A0D7BE95D318}" srcId="{8076C7C6-2F5F-48A5-A316-9E9EFBA757A9}" destId="{F4122174-FBC8-4004-BFDB-9451FE805556}" srcOrd="2" destOrd="0" parTransId="{311846EE-E3EB-4BF2-8C17-B8658BCF30AB}" sibTransId="{1B871BBC-A0A1-43F3-B4FC-2EDEFAABCD5A}"/>
    <dgm:cxn modelId="{335D86EB-7CC2-40FA-8310-9B71C5BA1D34}" type="presOf" srcId="{8076C7C6-2F5F-48A5-A316-9E9EFBA757A9}" destId="{DB636A2A-94C6-40CE-AB6C-1CB7FB4C0C18}" srcOrd="0" destOrd="0" presId="urn:microsoft.com/office/officeart/2005/8/layout/default"/>
    <dgm:cxn modelId="{1CD8FEEF-0708-4E2E-807B-11F0AA9E01D4}" type="presOf" srcId="{F4122174-FBC8-4004-BFDB-9451FE805556}" destId="{9A9781F6-B61D-4875-A882-9F573019B4EA}" srcOrd="0" destOrd="0" presId="urn:microsoft.com/office/officeart/2005/8/layout/default"/>
    <dgm:cxn modelId="{311AC95C-961A-46D3-A846-AA5DDE435E7A}" type="presParOf" srcId="{DB636A2A-94C6-40CE-AB6C-1CB7FB4C0C18}" destId="{A09D4D16-93AC-4F38-91E8-01F2FD3AC7B3}" srcOrd="0" destOrd="0" presId="urn:microsoft.com/office/officeart/2005/8/layout/default"/>
    <dgm:cxn modelId="{80D7AC05-271E-4A17-AEC6-35D3538814F0}" type="presParOf" srcId="{DB636A2A-94C6-40CE-AB6C-1CB7FB4C0C18}" destId="{D345A395-7EDB-4D27-9FDD-35DB81D56CC7}" srcOrd="1" destOrd="0" presId="urn:microsoft.com/office/officeart/2005/8/layout/default"/>
    <dgm:cxn modelId="{81E5CB40-0DEE-42A4-B13D-C161BCE5DF15}" type="presParOf" srcId="{DB636A2A-94C6-40CE-AB6C-1CB7FB4C0C18}" destId="{4F4B801F-CED4-4F5F-A9C0-C3A352E677F8}" srcOrd="2" destOrd="0" presId="urn:microsoft.com/office/officeart/2005/8/layout/default"/>
    <dgm:cxn modelId="{773710AF-4A50-4D7C-9077-B4B9BA7B3E0B}" type="presParOf" srcId="{DB636A2A-94C6-40CE-AB6C-1CB7FB4C0C18}" destId="{25622189-2969-4058-9DB9-18999F420D41}" srcOrd="3" destOrd="0" presId="urn:microsoft.com/office/officeart/2005/8/layout/default"/>
    <dgm:cxn modelId="{DA9E1487-1D30-4629-BC25-FED181BB5E82}" type="presParOf" srcId="{DB636A2A-94C6-40CE-AB6C-1CB7FB4C0C18}" destId="{9A9781F6-B61D-4875-A882-9F573019B4EA}" srcOrd="4" destOrd="0" presId="urn:microsoft.com/office/officeart/2005/8/layout/default"/>
    <dgm:cxn modelId="{02CE9119-8F0A-4177-A663-3886F638A4C4}" type="presParOf" srcId="{DB636A2A-94C6-40CE-AB6C-1CB7FB4C0C18}" destId="{0BD8F78E-C9CC-44F5-AF36-E9231AE97A27}" srcOrd="5" destOrd="0" presId="urn:microsoft.com/office/officeart/2005/8/layout/default"/>
    <dgm:cxn modelId="{43460EB7-8D3A-4516-AF40-D3DF95C0D03D}" type="presParOf" srcId="{DB636A2A-94C6-40CE-AB6C-1CB7FB4C0C18}" destId="{57E69A4A-297F-40BE-8CA1-69C8F5C719F6}" srcOrd="6" destOrd="0" presId="urn:microsoft.com/office/officeart/2005/8/layout/default"/>
    <dgm:cxn modelId="{2E190733-1088-4495-AD0C-584AE129DCCE}" type="presParOf" srcId="{DB636A2A-94C6-40CE-AB6C-1CB7FB4C0C18}" destId="{A0C1ABC8-AB0A-492D-9D93-5113304B95B0}" srcOrd="7" destOrd="0" presId="urn:microsoft.com/office/officeart/2005/8/layout/default"/>
    <dgm:cxn modelId="{7A43B835-0BA7-48E5-A889-133C4798D5A2}" type="presParOf" srcId="{DB636A2A-94C6-40CE-AB6C-1CB7FB4C0C18}" destId="{E7243E34-C9D2-47B1-8EF0-6E7B9D073DF6}" srcOrd="8" destOrd="0" presId="urn:microsoft.com/office/officeart/2005/8/layout/default"/>
    <dgm:cxn modelId="{3B8F5FE2-EA28-4528-B863-67927464AA9D}" type="presParOf" srcId="{DB636A2A-94C6-40CE-AB6C-1CB7FB4C0C18}" destId="{B5BBC046-E0A4-4EC3-B37A-1B8753A84F20}" srcOrd="9" destOrd="0" presId="urn:microsoft.com/office/officeart/2005/8/layout/default"/>
    <dgm:cxn modelId="{CCEF24DB-75D7-44CC-BE39-BE1ACF16E9A1}" type="presParOf" srcId="{DB636A2A-94C6-40CE-AB6C-1CB7FB4C0C18}" destId="{2EFA6CEB-354A-4EF0-82CB-8686E0FDDFA3}" srcOrd="10" destOrd="0" presId="urn:microsoft.com/office/officeart/2005/8/layout/default"/>
    <dgm:cxn modelId="{61A59B7B-7737-4866-B397-214AB8BA4187}" type="presParOf" srcId="{DB636A2A-94C6-40CE-AB6C-1CB7FB4C0C18}" destId="{44240F6D-FC12-42CA-84EB-1AA6DE8FA639}" srcOrd="11" destOrd="0" presId="urn:microsoft.com/office/officeart/2005/8/layout/default"/>
    <dgm:cxn modelId="{1E9CB2D1-2B44-434F-BC16-860B87566AF1}" type="presParOf" srcId="{DB636A2A-94C6-40CE-AB6C-1CB7FB4C0C18}" destId="{54FD7C99-87D1-4924-9230-6C6699FC06B7}" srcOrd="1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CC72E76-EC63-46CA-9B45-52529485B64D}" type="doc">
      <dgm:prSet loTypeId="urn:microsoft.com/office/officeart/2005/8/layout/process4" loCatId="process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33F2959D-CE6D-487B-8399-A13EA764DC4E}">
      <dgm:prSet custT="1"/>
      <dgm:spPr/>
      <dgm:t>
        <a:bodyPr/>
        <a:lstStyle/>
        <a:p>
          <a:r>
            <a:rPr lang="cy-GB" sz="2800" dirty="0"/>
            <a:t>Talwyd cyfanswm o </a:t>
          </a:r>
          <a:r>
            <a:rPr lang="cy-GB" sz="6000" b="1" i="0" dirty="0">
              <a:solidFill>
                <a:srgbClr val="00B0F0"/>
              </a:solidFill>
            </a:rPr>
            <a:t>£5,550 </a:t>
          </a:r>
          <a:r>
            <a:rPr lang="cy-GB" sz="2800" dirty="0"/>
            <a:t>i </a:t>
          </a:r>
          <a:r>
            <a:rPr lang="cy-GB" sz="4000" b="1" dirty="0">
              <a:solidFill>
                <a:srgbClr val="00B0F0"/>
              </a:solidFill>
            </a:rPr>
            <a:t>15</a:t>
          </a:r>
          <a:r>
            <a:rPr lang="cy-GB" sz="2800" dirty="0"/>
            <a:t> mudiad yn amrywio o £100 i £1,000</a:t>
          </a:r>
          <a:endParaRPr lang="en-US" sz="2800" dirty="0"/>
        </a:p>
      </dgm:t>
    </dgm:pt>
    <dgm:pt modelId="{6D298E5C-D594-4733-959F-1A7BED2D2060}" type="parTrans" cxnId="{1B7AF337-D0B3-4ED6-90FD-F4632C2EC216}">
      <dgm:prSet/>
      <dgm:spPr/>
      <dgm:t>
        <a:bodyPr/>
        <a:lstStyle/>
        <a:p>
          <a:endParaRPr lang="en-US"/>
        </a:p>
      </dgm:t>
    </dgm:pt>
    <dgm:pt modelId="{142D2519-A8E3-43FB-9BE1-0916FBB9FCF2}" type="sibTrans" cxnId="{1B7AF337-D0B3-4ED6-90FD-F4632C2EC216}">
      <dgm:prSet/>
      <dgm:spPr/>
      <dgm:t>
        <a:bodyPr/>
        <a:lstStyle/>
        <a:p>
          <a:endParaRPr lang="en-US"/>
        </a:p>
      </dgm:t>
    </dgm:pt>
    <dgm:pt modelId="{50CB186F-6BF0-475A-A1D5-CC77DDC3DCB9}">
      <dgm:prSet custT="1"/>
      <dgm:spPr/>
      <dgm:t>
        <a:bodyPr/>
        <a:lstStyle/>
        <a:p>
          <a:r>
            <a:rPr lang="cy-GB" sz="2800" dirty="0"/>
            <a:t>Dosbarthwyd cyfanswm o </a:t>
          </a:r>
          <a:r>
            <a:rPr lang="cy-GB" sz="5000" b="1" dirty="0">
              <a:solidFill>
                <a:srgbClr val="00B0F0"/>
              </a:solidFill>
            </a:rPr>
            <a:t>£1,300 </a:t>
          </a:r>
          <a:r>
            <a:rPr lang="cy-GB" sz="2800" dirty="0"/>
            <a:t>yn 2020-21 i Bwyllgorau a Chyfeillion Pentrefi i gefnogi trigolion bregus ein cymuned yn ystod y </a:t>
          </a:r>
          <a:r>
            <a:rPr lang="cy-GB" sz="3500" b="1" dirty="0"/>
            <a:t>cyfnod clo</a:t>
          </a:r>
          <a:r>
            <a:rPr lang="cy-GB" sz="2800" dirty="0"/>
            <a:t>. </a:t>
          </a:r>
          <a:r>
            <a:rPr lang="cy-GB" sz="2200" dirty="0"/>
            <a:t>Dosbarthwyd pecynnau bwyd  i drigolion Dinas Dinlle, Y Groeslon, Llandwrog a </a:t>
          </a:r>
          <a:r>
            <a:rPr lang="cy-GB" sz="2200" dirty="0" err="1"/>
            <a:t>Charmel</a:t>
          </a:r>
          <a:r>
            <a:rPr lang="cy-GB" sz="2200" dirty="0"/>
            <a:t> tra sefydlwyd man casglu yng Nghanolfan Y Fron</a:t>
          </a:r>
          <a:endParaRPr lang="en-US" sz="2200" b="0" i="0" dirty="0"/>
        </a:p>
      </dgm:t>
    </dgm:pt>
    <dgm:pt modelId="{98053473-0FA3-4865-B39B-DEE4481AB8A5}" type="parTrans" cxnId="{FD5574ED-0B98-4524-A5EE-06F5217216DE}">
      <dgm:prSet/>
      <dgm:spPr/>
      <dgm:t>
        <a:bodyPr/>
        <a:lstStyle/>
        <a:p>
          <a:endParaRPr lang="en-US"/>
        </a:p>
      </dgm:t>
    </dgm:pt>
    <dgm:pt modelId="{493D5967-1E05-4022-8709-320A2C1F02FE}" type="sibTrans" cxnId="{FD5574ED-0B98-4524-A5EE-06F5217216DE}">
      <dgm:prSet/>
      <dgm:spPr/>
      <dgm:t>
        <a:bodyPr/>
        <a:lstStyle/>
        <a:p>
          <a:endParaRPr lang="en-US"/>
        </a:p>
      </dgm:t>
    </dgm:pt>
    <dgm:pt modelId="{0D63EA61-5AE4-4F1C-BDBF-F31C18CC2648}" type="pres">
      <dgm:prSet presAssocID="{ECC72E76-EC63-46CA-9B45-52529485B64D}" presName="Name0" presStyleCnt="0">
        <dgm:presLayoutVars>
          <dgm:dir/>
          <dgm:animLvl val="lvl"/>
          <dgm:resizeHandles val="exact"/>
        </dgm:presLayoutVars>
      </dgm:prSet>
      <dgm:spPr/>
    </dgm:pt>
    <dgm:pt modelId="{2AA46A33-34CB-47B6-9CBC-1DDE426A8320}" type="pres">
      <dgm:prSet presAssocID="{50CB186F-6BF0-475A-A1D5-CC77DDC3DCB9}" presName="boxAndChildren" presStyleCnt="0"/>
      <dgm:spPr/>
    </dgm:pt>
    <dgm:pt modelId="{2F363C50-3D63-400B-914A-79EAA21CA91E}" type="pres">
      <dgm:prSet presAssocID="{50CB186F-6BF0-475A-A1D5-CC77DDC3DCB9}" presName="parentTextBox" presStyleLbl="node1" presStyleIdx="0" presStyleCnt="2" custScaleX="98294" custScaleY="213276" custLinFactNeighborX="2" custLinFactNeighborY="-23454"/>
      <dgm:spPr/>
    </dgm:pt>
    <dgm:pt modelId="{D325017B-E93B-4E0D-BF9C-8CE75CA88633}" type="pres">
      <dgm:prSet presAssocID="{142D2519-A8E3-43FB-9BE1-0916FBB9FCF2}" presName="sp" presStyleCnt="0"/>
      <dgm:spPr/>
    </dgm:pt>
    <dgm:pt modelId="{21C083B2-9D8E-4CF1-AFCD-03DC23F51713}" type="pres">
      <dgm:prSet presAssocID="{33F2959D-CE6D-487B-8399-A13EA764DC4E}" presName="arrowAndChildren" presStyleCnt="0"/>
      <dgm:spPr/>
    </dgm:pt>
    <dgm:pt modelId="{E35435BF-7C48-4383-ABB6-F42D1D959B39}" type="pres">
      <dgm:prSet presAssocID="{33F2959D-CE6D-487B-8399-A13EA764DC4E}" presName="parentTextArrow" presStyleLbl="node1" presStyleIdx="1" presStyleCnt="2"/>
      <dgm:spPr/>
    </dgm:pt>
  </dgm:ptLst>
  <dgm:cxnLst>
    <dgm:cxn modelId="{0B4A6319-D61B-404A-9FBC-B56111158702}" type="presOf" srcId="{50CB186F-6BF0-475A-A1D5-CC77DDC3DCB9}" destId="{2F363C50-3D63-400B-914A-79EAA21CA91E}" srcOrd="0" destOrd="0" presId="urn:microsoft.com/office/officeart/2005/8/layout/process4"/>
    <dgm:cxn modelId="{79376719-0556-48EB-A7F0-A77EEB0ACAD4}" type="presOf" srcId="{33F2959D-CE6D-487B-8399-A13EA764DC4E}" destId="{E35435BF-7C48-4383-ABB6-F42D1D959B39}" srcOrd="0" destOrd="0" presId="urn:microsoft.com/office/officeart/2005/8/layout/process4"/>
    <dgm:cxn modelId="{1B7AF337-D0B3-4ED6-90FD-F4632C2EC216}" srcId="{ECC72E76-EC63-46CA-9B45-52529485B64D}" destId="{33F2959D-CE6D-487B-8399-A13EA764DC4E}" srcOrd="0" destOrd="0" parTransId="{6D298E5C-D594-4733-959F-1A7BED2D2060}" sibTransId="{142D2519-A8E3-43FB-9BE1-0916FBB9FCF2}"/>
    <dgm:cxn modelId="{BFE875CD-EB91-4E99-855E-6DDE88183992}" type="presOf" srcId="{ECC72E76-EC63-46CA-9B45-52529485B64D}" destId="{0D63EA61-5AE4-4F1C-BDBF-F31C18CC2648}" srcOrd="0" destOrd="0" presId="urn:microsoft.com/office/officeart/2005/8/layout/process4"/>
    <dgm:cxn modelId="{FD5574ED-0B98-4524-A5EE-06F5217216DE}" srcId="{ECC72E76-EC63-46CA-9B45-52529485B64D}" destId="{50CB186F-6BF0-475A-A1D5-CC77DDC3DCB9}" srcOrd="1" destOrd="0" parTransId="{98053473-0FA3-4865-B39B-DEE4481AB8A5}" sibTransId="{493D5967-1E05-4022-8709-320A2C1F02FE}"/>
    <dgm:cxn modelId="{A64B5F25-27EB-46F0-89CD-2D04D1BFE557}" type="presParOf" srcId="{0D63EA61-5AE4-4F1C-BDBF-F31C18CC2648}" destId="{2AA46A33-34CB-47B6-9CBC-1DDE426A8320}" srcOrd="0" destOrd="0" presId="urn:microsoft.com/office/officeart/2005/8/layout/process4"/>
    <dgm:cxn modelId="{F58ACCA4-4036-40DD-99AC-287D9D822372}" type="presParOf" srcId="{2AA46A33-34CB-47B6-9CBC-1DDE426A8320}" destId="{2F363C50-3D63-400B-914A-79EAA21CA91E}" srcOrd="0" destOrd="0" presId="urn:microsoft.com/office/officeart/2005/8/layout/process4"/>
    <dgm:cxn modelId="{0C287B41-7D4C-4AFC-979B-4FE360641974}" type="presParOf" srcId="{0D63EA61-5AE4-4F1C-BDBF-F31C18CC2648}" destId="{D325017B-E93B-4E0D-BF9C-8CE75CA88633}" srcOrd="1" destOrd="0" presId="urn:microsoft.com/office/officeart/2005/8/layout/process4"/>
    <dgm:cxn modelId="{A4314508-68C9-4E01-9788-5185EB11E25B}" type="presParOf" srcId="{0D63EA61-5AE4-4F1C-BDBF-F31C18CC2648}" destId="{21C083B2-9D8E-4CF1-AFCD-03DC23F51713}" srcOrd="2" destOrd="0" presId="urn:microsoft.com/office/officeart/2005/8/layout/process4"/>
    <dgm:cxn modelId="{947D0450-647D-4D8B-81AD-57E5DA1D9BCA}" type="presParOf" srcId="{21C083B2-9D8E-4CF1-AFCD-03DC23F51713}" destId="{E35435BF-7C48-4383-ABB6-F42D1D959B39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89731A9-17CE-46D0-8101-5F9D2979C135}" type="doc">
      <dgm:prSet loTypeId="urn:microsoft.com/office/officeart/2005/8/layout/process4" loCatId="process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680CA231-031E-4E8C-BAB2-69EE2AF13FDD}">
      <dgm:prSet custT="1"/>
      <dgm:spPr/>
      <dgm:t>
        <a:bodyPr/>
        <a:lstStyle/>
        <a:p>
          <a:r>
            <a:rPr lang="cy-GB" sz="1800" dirty="0"/>
            <a:t>O Ebrill 2021 bydd y Cyngor yn ymgysylltu trwy sefydlu gwefannau cymdeithasol yn benodol  “Facebook” a “Twitter”. Mae’r Cyngor wedi  ymrwymo i gael gwell cysylltiad yn dilyn adborth o’r ymgynghoriad a gynhaliwyd gyda holl drigolion y gymuned nol yn 2019</a:t>
          </a:r>
          <a:r>
            <a:rPr lang="en-GB" sz="1800" dirty="0"/>
            <a:t> </a:t>
          </a:r>
          <a:endParaRPr lang="en-US" sz="1800" dirty="0"/>
        </a:p>
      </dgm:t>
    </dgm:pt>
    <dgm:pt modelId="{FC9560BC-D617-4EB5-A12C-86186D3E7C84}" type="parTrans" cxnId="{9C46A73A-FB7B-454A-A668-530E7B6427E9}">
      <dgm:prSet/>
      <dgm:spPr/>
      <dgm:t>
        <a:bodyPr/>
        <a:lstStyle/>
        <a:p>
          <a:endParaRPr lang="en-US"/>
        </a:p>
      </dgm:t>
    </dgm:pt>
    <dgm:pt modelId="{9AA7B708-DDEA-4148-8844-13E160BF0CEF}" type="sibTrans" cxnId="{9C46A73A-FB7B-454A-A668-530E7B6427E9}">
      <dgm:prSet/>
      <dgm:spPr/>
      <dgm:t>
        <a:bodyPr/>
        <a:lstStyle/>
        <a:p>
          <a:endParaRPr lang="en-US"/>
        </a:p>
      </dgm:t>
    </dgm:pt>
    <dgm:pt modelId="{1F014872-D59B-4FEE-9A22-4DB54FE49C36}">
      <dgm:prSet/>
      <dgm:spPr/>
      <dgm:t>
        <a:bodyPr/>
        <a:lstStyle/>
        <a:p>
          <a:r>
            <a:rPr lang="cy-GB" dirty="0"/>
            <a:t>Lansiwyd gwefan newydd, fodern – </a:t>
          </a:r>
          <a:r>
            <a:rPr lang="cy-GB" b="1" dirty="0">
              <a:solidFill>
                <a:schemeClr val="accent2">
                  <a:lumMod val="60000"/>
                  <a:lumOff val="40000"/>
                </a:schemeClr>
              </a:solidFill>
            </a:rPr>
            <a:t>www.cyngorcymunedllandwrog.cymru</a:t>
          </a:r>
          <a:endParaRPr lang="en-US" b="1" dirty="0">
            <a:solidFill>
              <a:schemeClr val="accent2">
                <a:lumMod val="60000"/>
                <a:lumOff val="40000"/>
              </a:schemeClr>
            </a:solidFill>
          </a:endParaRPr>
        </a:p>
      </dgm:t>
    </dgm:pt>
    <dgm:pt modelId="{FA1E0451-1A77-48E8-911D-1D8293DE3B68}" type="parTrans" cxnId="{0F208684-CCD7-429C-90D1-C64615FDF79C}">
      <dgm:prSet/>
      <dgm:spPr/>
      <dgm:t>
        <a:bodyPr/>
        <a:lstStyle/>
        <a:p>
          <a:endParaRPr lang="en-US"/>
        </a:p>
      </dgm:t>
    </dgm:pt>
    <dgm:pt modelId="{5DFF783F-A336-4B45-A58D-F29524773F75}" type="sibTrans" cxnId="{0F208684-CCD7-429C-90D1-C64615FDF79C}">
      <dgm:prSet/>
      <dgm:spPr/>
      <dgm:t>
        <a:bodyPr/>
        <a:lstStyle/>
        <a:p>
          <a:endParaRPr lang="en-US"/>
        </a:p>
      </dgm:t>
    </dgm:pt>
    <dgm:pt modelId="{884AC5A4-9E8C-46AA-B6B0-9251671855F0}" type="pres">
      <dgm:prSet presAssocID="{B89731A9-17CE-46D0-8101-5F9D2979C135}" presName="Name0" presStyleCnt="0">
        <dgm:presLayoutVars>
          <dgm:dir/>
          <dgm:animLvl val="lvl"/>
          <dgm:resizeHandles val="exact"/>
        </dgm:presLayoutVars>
      </dgm:prSet>
      <dgm:spPr/>
    </dgm:pt>
    <dgm:pt modelId="{90944804-1069-4EA2-ACDC-762B5F2DA51A}" type="pres">
      <dgm:prSet presAssocID="{1F014872-D59B-4FEE-9A22-4DB54FE49C36}" presName="boxAndChildren" presStyleCnt="0"/>
      <dgm:spPr/>
    </dgm:pt>
    <dgm:pt modelId="{F53A5808-1E3F-4D74-B820-BD5BD8E24563}" type="pres">
      <dgm:prSet presAssocID="{1F014872-D59B-4FEE-9A22-4DB54FE49C36}" presName="parentTextBox" presStyleLbl="node1" presStyleIdx="0" presStyleCnt="2" custLinFactNeighborY="-25156"/>
      <dgm:spPr/>
    </dgm:pt>
    <dgm:pt modelId="{80C479D6-E96E-4811-B8EF-1881CEACBCF0}" type="pres">
      <dgm:prSet presAssocID="{9AA7B708-DDEA-4148-8844-13E160BF0CEF}" presName="sp" presStyleCnt="0"/>
      <dgm:spPr/>
    </dgm:pt>
    <dgm:pt modelId="{EFF9C2E0-8CA2-4BD8-8972-6C6474F6556A}" type="pres">
      <dgm:prSet presAssocID="{680CA231-031E-4E8C-BAB2-69EE2AF13FDD}" presName="arrowAndChildren" presStyleCnt="0"/>
      <dgm:spPr/>
    </dgm:pt>
    <dgm:pt modelId="{193A81D5-7119-4B17-B00C-9A86D6F64516}" type="pres">
      <dgm:prSet presAssocID="{680CA231-031E-4E8C-BAB2-69EE2AF13FDD}" presName="parentTextArrow" presStyleLbl="node1" presStyleIdx="1" presStyleCnt="2" custScaleY="134016" custLinFactNeighborY="-56324"/>
      <dgm:spPr/>
    </dgm:pt>
  </dgm:ptLst>
  <dgm:cxnLst>
    <dgm:cxn modelId="{9C46A73A-FB7B-454A-A668-530E7B6427E9}" srcId="{B89731A9-17CE-46D0-8101-5F9D2979C135}" destId="{680CA231-031E-4E8C-BAB2-69EE2AF13FDD}" srcOrd="0" destOrd="0" parTransId="{FC9560BC-D617-4EB5-A12C-86186D3E7C84}" sibTransId="{9AA7B708-DDEA-4148-8844-13E160BF0CEF}"/>
    <dgm:cxn modelId="{453AA755-ED8C-4321-94E4-BE6FBDD3ED5F}" type="presOf" srcId="{1F014872-D59B-4FEE-9A22-4DB54FE49C36}" destId="{F53A5808-1E3F-4D74-B820-BD5BD8E24563}" srcOrd="0" destOrd="0" presId="urn:microsoft.com/office/officeart/2005/8/layout/process4"/>
    <dgm:cxn modelId="{0F208684-CCD7-429C-90D1-C64615FDF79C}" srcId="{B89731A9-17CE-46D0-8101-5F9D2979C135}" destId="{1F014872-D59B-4FEE-9A22-4DB54FE49C36}" srcOrd="1" destOrd="0" parTransId="{FA1E0451-1A77-48E8-911D-1D8293DE3B68}" sibTransId="{5DFF783F-A336-4B45-A58D-F29524773F75}"/>
    <dgm:cxn modelId="{D1BB9CB5-C62D-448D-900B-04B37496B2D0}" type="presOf" srcId="{B89731A9-17CE-46D0-8101-5F9D2979C135}" destId="{884AC5A4-9E8C-46AA-B6B0-9251671855F0}" srcOrd="0" destOrd="0" presId="urn:microsoft.com/office/officeart/2005/8/layout/process4"/>
    <dgm:cxn modelId="{56125DC0-2D05-429D-A31A-783F72BEBB65}" type="presOf" srcId="{680CA231-031E-4E8C-BAB2-69EE2AF13FDD}" destId="{193A81D5-7119-4B17-B00C-9A86D6F64516}" srcOrd="0" destOrd="0" presId="urn:microsoft.com/office/officeart/2005/8/layout/process4"/>
    <dgm:cxn modelId="{33E867B5-6527-419E-86E0-F2CC6DE4184B}" type="presParOf" srcId="{884AC5A4-9E8C-46AA-B6B0-9251671855F0}" destId="{90944804-1069-4EA2-ACDC-762B5F2DA51A}" srcOrd="0" destOrd="0" presId="urn:microsoft.com/office/officeart/2005/8/layout/process4"/>
    <dgm:cxn modelId="{18411CE9-3AD3-4D96-9589-DF10936238B6}" type="presParOf" srcId="{90944804-1069-4EA2-ACDC-762B5F2DA51A}" destId="{F53A5808-1E3F-4D74-B820-BD5BD8E24563}" srcOrd="0" destOrd="0" presId="urn:microsoft.com/office/officeart/2005/8/layout/process4"/>
    <dgm:cxn modelId="{270EA9E3-C018-40E9-9E33-85A7F8CA67DF}" type="presParOf" srcId="{884AC5A4-9E8C-46AA-B6B0-9251671855F0}" destId="{80C479D6-E96E-4811-B8EF-1881CEACBCF0}" srcOrd="1" destOrd="0" presId="urn:microsoft.com/office/officeart/2005/8/layout/process4"/>
    <dgm:cxn modelId="{A580AA44-2837-4A3B-8D63-782B2CBCC01D}" type="presParOf" srcId="{884AC5A4-9E8C-46AA-B6B0-9251671855F0}" destId="{EFF9C2E0-8CA2-4BD8-8972-6C6474F6556A}" srcOrd="2" destOrd="0" presId="urn:microsoft.com/office/officeart/2005/8/layout/process4"/>
    <dgm:cxn modelId="{97BF7FCA-85A8-4AA9-996D-BE45E141DD84}" type="presParOf" srcId="{EFF9C2E0-8CA2-4BD8-8972-6C6474F6556A}" destId="{193A81D5-7119-4B17-B00C-9A86D6F64516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02EA387-3F0B-4312-8D33-6F46899E03F0}">
      <dsp:nvSpPr>
        <dsp:cNvPr id="0" name=""/>
        <dsp:cNvSpPr/>
      </dsp:nvSpPr>
      <dsp:spPr>
        <a:xfrm>
          <a:off x="0" y="1042711"/>
          <a:ext cx="6031250" cy="515307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64000"/>
                <a:lumMod val="118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92000"/>
                <a:alpha val="100000"/>
                <a:lumMod val="11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i="0" kern="1200" cap="none" spc="0" dirty="0" err="1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Gwariant</a:t>
          </a:r>
          <a:r>
            <a:rPr lang="en-US" sz="1400" b="1" i="0" kern="120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 </a:t>
          </a:r>
          <a:r>
            <a:rPr lang="en-US" sz="2000" b="1" i="0" kern="120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£60,361 </a:t>
          </a:r>
          <a:r>
            <a:rPr lang="en-US" sz="1100" b="1" i="0" kern="120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£60,948 </a:t>
          </a:r>
          <a:r>
            <a:rPr lang="en-US" sz="1100" b="1" i="0" kern="1200" cap="none" spc="0" dirty="0" err="1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yn</a:t>
          </a:r>
          <a:r>
            <a:rPr lang="en-US" sz="1100" b="1" i="0" kern="120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 2019-20</a:t>
          </a:r>
          <a:endParaRPr lang="en-GB" sz="1400" b="1" kern="1200" cap="none" spc="0" dirty="0">
            <a:ln w="0"/>
            <a:effectLst>
              <a:outerShdw blurRad="38100" dist="25400" dir="5400000" algn="ctr" rotWithShape="0">
                <a:srgbClr val="6E747A">
                  <a:alpha val="43000"/>
                </a:srgbClr>
              </a:outerShdw>
            </a:effectLst>
          </a:endParaRPr>
        </a:p>
      </dsp:txBody>
      <dsp:txXfrm>
        <a:off x="25155" y="1067866"/>
        <a:ext cx="5980940" cy="464997"/>
      </dsp:txXfrm>
    </dsp:sp>
    <dsp:sp modelId="{D2813DBE-8276-4C43-A077-61736015F876}">
      <dsp:nvSpPr>
        <dsp:cNvPr id="0" name=""/>
        <dsp:cNvSpPr/>
      </dsp:nvSpPr>
      <dsp:spPr>
        <a:xfrm>
          <a:off x="0" y="58789"/>
          <a:ext cx="6058820" cy="507361"/>
        </a:xfrm>
        <a:prstGeom prst="roundRect">
          <a:avLst/>
        </a:prstGeom>
        <a:gradFill rotWithShape="0">
          <a:gsLst>
            <a:gs pos="0">
              <a:schemeClr val="accent5">
                <a:hueOff val="779655"/>
                <a:satOff val="-502"/>
                <a:lumOff val="343"/>
                <a:alphaOff val="0"/>
                <a:tint val="64000"/>
                <a:lumMod val="118000"/>
              </a:schemeClr>
            </a:gs>
            <a:gs pos="100000">
              <a:schemeClr val="accent5">
                <a:hueOff val="779655"/>
                <a:satOff val="-502"/>
                <a:lumOff val="343"/>
                <a:alphaOff val="0"/>
                <a:tint val="92000"/>
                <a:alpha val="100000"/>
                <a:lumMod val="11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i="0" kern="1200" cap="none" spc="0" dirty="0" err="1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Incwm</a:t>
          </a:r>
          <a:r>
            <a:rPr lang="en-US" sz="1400" b="1" i="0" kern="120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 o’r </a:t>
          </a:r>
          <a:r>
            <a:rPr lang="en-US" sz="1400" b="1" i="0" kern="1200" cap="none" spc="0" dirty="0" err="1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Praesept</a:t>
          </a:r>
          <a:r>
            <a:rPr lang="en-US" sz="1400" b="1" i="0" kern="120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 </a:t>
          </a:r>
          <a:r>
            <a:rPr lang="en-US" sz="2000" b="1" i="0" kern="120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£64,000 </a:t>
          </a:r>
          <a:r>
            <a:rPr lang="en-US" sz="1100" b="1" i="0" kern="120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(£55,000) </a:t>
          </a:r>
          <a:r>
            <a:rPr lang="en-US" sz="1100" b="1" i="0" kern="1200" cap="none" spc="0" dirty="0" err="1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yn</a:t>
          </a:r>
          <a:r>
            <a:rPr lang="en-US" sz="1100" b="1" i="0" kern="120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 2019-20</a:t>
          </a:r>
          <a:endParaRPr lang="en-GB" sz="1100" b="1" kern="1200" cap="none" spc="0" dirty="0">
            <a:ln w="0"/>
            <a:effectLst>
              <a:outerShdw blurRad="38100" dist="25400" dir="5400000" algn="ctr" rotWithShape="0">
                <a:srgbClr val="6E747A">
                  <a:alpha val="43000"/>
                </a:srgbClr>
              </a:outerShdw>
            </a:effectLst>
          </a:endParaRPr>
        </a:p>
      </dsp:txBody>
      <dsp:txXfrm>
        <a:off x="24767" y="83556"/>
        <a:ext cx="6009286" cy="457827"/>
      </dsp:txXfrm>
    </dsp:sp>
    <dsp:sp modelId="{CCA39CDE-24E8-42AC-AC42-C035892F0468}">
      <dsp:nvSpPr>
        <dsp:cNvPr id="0" name=""/>
        <dsp:cNvSpPr/>
      </dsp:nvSpPr>
      <dsp:spPr>
        <a:xfrm>
          <a:off x="0" y="589906"/>
          <a:ext cx="6058820" cy="507361"/>
        </a:xfrm>
        <a:prstGeom prst="roundRect">
          <a:avLst/>
        </a:prstGeom>
        <a:gradFill rotWithShape="0">
          <a:gsLst>
            <a:gs pos="0">
              <a:schemeClr val="accent5">
                <a:hueOff val="1559309"/>
                <a:satOff val="-1003"/>
                <a:lumOff val="686"/>
                <a:alphaOff val="0"/>
                <a:tint val="64000"/>
                <a:lumMod val="118000"/>
              </a:schemeClr>
            </a:gs>
            <a:gs pos="100000">
              <a:schemeClr val="accent5">
                <a:hueOff val="1559309"/>
                <a:satOff val="-1003"/>
                <a:lumOff val="686"/>
                <a:alphaOff val="0"/>
                <a:tint val="92000"/>
                <a:alpha val="100000"/>
                <a:lumMod val="11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i="0" kern="1200" cap="none" spc="0" dirty="0" err="1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Incwm</a:t>
          </a:r>
          <a:r>
            <a:rPr lang="en-US" sz="1400" b="1" i="0" kern="120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 </a:t>
          </a:r>
          <a:r>
            <a:rPr lang="en-US" sz="1400" b="1" i="0" kern="1200" cap="none" spc="0" dirty="0" err="1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Ffioedd</a:t>
          </a:r>
          <a:r>
            <a:rPr lang="en-US" sz="1400" b="1" i="0" kern="120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  </a:t>
          </a:r>
          <a:r>
            <a:rPr lang="en-US" sz="2000" b="1" i="0" kern="120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£4,374</a:t>
          </a:r>
          <a:r>
            <a:rPr lang="en-US" sz="1800" b="1" i="0" kern="120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 </a:t>
          </a:r>
          <a:r>
            <a:rPr lang="en-US" sz="1100" b="1" i="0" kern="120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(£7,608) </a:t>
          </a:r>
          <a:r>
            <a:rPr lang="en-US" sz="1100" b="1" i="0" kern="1200" cap="none" spc="0" dirty="0" err="1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yn</a:t>
          </a:r>
          <a:r>
            <a:rPr lang="en-US" sz="1100" b="1" i="0" kern="120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 2019-20</a:t>
          </a:r>
          <a:endParaRPr lang="en-GB" sz="1100" b="1" kern="1200" cap="none" spc="0" dirty="0">
            <a:ln w="0"/>
            <a:effectLst>
              <a:outerShdw blurRad="38100" dist="25400" dir="5400000" algn="ctr" rotWithShape="0">
                <a:srgbClr val="6E747A">
                  <a:alpha val="43000"/>
                </a:srgbClr>
              </a:outerShdw>
            </a:effectLst>
          </a:endParaRPr>
        </a:p>
      </dsp:txBody>
      <dsp:txXfrm>
        <a:off x="24767" y="614673"/>
        <a:ext cx="6009286" cy="457827"/>
      </dsp:txXfrm>
    </dsp:sp>
    <dsp:sp modelId="{2B7F4ED6-B27B-4F5F-A9CB-B4E917757375}">
      <dsp:nvSpPr>
        <dsp:cNvPr id="0" name=""/>
        <dsp:cNvSpPr/>
      </dsp:nvSpPr>
      <dsp:spPr>
        <a:xfrm>
          <a:off x="2958" y="1609322"/>
          <a:ext cx="6058820" cy="507361"/>
        </a:xfrm>
        <a:prstGeom prst="roundRect">
          <a:avLst/>
        </a:prstGeom>
        <a:gradFill rotWithShape="0">
          <a:gsLst>
            <a:gs pos="0">
              <a:schemeClr val="accent5">
                <a:hueOff val="2338964"/>
                <a:satOff val="-1505"/>
                <a:lumOff val="1029"/>
                <a:alphaOff val="0"/>
                <a:tint val="64000"/>
                <a:lumMod val="118000"/>
              </a:schemeClr>
            </a:gs>
            <a:gs pos="100000">
              <a:schemeClr val="accent5">
                <a:hueOff val="2338964"/>
                <a:satOff val="-1505"/>
                <a:lumOff val="1029"/>
                <a:alphaOff val="0"/>
                <a:tint val="92000"/>
                <a:alpha val="100000"/>
                <a:lumMod val="11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i="0" kern="1200" cap="none" spc="0" dirty="0" err="1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Balansau</a:t>
          </a:r>
          <a:r>
            <a:rPr lang="en-US" sz="1400" b="1" i="0" kern="120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 </a:t>
          </a:r>
          <a:r>
            <a:rPr lang="en-US" sz="1400" b="1" i="0" kern="1200" cap="none" spc="0" dirty="0" err="1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yn</a:t>
          </a:r>
          <a:r>
            <a:rPr lang="en-US" sz="1400" b="1" i="0" kern="120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 </a:t>
          </a:r>
          <a:r>
            <a:rPr lang="en-US" sz="1400" b="1" i="0" kern="1200" cap="none" spc="0" dirty="0" err="1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cario</a:t>
          </a:r>
          <a:r>
            <a:rPr lang="en-US" sz="1400" b="1" i="0" kern="120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 </a:t>
          </a:r>
          <a:r>
            <a:rPr lang="en-US" sz="1400" b="1" i="0" kern="1200" cap="none" spc="0" dirty="0" err="1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drosodd</a:t>
          </a:r>
          <a:r>
            <a:rPr lang="en-US" sz="1400" b="1" i="0" kern="120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 </a:t>
          </a:r>
          <a:r>
            <a:rPr lang="en-US" sz="1400" b="1" i="0" kern="1200" cap="none" spc="0" dirty="0" err="1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i</a:t>
          </a:r>
          <a:r>
            <a:rPr lang="en-US" sz="1400" b="1" i="0" kern="120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 1af </a:t>
          </a:r>
          <a:r>
            <a:rPr lang="en-US" sz="1400" b="1" i="0" kern="1200" cap="none" spc="0" dirty="0" err="1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Ebrill</a:t>
          </a:r>
          <a:r>
            <a:rPr lang="en-US" sz="1400" b="1" i="0" kern="120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 2021 </a:t>
          </a:r>
          <a:r>
            <a:rPr lang="en-US" sz="2000" b="1" i="0" kern="120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(£19,263)            </a:t>
          </a:r>
          <a:r>
            <a:rPr lang="en-US" sz="1100" b="1" i="0" kern="120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(£11,006)  </a:t>
          </a:r>
          <a:r>
            <a:rPr lang="en-US" sz="1100" b="1" i="0" kern="1200" cap="none" spc="0" dirty="0" err="1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ar</a:t>
          </a:r>
          <a:r>
            <a:rPr lang="en-US" sz="1100" b="1" i="0" kern="120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 1af </a:t>
          </a:r>
          <a:r>
            <a:rPr lang="en-US" sz="1100" b="1" i="0" kern="1200" cap="none" spc="0" dirty="0" err="1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Ebrill</a:t>
          </a:r>
          <a:r>
            <a:rPr lang="en-US" sz="1100" b="1" i="0" kern="120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 2020</a:t>
          </a:r>
          <a:endParaRPr lang="en-GB" sz="1100" b="1" kern="1200" cap="none" spc="0" dirty="0">
            <a:ln w="0"/>
            <a:effectLst>
              <a:outerShdw blurRad="38100" dist="25400" dir="5400000" algn="ctr" rotWithShape="0">
                <a:srgbClr val="6E747A">
                  <a:alpha val="43000"/>
                </a:srgbClr>
              </a:outerShdw>
            </a:effectLst>
          </a:endParaRPr>
        </a:p>
      </dsp:txBody>
      <dsp:txXfrm>
        <a:off x="27725" y="1634089"/>
        <a:ext cx="6009286" cy="457827"/>
      </dsp:txXfrm>
    </dsp:sp>
    <dsp:sp modelId="{A2E1466D-FD81-45C9-9DE5-129F8E016660}">
      <dsp:nvSpPr>
        <dsp:cNvPr id="0" name=""/>
        <dsp:cNvSpPr/>
      </dsp:nvSpPr>
      <dsp:spPr>
        <a:xfrm>
          <a:off x="2958" y="2142052"/>
          <a:ext cx="6058820" cy="507361"/>
        </a:xfrm>
        <a:prstGeom prst="roundRect">
          <a:avLst/>
        </a:prstGeom>
        <a:gradFill rotWithShape="0">
          <a:gsLst>
            <a:gs pos="0">
              <a:schemeClr val="accent5">
                <a:hueOff val="3118619"/>
                <a:satOff val="-2006"/>
                <a:lumOff val="1372"/>
                <a:alphaOff val="0"/>
                <a:tint val="64000"/>
                <a:lumMod val="118000"/>
              </a:schemeClr>
            </a:gs>
            <a:gs pos="100000">
              <a:schemeClr val="accent5">
                <a:hueOff val="3118619"/>
                <a:satOff val="-2006"/>
                <a:lumOff val="1372"/>
                <a:alphaOff val="0"/>
                <a:tint val="92000"/>
                <a:alpha val="100000"/>
                <a:lumMod val="11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i="1" kern="1200" cap="none" spc="0" dirty="0" err="1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Cronfeydd</a:t>
          </a:r>
          <a:r>
            <a:rPr lang="en-US" sz="1400" b="1" i="1" kern="120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 Y Cyngor 31 Mawrth 2021 – </a:t>
          </a:r>
          <a:endParaRPr lang="en-GB" sz="1400" b="1" kern="1200" cap="none" spc="0" dirty="0">
            <a:ln w="0"/>
            <a:effectLst>
              <a:outerShdw blurRad="38100" dist="25400" dir="5400000" algn="ctr" rotWithShape="0">
                <a:srgbClr val="6E747A">
                  <a:alpha val="43000"/>
                </a:srgbClr>
              </a:outerShdw>
            </a:effectLst>
          </a:endParaRPr>
        </a:p>
      </dsp:txBody>
      <dsp:txXfrm>
        <a:off x="27725" y="2166819"/>
        <a:ext cx="6009286" cy="457827"/>
      </dsp:txXfrm>
    </dsp:sp>
    <dsp:sp modelId="{76C43EA1-3D4C-47F3-8D0F-5A2DD3D8F1E8}">
      <dsp:nvSpPr>
        <dsp:cNvPr id="0" name=""/>
        <dsp:cNvSpPr/>
      </dsp:nvSpPr>
      <dsp:spPr>
        <a:xfrm>
          <a:off x="2958" y="2674782"/>
          <a:ext cx="6058820" cy="507361"/>
        </a:xfrm>
        <a:prstGeom prst="roundRect">
          <a:avLst/>
        </a:prstGeom>
        <a:gradFill rotWithShape="0">
          <a:gsLst>
            <a:gs pos="0">
              <a:schemeClr val="accent5">
                <a:hueOff val="3898274"/>
                <a:satOff val="-2508"/>
                <a:lumOff val="1715"/>
                <a:alphaOff val="0"/>
                <a:tint val="64000"/>
                <a:lumMod val="118000"/>
              </a:schemeClr>
            </a:gs>
            <a:gs pos="100000">
              <a:schemeClr val="accent5">
                <a:hueOff val="3898274"/>
                <a:satOff val="-2508"/>
                <a:lumOff val="1715"/>
                <a:alphaOff val="0"/>
                <a:tint val="92000"/>
                <a:alpha val="100000"/>
                <a:lumMod val="11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i="0" kern="1200" cap="none" spc="0" dirty="0" err="1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Cronfa</a:t>
          </a:r>
          <a:r>
            <a:rPr lang="en-US" sz="1400" b="1" i="0" kern="120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 </a:t>
          </a:r>
          <a:r>
            <a:rPr lang="en-US" sz="1400" b="1" i="0" kern="1200" cap="none" spc="0" dirty="0" err="1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Wrth</a:t>
          </a:r>
          <a:r>
            <a:rPr lang="en-US" sz="1400" b="1" i="0" kern="120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 </a:t>
          </a:r>
          <a:r>
            <a:rPr lang="en-US" sz="1400" b="1" i="0" kern="1200" cap="none" spc="0" dirty="0" err="1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Gefn</a:t>
          </a:r>
          <a:r>
            <a:rPr lang="en-US" sz="1400" b="1" i="0" kern="120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 (£5,000) </a:t>
          </a:r>
          <a:r>
            <a:rPr lang="en-US" sz="1100" b="1" i="0" kern="120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(£3,500) 31/3/2020</a:t>
          </a:r>
          <a:endParaRPr lang="en-GB" sz="1100" b="1" kern="1200" cap="none" spc="0" dirty="0">
            <a:ln w="0"/>
            <a:effectLst>
              <a:outerShdw blurRad="38100" dist="25400" dir="5400000" algn="ctr" rotWithShape="0">
                <a:srgbClr val="6E747A">
                  <a:alpha val="43000"/>
                </a:srgbClr>
              </a:outerShdw>
            </a:effectLst>
          </a:endParaRPr>
        </a:p>
      </dsp:txBody>
      <dsp:txXfrm>
        <a:off x="27725" y="2699549"/>
        <a:ext cx="6009286" cy="457827"/>
      </dsp:txXfrm>
    </dsp:sp>
    <dsp:sp modelId="{8629489F-D28E-490F-B0A9-2F5B8A69EB2F}">
      <dsp:nvSpPr>
        <dsp:cNvPr id="0" name=""/>
        <dsp:cNvSpPr/>
      </dsp:nvSpPr>
      <dsp:spPr>
        <a:xfrm>
          <a:off x="2958" y="3207512"/>
          <a:ext cx="6058820" cy="507361"/>
        </a:xfrm>
        <a:prstGeom prst="roundRect">
          <a:avLst/>
        </a:prstGeom>
        <a:gradFill rotWithShape="0">
          <a:gsLst>
            <a:gs pos="0">
              <a:schemeClr val="accent5">
                <a:hueOff val="4677928"/>
                <a:satOff val="-3010"/>
                <a:lumOff val="2058"/>
                <a:alphaOff val="0"/>
                <a:tint val="64000"/>
                <a:lumMod val="118000"/>
              </a:schemeClr>
            </a:gs>
            <a:gs pos="100000">
              <a:schemeClr val="accent5">
                <a:hueOff val="4677928"/>
                <a:satOff val="-3010"/>
                <a:lumOff val="2058"/>
                <a:alphaOff val="0"/>
                <a:tint val="92000"/>
                <a:alpha val="100000"/>
                <a:lumMod val="11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i="0" kern="1200" cap="none" spc="0" dirty="0" err="1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Cronfeydd</a:t>
          </a:r>
          <a:r>
            <a:rPr lang="en-US" sz="1400" b="1" i="0" kern="120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 </a:t>
          </a:r>
          <a:r>
            <a:rPr lang="en-US" sz="1400" b="1" i="0" kern="1200" cap="none" spc="0" dirty="0" err="1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Eraill</a:t>
          </a:r>
          <a:r>
            <a:rPr lang="en-US" sz="1400" b="1" i="0" kern="120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 (£9,500)  </a:t>
          </a:r>
          <a:r>
            <a:rPr lang="en-US" sz="1100" b="1" i="0" kern="120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(£2,000) 31/3/2000</a:t>
          </a:r>
          <a:endParaRPr lang="en-GB" sz="1100" b="1" kern="1200" cap="none" spc="0" dirty="0">
            <a:ln w="0"/>
            <a:effectLst>
              <a:outerShdw blurRad="38100" dist="25400" dir="5400000" algn="ctr" rotWithShape="0">
                <a:srgbClr val="6E747A">
                  <a:alpha val="43000"/>
                </a:srgbClr>
              </a:outerShdw>
            </a:effectLst>
          </a:endParaRPr>
        </a:p>
      </dsp:txBody>
      <dsp:txXfrm>
        <a:off x="27725" y="3232279"/>
        <a:ext cx="6009286" cy="457827"/>
      </dsp:txXfrm>
    </dsp:sp>
    <dsp:sp modelId="{FDD4E740-0659-45E0-8C71-E3CF180B9687}">
      <dsp:nvSpPr>
        <dsp:cNvPr id="0" name=""/>
        <dsp:cNvSpPr/>
      </dsp:nvSpPr>
      <dsp:spPr>
        <a:xfrm>
          <a:off x="2958" y="3740241"/>
          <a:ext cx="6058820" cy="507361"/>
        </a:xfrm>
        <a:prstGeom prst="roundRect">
          <a:avLst/>
        </a:prstGeom>
        <a:gradFill rotWithShape="0">
          <a:gsLst>
            <a:gs pos="0">
              <a:schemeClr val="accent5">
                <a:hueOff val="5457583"/>
                <a:satOff val="-3511"/>
                <a:lumOff val="2401"/>
                <a:alphaOff val="0"/>
                <a:tint val="64000"/>
                <a:lumMod val="118000"/>
              </a:schemeClr>
            </a:gs>
            <a:gs pos="100000">
              <a:schemeClr val="accent5">
                <a:hueOff val="5457583"/>
                <a:satOff val="-3511"/>
                <a:lumOff val="2401"/>
                <a:alphaOff val="0"/>
                <a:tint val="92000"/>
                <a:alpha val="100000"/>
                <a:lumMod val="11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i="0" kern="1200" cap="none" spc="0" dirty="0" err="1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Cronfeydd</a:t>
          </a:r>
          <a:r>
            <a:rPr lang="en-US" sz="1400" b="1" i="0" kern="120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 </a:t>
          </a:r>
          <a:r>
            <a:rPr lang="en-US" sz="1400" b="1" i="0" kern="1200" cap="none" spc="0" dirty="0" err="1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wedi</a:t>
          </a:r>
          <a:r>
            <a:rPr lang="en-US" sz="1400" b="1" i="0" kern="120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 </a:t>
          </a:r>
          <a:r>
            <a:rPr lang="en-US" sz="1400" b="1" i="0" kern="1200" cap="none" spc="0" dirty="0" err="1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ei</a:t>
          </a:r>
          <a:r>
            <a:rPr lang="en-US" sz="1400" b="1" i="0" kern="120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 </a:t>
          </a:r>
          <a:r>
            <a:rPr lang="en-US" sz="1400" b="1" i="0" kern="1200" cap="none" spc="0" dirty="0" err="1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clustnodi</a:t>
          </a:r>
          <a:r>
            <a:rPr lang="en-US" sz="1400" b="1" i="0" kern="120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 </a:t>
          </a:r>
          <a:r>
            <a:rPr lang="en-US" sz="1400" b="1" i="0" kern="1200" cap="none" spc="0" dirty="0" err="1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i’w</a:t>
          </a:r>
          <a:r>
            <a:rPr lang="en-US" sz="1400" b="1" i="0" kern="120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 </a:t>
          </a:r>
          <a:r>
            <a:rPr lang="en-US" sz="1400" b="1" i="0" kern="1200" cap="none" spc="0" dirty="0" err="1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wario</a:t>
          </a:r>
          <a:r>
            <a:rPr lang="en-US" sz="1400" b="1" i="0" kern="120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 </a:t>
          </a:r>
          <a:r>
            <a:rPr lang="en-US" sz="1400" b="1" i="0" kern="1200" cap="none" spc="0" dirty="0" err="1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yn</a:t>
          </a:r>
          <a:r>
            <a:rPr lang="en-US" sz="1400" b="1" i="0" kern="120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 2021-22  (£4,519)  </a:t>
          </a:r>
          <a:r>
            <a:rPr lang="en-US" sz="1100" b="1" i="0" kern="120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(£4,825) 31/3/2020</a:t>
          </a:r>
          <a:endParaRPr lang="en-GB" sz="1100" b="1" kern="1200" cap="none" spc="0" dirty="0">
            <a:ln w="0"/>
            <a:effectLst>
              <a:outerShdw blurRad="38100" dist="25400" dir="5400000" algn="ctr" rotWithShape="0">
                <a:srgbClr val="6E747A">
                  <a:alpha val="43000"/>
                </a:srgbClr>
              </a:outerShdw>
            </a:effectLst>
          </a:endParaRPr>
        </a:p>
      </dsp:txBody>
      <dsp:txXfrm>
        <a:off x="27725" y="3765008"/>
        <a:ext cx="6009286" cy="457827"/>
      </dsp:txXfrm>
    </dsp:sp>
    <dsp:sp modelId="{C8AA29B6-3CCE-4441-AF2C-CD41CFA2FF90}">
      <dsp:nvSpPr>
        <dsp:cNvPr id="0" name=""/>
        <dsp:cNvSpPr/>
      </dsp:nvSpPr>
      <dsp:spPr>
        <a:xfrm>
          <a:off x="2958" y="4272971"/>
          <a:ext cx="6058820" cy="1171163"/>
        </a:xfrm>
        <a:prstGeom prst="roundRect">
          <a:avLst/>
        </a:prstGeom>
        <a:gradFill rotWithShape="0">
          <a:gsLst>
            <a:gs pos="0">
              <a:schemeClr val="accent5">
                <a:hueOff val="6237238"/>
                <a:satOff val="-4013"/>
                <a:lumOff val="2744"/>
                <a:alphaOff val="0"/>
                <a:tint val="64000"/>
                <a:lumMod val="118000"/>
              </a:schemeClr>
            </a:gs>
            <a:gs pos="100000">
              <a:schemeClr val="accent5">
                <a:hueOff val="6237238"/>
                <a:satOff val="-4013"/>
                <a:lumOff val="2744"/>
                <a:alphaOff val="0"/>
                <a:tint val="92000"/>
                <a:alpha val="100000"/>
                <a:lumMod val="11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i="0" kern="1200" cap="none" spc="0" dirty="0" err="1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Dyled</a:t>
          </a:r>
          <a:r>
            <a:rPr lang="en-US" sz="1400" b="1" i="0" kern="120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 y Cyngor </a:t>
          </a:r>
          <a:r>
            <a:rPr lang="en-US" sz="1400" b="1" i="0" kern="1200" cap="none" spc="0" dirty="0" err="1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ar</a:t>
          </a:r>
          <a:r>
            <a:rPr lang="en-US" sz="1400" b="1" i="0" kern="120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 31 Mawrth 2021 </a:t>
          </a:r>
          <a:r>
            <a:rPr lang="en-US" sz="2000" b="1" i="0" kern="120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£119,561 </a:t>
          </a:r>
          <a:r>
            <a:rPr lang="en-US" sz="1100" b="1" i="0" kern="120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£126,200 </a:t>
          </a:r>
          <a:r>
            <a:rPr lang="en-US" sz="1100" b="1" i="0" kern="1200" cap="none" spc="0" dirty="0" err="1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ar</a:t>
          </a:r>
          <a:r>
            <a:rPr lang="en-US" sz="1100" b="1" i="0" kern="120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 31 Mawrth 2020</a:t>
          </a:r>
          <a:r>
            <a:rPr lang="en-US" sz="2000" b="1" i="0" kern="120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  </a:t>
          </a:r>
          <a:r>
            <a:rPr lang="en-US" sz="1100" b="1" i="0" kern="120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(</a:t>
          </a:r>
          <a:r>
            <a:rPr lang="en-GB" sz="1100" b="1" kern="1200" dirty="0"/>
            <a:t>Tri </a:t>
          </a:r>
          <a:r>
            <a:rPr lang="en-GB" sz="1100" b="1" kern="1200" dirty="0" err="1"/>
            <a:t>benthyciad</a:t>
          </a:r>
          <a:r>
            <a:rPr lang="en-GB" sz="1100" b="1" kern="1200" dirty="0"/>
            <a:t> </a:t>
          </a:r>
          <a:r>
            <a:rPr lang="en-GB" sz="1100" b="1" kern="1200" dirty="0" err="1"/>
            <a:t>tymor</a:t>
          </a:r>
          <a:r>
            <a:rPr lang="en-GB" sz="1100" b="1" kern="1200" dirty="0"/>
            <a:t> </a:t>
          </a:r>
          <a:r>
            <a:rPr lang="en-GB" sz="1100" b="1" kern="1200" dirty="0" err="1"/>
            <a:t>hir</a:t>
          </a:r>
          <a:r>
            <a:rPr lang="en-GB" sz="1100" b="1" kern="1200" dirty="0"/>
            <a:t>: 1. </a:t>
          </a:r>
          <a:r>
            <a:rPr lang="en-GB" sz="1100" b="1" kern="1200" dirty="0" err="1"/>
            <a:t>Prynu</a:t>
          </a:r>
          <a:r>
            <a:rPr lang="en-GB" sz="1100" b="1" kern="1200" dirty="0"/>
            <a:t> </a:t>
          </a:r>
          <a:r>
            <a:rPr lang="en-GB" sz="1100" b="1" kern="1200" dirty="0" err="1"/>
            <a:t>tir</a:t>
          </a:r>
          <a:r>
            <a:rPr lang="en-GB" sz="1100" b="1" kern="1200" dirty="0"/>
            <a:t> </a:t>
          </a:r>
          <a:r>
            <a:rPr lang="en-GB" sz="1100" b="1" kern="1200" dirty="0" err="1"/>
            <a:t>ym</a:t>
          </a:r>
          <a:r>
            <a:rPr lang="en-GB" sz="1100" b="1" kern="1200" dirty="0"/>
            <a:t> </a:t>
          </a:r>
          <a:r>
            <a:rPr lang="en-GB" sz="1100" b="1" kern="1200" dirty="0" err="1"/>
            <a:t>Mrynrodyn</a:t>
          </a:r>
          <a:r>
            <a:rPr lang="en-GB" sz="1100" b="1" kern="1200" dirty="0"/>
            <a:t> </a:t>
          </a:r>
          <a:r>
            <a:rPr lang="en-GB" sz="1100" b="1" kern="1200" dirty="0" err="1"/>
            <a:t>yn</a:t>
          </a:r>
          <a:r>
            <a:rPr lang="en-GB" sz="1100" b="1" kern="1200" dirty="0"/>
            <a:t> 1996 am £15,500, 2. Gwaith </a:t>
          </a:r>
          <a:r>
            <a:rPr lang="en-GB" sz="1100" b="1" kern="1200" dirty="0" err="1"/>
            <a:t>llwybrau</a:t>
          </a:r>
          <a:r>
            <a:rPr lang="en-GB" sz="1100" b="1" kern="1200" dirty="0"/>
            <a:t> </a:t>
          </a:r>
          <a:r>
            <a:rPr lang="en-GB" sz="1100" b="1" kern="1200" dirty="0" err="1"/>
            <a:t>mynwentydd</a:t>
          </a:r>
          <a:r>
            <a:rPr lang="en-GB" sz="1100" b="1" kern="1200" dirty="0"/>
            <a:t> </a:t>
          </a:r>
          <a:r>
            <a:rPr lang="en-GB" sz="1100" b="1" kern="1200" dirty="0" err="1"/>
            <a:t>yn</a:t>
          </a:r>
          <a:r>
            <a:rPr lang="en-GB" sz="1100" b="1" kern="1200" dirty="0"/>
            <a:t> 2006 £65,000, a 3. </a:t>
          </a:r>
          <a:r>
            <a:rPr lang="en-GB" sz="1100" b="1" kern="1200" dirty="0" err="1"/>
            <a:t>Datblygu</a:t>
          </a:r>
          <a:r>
            <a:rPr lang="en-GB" sz="1100" b="1" kern="1200" dirty="0"/>
            <a:t> </a:t>
          </a:r>
          <a:r>
            <a:rPr lang="en-GB" sz="1100" b="1" kern="1200" dirty="0" err="1"/>
            <a:t>Fynwent</a:t>
          </a:r>
          <a:r>
            <a:rPr lang="en-GB" sz="1100" b="1" kern="1200" dirty="0"/>
            <a:t> Newydd Bryn’ </a:t>
          </a:r>
          <a:r>
            <a:rPr lang="en-GB" sz="1100" b="1" kern="1200" dirty="0" err="1"/>
            <a:t>rodyn</a:t>
          </a:r>
          <a:r>
            <a:rPr lang="en-GB" sz="1100" b="1" kern="1200" dirty="0"/>
            <a:t> </a:t>
          </a:r>
          <a:r>
            <a:rPr lang="en-GB" sz="1100" b="1" kern="1200" dirty="0" err="1"/>
            <a:t>yn</a:t>
          </a:r>
          <a:r>
            <a:rPr lang="en-GB" sz="1100" b="1" kern="1200" dirty="0"/>
            <a:t> 2014 a </a:t>
          </a:r>
          <a:r>
            <a:rPr lang="en-GB" sz="1100" b="1" kern="1200" dirty="0" err="1"/>
            <a:t>gostiodd</a:t>
          </a:r>
          <a:r>
            <a:rPr lang="en-GB" sz="1100" b="1" kern="1200" dirty="0"/>
            <a:t> £100,000.</a:t>
          </a:r>
          <a:endParaRPr lang="en-GB" sz="1100" b="1" kern="1200" cap="none" spc="0" dirty="0">
            <a:ln w="0"/>
            <a:effectLst>
              <a:outerShdw blurRad="38100" dist="25400" dir="5400000" algn="ctr" rotWithShape="0">
                <a:srgbClr val="6E747A">
                  <a:alpha val="43000"/>
                </a:srgbClr>
              </a:outerShdw>
            </a:effectLst>
          </a:endParaRPr>
        </a:p>
      </dsp:txBody>
      <dsp:txXfrm>
        <a:off x="60129" y="4330142"/>
        <a:ext cx="5944478" cy="105682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09D4D16-93AC-4F38-91E8-01F2FD3AC7B3}">
      <dsp:nvSpPr>
        <dsp:cNvPr id="0" name=""/>
        <dsp:cNvSpPr/>
      </dsp:nvSpPr>
      <dsp:spPr>
        <a:xfrm>
          <a:off x="3891" y="396725"/>
          <a:ext cx="1698593" cy="1399632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y-GB" sz="1500" kern="1200" dirty="0"/>
            <a:t>Croesawyd dau aelod newydd , un i Ward Carmel ac un i Ward Y Groeslon</a:t>
          </a:r>
          <a:endParaRPr lang="en-US" sz="1500" kern="1200" dirty="0"/>
        </a:p>
      </dsp:txBody>
      <dsp:txXfrm>
        <a:off x="3891" y="396725"/>
        <a:ext cx="1698593" cy="1399632"/>
      </dsp:txXfrm>
    </dsp:sp>
    <dsp:sp modelId="{4F4B801F-CED4-4F5F-A9C0-C3A352E677F8}">
      <dsp:nvSpPr>
        <dsp:cNvPr id="0" name=""/>
        <dsp:cNvSpPr/>
      </dsp:nvSpPr>
      <dsp:spPr>
        <a:xfrm>
          <a:off x="1935756" y="396725"/>
          <a:ext cx="2332720" cy="1399632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y-GB" sz="1500" kern="1200" dirty="0"/>
            <a:t>Cynhaliwyd cyfarfodydd y Cyngor dros fidio (cyfarfodydd rhithiol)  trwy gydol y flwyddyn</a:t>
          </a:r>
          <a:endParaRPr lang="en-US" sz="1500" kern="1200" dirty="0"/>
        </a:p>
      </dsp:txBody>
      <dsp:txXfrm>
        <a:off x="1935756" y="396725"/>
        <a:ext cx="2332720" cy="1399632"/>
      </dsp:txXfrm>
    </dsp:sp>
    <dsp:sp modelId="{9A9781F6-B61D-4875-A882-9F573019B4EA}">
      <dsp:nvSpPr>
        <dsp:cNvPr id="0" name=""/>
        <dsp:cNvSpPr/>
      </dsp:nvSpPr>
      <dsp:spPr>
        <a:xfrm>
          <a:off x="4501748" y="396725"/>
          <a:ext cx="2332720" cy="1399632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 err="1"/>
            <a:t>Lansiwyd</a:t>
          </a:r>
          <a:r>
            <a:rPr lang="en-US" sz="1500" kern="1200" dirty="0"/>
            <a:t> </a:t>
          </a:r>
          <a:r>
            <a:rPr lang="en-US" sz="1500" kern="1200" dirty="0" err="1"/>
            <a:t>gwefan</a:t>
          </a:r>
          <a:r>
            <a:rPr lang="en-US" sz="1500" kern="1200" dirty="0"/>
            <a:t> </a:t>
          </a:r>
          <a:r>
            <a:rPr lang="en-US" sz="1500" kern="1200" dirty="0" err="1"/>
            <a:t>newydd</a:t>
          </a:r>
          <a:r>
            <a:rPr lang="en-US" sz="1500" kern="1200" dirty="0"/>
            <a:t> Y Cyngor ac </a:t>
          </a:r>
          <a:r>
            <a:rPr lang="en-US" sz="1500" kern="1200" dirty="0" err="1"/>
            <a:t>mae</a:t>
          </a:r>
          <a:r>
            <a:rPr lang="en-US" sz="1500" kern="1200" dirty="0"/>
            <a:t> </a:t>
          </a:r>
          <a:r>
            <a:rPr lang="en-US" sz="1500" kern="1200" dirty="0" err="1"/>
            <a:t>gwaith</a:t>
          </a:r>
          <a:r>
            <a:rPr lang="en-US" sz="1500" kern="1200" dirty="0"/>
            <a:t> </a:t>
          </a:r>
          <a:r>
            <a:rPr lang="en-US" sz="1500" kern="1200" dirty="0" err="1"/>
            <a:t>wedi</a:t>
          </a:r>
          <a:r>
            <a:rPr lang="en-US" sz="1500" kern="1200" dirty="0"/>
            <a:t> </a:t>
          </a:r>
          <a:r>
            <a:rPr lang="en-US" sz="1500" kern="1200" dirty="0" err="1"/>
            <a:t>cychwyn</a:t>
          </a:r>
          <a:r>
            <a:rPr lang="en-US" sz="1500" kern="1200" dirty="0"/>
            <a:t> </a:t>
          </a:r>
          <a:r>
            <a:rPr lang="en-US" sz="1500" kern="1200" dirty="0" err="1"/>
            <a:t>i</a:t>
          </a:r>
          <a:r>
            <a:rPr lang="en-US" sz="1500" kern="1200" dirty="0"/>
            <a:t> </a:t>
          </a:r>
          <a:r>
            <a:rPr lang="en-US" sz="1500" kern="1200" dirty="0" err="1"/>
            <a:t>ddatblygu</a:t>
          </a:r>
          <a:r>
            <a:rPr lang="en-US" sz="1500" kern="1200" dirty="0"/>
            <a:t> logo </a:t>
          </a:r>
          <a:r>
            <a:rPr lang="en-US" sz="1500" kern="1200" dirty="0" err="1"/>
            <a:t>newydd</a:t>
          </a:r>
          <a:endParaRPr lang="en-US" sz="1500" kern="1200" dirty="0"/>
        </a:p>
      </dsp:txBody>
      <dsp:txXfrm>
        <a:off x="4501748" y="396725"/>
        <a:ext cx="2332720" cy="1399632"/>
      </dsp:txXfrm>
    </dsp:sp>
    <dsp:sp modelId="{57E69A4A-297F-40BE-8CA1-69C8F5C719F6}">
      <dsp:nvSpPr>
        <dsp:cNvPr id="0" name=""/>
        <dsp:cNvSpPr/>
      </dsp:nvSpPr>
      <dsp:spPr>
        <a:xfrm>
          <a:off x="7067740" y="396725"/>
          <a:ext cx="2332720" cy="1399632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 err="1"/>
            <a:t>Buddsoddwyd</a:t>
          </a:r>
          <a:r>
            <a:rPr lang="en-US" sz="1500" kern="1200" dirty="0"/>
            <a:t> </a:t>
          </a:r>
          <a:r>
            <a:rPr lang="en-US" sz="1500" kern="1200" dirty="0" err="1"/>
            <a:t>mewn</a:t>
          </a:r>
          <a:r>
            <a:rPr lang="en-US" sz="1500" kern="1200" dirty="0"/>
            <a:t>  offer TG </a:t>
          </a:r>
          <a:r>
            <a:rPr lang="en-US" sz="1500" kern="1200" dirty="0" err="1"/>
            <a:t>fel</a:t>
          </a:r>
          <a:r>
            <a:rPr lang="en-US" sz="1500" kern="1200" dirty="0"/>
            <a:t> </a:t>
          </a:r>
          <a:r>
            <a:rPr lang="en-US" sz="1500" kern="1200" dirty="0" err="1"/>
            <a:t>rhan</a:t>
          </a:r>
          <a:r>
            <a:rPr lang="en-US" sz="1500" kern="1200" dirty="0"/>
            <a:t> o </a:t>
          </a:r>
          <a:r>
            <a:rPr lang="en-US" sz="1500" kern="1200" dirty="0" err="1"/>
            <a:t>ymrwymiad</a:t>
          </a:r>
          <a:r>
            <a:rPr lang="en-US" sz="1500" kern="1200" dirty="0"/>
            <a:t> y Cyngor </a:t>
          </a:r>
          <a:r>
            <a:rPr lang="en-US" sz="1500" kern="1200" dirty="0" err="1"/>
            <a:t>i</a:t>
          </a:r>
          <a:r>
            <a:rPr lang="en-US" sz="1500" kern="1200" dirty="0"/>
            <a:t> </a:t>
          </a:r>
          <a:r>
            <a:rPr lang="en-US" sz="1500" kern="1200" dirty="0" err="1"/>
            <a:t>fod</a:t>
          </a:r>
          <a:r>
            <a:rPr lang="en-US" sz="1500" kern="1200" dirty="0"/>
            <a:t> </a:t>
          </a:r>
          <a:r>
            <a:rPr lang="en-US" sz="1500" kern="1200" dirty="0" err="1"/>
            <a:t>yn</a:t>
          </a:r>
          <a:r>
            <a:rPr lang="en-US" sz="1500" kern="1200" dirty="0"/>
            <a:t>  </a:t>
          </a:r>
          <a:r>
            <a:rPr lang="en-US" sz="1500" kern="1200" dirty="0" err="1"/>
            <a:t>yn</a:t>
          </a:r>
          <a:r>
            <a:rPr lang="en-US" sz="1500" kern="1200" dirty="0"/>
            <a:t> </a:t>
          </a:r>
          <a:r>
            <a:rPr lang="en-US" sz="1500" kern="1200" dirty="0" err="1"/>
            <a:t>Gyngor</a:t>
          </a:r>
          <a:r>
            <a:rPr lang="en-US" sz="1500" kern="1200" dirty="0"/>
            <a:t> </a:t>
          </a:r>
          <a:r>
            <a:rPr lang="en-US" sz="1500" kern="1200" dirty="0" err="1"/>
            <a:t>ddi-bapur</a:t>
          </a:r>
          <a:r>
            <a:rPr lang="en-US" sz="1500" kern="1200" dirty="0"/>
            <a:t> </a:t>
          </a:r>
        </a:p>
      </dsp:txBody>
      <dsp:txXfrm>
        <a:off x="7067740" y="396725"/>
        <a:ext cx="2332720" cy="1399632"/>
      </dsp:txXfrm>
    </dsp:sp>
    <dsp:sp modelId="{E7243E34-C9D2-47B1-8EF0-6E7B9D073DF6}">
      <dsp:nvSpPr>
        <dsp:cNvPr id="0" name=""/>
        <dsp:cNvSpPr/>
      </dsp:nvSpPr>
      <dsp:spPr>
        <a:xfrm>
          <a:off x="969823" y="2029629"/>
          <a:ext cx="2332720" cy="1399632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 err="1"/>
            <a:t>Sefydlwyd</a:t>
          </a:r>
          <a:r>
            <a:rPr lang="en-US" sz="1500" kern="1200" dirty="0"/>
            <a:t> </a:t>
          </a:r>
          <a:r>
            <a:rPr lang="en-US" sz="1500" kern="1200" dirty="0" err="1"/>
            <a:t>trefniadau</a:t>
          </a:r>
          <a:r>
            <a:rPr lang="en-US" sz="1500" kern="1200" dirty="0"/>
            <a:t> e-</a:t>
          </a:r>
          <a:r>
            <a:rPr lang="en-US" sz="1500" kern="1200" dirty="0" err="1"/>
            <a:t>bost</a:t>
          </a:r>
          <a:r>
            <a:rPr lang="en-US" sz="1500" kern="1200" dirty="0"/>
            <a:t> </a:t>
          </a:r>
          <a:r>
            <a:rPr lang="en-US" sz="1500" kern="1200" dirty="0" err="1"/>
            <a:t>newydd</a:t>
          </a:r>
          <a:r>
            <a:rPr lang="en-US" sz="1500" kern="1200" dirty="0"/>
            <a:t> </a:t>
          </a:r>
          <a:r>
            <a:rPr lang="en-US" sz="1500" kern="1200" dirty="0" err="1"/>
            <a:t>gyda</a:t>
          </a:r>
          <a:r>
            <a:rPr lang="en-US" sz="1500" kern="1200" dirty="0"/>
            <a:t> </a:t>
          </a:r>
          <a:r>
            <a:rPr lang="en-US" sz="1500" kern="1200" dirty="0" err="1"/>
            <a:t>phob</a:t>
          </a:r>
          <a:r>
            <a:rPr lang="en-US" sz="1500" kern="1200" dirty="0"/>
            <a:t> </a:t>
          </a:r>
          <a:r>
            <a:rPr lang="en-US" sz="1500" kern="1200" dirty="0" err="1"/>
            <a:t>aelod</a:t>
          </a:r>
          <a:r>
            <a:rPr lang="en-US" sz="1500" kern="1200" dirty="0"/>
            <a:t> o’r Cyngor </a:t>
          </a:r>
          <a:r>
            <a:rPr lang="en-US" sz="1500" kern="1200" dirty="0" err="1"/>
            <a:t>yn</a:t>
          </a:r>
          <a:r>
            <a:rPr lang="en-US" sz="1500" kern="1200" dirty="0"/>
            <a:t> </a:t>
          </a:r>
          <a:r>
            <a:rPr lang="en-US" sz="1500" kern="1200" dirty="0" err="1"/>
            <a:t>derbyn</a:t>
          </a:r>
          <a:r>
            <a:rPr lang="en-US" sz="1500" kern="1200" dirty="0"/>
            <a:t> </a:t>
          </a:r>
          <a:r>
            <a:rPr lang="en-US" sz="1500" kern="1200" dirty="0" err="1"/>
            <a:t>cyfeiriad</a:t>
          </a:r>
          <a:r>
            <a:rPr lang="en-US" sz="1500" kern="1200" dirty="0"/>
            <a:t> </a:t>
          </a:r>
          <a:r>
            <a:rPr lang="en-US" sz="1500" kern="1200" dirty="0" err="1"/>
            <a:t>ebost</a:t>
          </a:r>
          <a:r>
            <a:rPr lang="en-US" sz="1500" kern="1200" dirty="0"/>
            <a:t> y Cyngor  </a:t>
          </a:r>
          <a:endParaRPr lang="en-GB" sz="1500" kern="1200" dirty="0"/>
        </a:p>
      </dsp:txBody>
      <dsp:txXfrm>
        <a:off x="969823" y="2029629"/>
        <a:ext cx="2332720" cy="1399632"/>
      </dsp:txXfrm>
    </dsp:sp>
    <dsp:sp modelId="{2EFA6CEB-354A-4EF0-82CB-8686E0FDDFA3}">
      <dsp:nvSpPr>
        <dsp:cNvPr id="0" name=""/>
        <dsp:cNvSpPr/>
      </dsp:nvSpPr>
      <dsp:spPr>
        <a:xfrm>
          <a:off x="3535815" y="2029629"/>
          <a:ext cx="2332720" cy="1399632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 err="1"/>
            <a:t>Mabwysiadwyd</a:t>
          </a:r>
          <a:r>
            <a:rPr lang="en-US" sz="1500" kern="1200" dirty="0"/>
            <a:t> </a:t>
          </a:r>
          <a:r>
            <a:rPr lang="en-US" sz="1500" kern="1200" dirty="0" err="1"/>
            <a:t>Polisi</a:t>
          </a:r>
          <a:r>
            <a:rPr lang="en-US" sz="1500" kern="1200" dirty="0"/>
            <a:t> </a:t>
          </a:r>
          <a:r>
            <a:rPr lang="en-US" sz="1500" kern="1200" dirty="0" err="1"/>
            <a:t>Defnydd</a:t>
          </a:r>
          <a:r>
            <a:rPr lang="en-US" sz="1500" kern="1200" dirty="0"/>
            <a:t> </a:t>
          </a:r>
          <a:r>
            <a:rPr lang="en-US" sz="1500" kern="1200" dirty="0" err="1"/>
            <a:t>TGCh</a:t>
          </a:r>
          <a:r>
            <a:rPr lang="en-US" sz="1500" kern="1200" dirty="0"/>
            <a:t> </a:t>
          </a:r>
          <a:r>
            <a:rPr lang="en-US" sz="1500" kern="1200" dirty="0" err="1"/>
            <a:t>i</a:t>
          </a:r>
          <a:r>
            <a:rPr lang="en-US" sz="1500" kern="1200" dirty="0"/>
            <a:t> </a:t>
          </a:r>
          <a:r>
            <a:rPr lang="en-US" sz="1500" kern="1200" dirty="0" err="1"/>
            <a:t>aelodau</a:t>
          </a:r>
          <a:r>
            <a:rPr lang="en-US" sz="1500" kern="1200" dirty="0"/>
            <a:t> a staff y Cyngor  </a:t>
          </a:r>
          <a:endParaRPr lang="en-GB" sz="1500" kern="1200" dirty="0"/>
        </a:p>
      </dsp:txBody>
      <dsp:txXfrm>
        <a:off x="3535815" y="2029629"/>
        <a:ext cx="2332720" cy="1399632"/>
      </dsp:txXfrm>
    </dsp:sp>
    <dsp:sp modelId="{54FD7C99-87D1-4924-9230-6C6699FC06B7}">
      <dsp:nvSpPr>
        <dsp:cNvPr id="0" name=""/>
        <dsp:cNvSpPr/>
      </dsp:nvSpPr>
      <dsp:spPr>
        <a:xfrm>
          <a:off x="6101808" y="2029629"/>
          <a:ext cx="2332720" cy="1399632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 err="1"/>
            <a:t>Mabwysiadwyd</a:t>
          </a:r>
          <a:r>
            <a:rPr lang="en-US" sz="1500" kern="1200" dirty="0"/>
            <a:t> </a:t>
          </a:r>
          <a:r>
            <a:rPr lang="en-US" sz="1500" kern="1200" dirty="0" err="1"/>
            <a:t>Dogfen</a:t>
          </a:r>
          <a:r>
            <a:rPr lang="en-US" sz="1500" kern="1200" dirty="0"/>
            <a:t> </a:t>
          </a:r>
          <a:r>
            <a:rPr lang="en-US" sz="1500" kern="1200" dirty="0" err="1"/>
            <a:t>Asesiad</a:t>
          </a:r>
          <a:r>
            <a:rPr lang="en-US" sz="1500" kern="1200" dirty="0"/>
            <a:t> </a:t>
          </a:r>
          <a:r>
            <a:rPr lang="en-US" sz="1500" kern="1200" dirty="0" err="1"/>
            <a:t>Risg</a:t>
          </a:r>
          <a:r>
            <a:rPr lang="en-US" sz="1500" kern="1200" dirty="0"/>
            <a:t> </a:t>
          </a:r>
          <a:r>
            <a:rPr lang="en-US" sz="1500" kern="1200" dirty="0" err="1"/>
            <a:t>Blynyddol</a:t>
          </a:r>
          <a:r>
            <a:rPr lang="en-US" sz="1500" kern="1200" dirty="0"/>
            <a:t>  </a:t>
          </a:r>
          <a:endParaRPr lang="en-GB" sz="1500" kern="1200" dirty="0"/>
        </a:p>
      </dsp:txBody>
      <dsp:txXfrm>
        <a:off x="6101808" y="2029629"/>
        <a:ext cx="2332720" cy="139963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F363C50-3D63-400B-914A-79EAA21CA91E}">
      <dsp:nvSpPr>
        <dsp:cNvPr id="0" name=""/>
        <dsp:cNvSpPr/>
      </dsp:nvSpPr>
      <dsp:spPr>
        <a:xfrm>
          <a:off x="80407" y="1675345"/>
          <a:ext cx="9243913" cy="2771676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y-GB" sz="2800" kern="1200" dirty="0"/>
            <a:t>Dosbarthwyd cyfanswm o </a:t>
          </a:r>
          <a:r>
            <a:rPr lang="cy-GB" sz="5000" b="1" kern="1200" dirty="0">
              <a:solidFill>
                <a:srgbClr val="00B0F0"/>
              </a:solidFill>
            </a:rPr>
            <a:t>£1,300 </a:t>
          </a:r>
          <a:r>
            <a:rPr lang="cy-GB" sz="2800" kern="1200" dirty="0"/>
            <a:t>yn 2020-21 i Bwyllgorau a Chyfeillion Pentrefi i gefnogi trigolion bregus ein cymuned yn ystod y </a:t>
          </a:r>
          <a:r>
            <a:rPr lang="cy-GB" sz="3500" b="1" kern="1200" dirty="0"/>
            <a:t>cyfnod clo</a:t>
          </a:r>
          <a:r>
            <a:rPr lang="cy-GB" sz="2800" kern="1200" dirty="0"/>
            <a:t>. </a:t>
          </a:r>
          <a:r>
            <a:rPr lang="cy-GB" sz="2200" kern="1200" dirty="0"/>
            <a:t>Dosbarthwyd pecynnau bwyd  i drigolion Dinas Dinlle, Y Groeslon, Llandwrog a </a:t>
          </a:r>
          <a:r>
            <a:rPr lang="cy-GB" sz="2200" kern="1200" dirty="0" err="1"/>
            <a:t>Charmel</a:t>
          </a:r>
          <a:r>
            <a:rPr lang="cy-GB" sz="2200" kern="1200" dirty="0"/>
            <a:t> tra sefydlwyd man casglu yng Nghanolfan Y Fron</a:t>
          </a:r>
          <a:endParaRPr lang="en-US" sz="2200" b="0" i="0" kern="1200" dirty="0"/>
        </a:p>
      </dsp:txBody>
      <dsp:txXfrm>
        <a:off x="80407" y="1675345"/>
        <a:ext cx="9243913" cy="2771676"/>
      </dsp:txXfrm>
    </dsp:sp>
    <dsp:sp modelId="{E35435BF-7C48-4383-ABB6-F42D1D959B39}">
      <dsp:nvSpPr>
        <dsp:cNvPr id="0" name=""/>
        <dsp:cNvSpPr/>
      </dsp:nvSpPr>
      <dsp:spPr>
        <a:xfrm rot="10800000">
          <a:off x="0" y="898"/>
          <a:ext cx="9404352" cy="1998742"/>
        </a:xfrm>
        <a:prstGeom prst="upArrowCallout">
          <a:avLst/>
        </a:prstGeom>
        <a:solidFill>
          <a:schemeClr val="accent5">
            <a:hueOff val="6237238"/>
            <a:satOff val="-4013"/>
            <a:lumOff val="2744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y-GB" sz="2800" kern="1200" dirty="0"/>
            <a:t>Talwyd cyfanswm o </a:t>
          </a:r>
          <a:r>
            <a:rPr lang="cy-GB" sz="6000" b="1" i="0" kern="1200" dirty="0">
              <a:solidFill>
                <a:srgbClr val="00B0F0"/>
              </a:solidFill>
            </a:rPr>
            <a:t>£5,550 </a:t>
          </a:r>
          <a:r>
            <a:rPr lang="cy-GB" sz="2800" kern="1200" dirty="0"/>
            <a:t>i </a:t>
          </a:r>
          <a:r>
            <a:rPr lang="cy-GB" sz="4000" b="1" kern="1200" dirty="0">
              <a:solidFill>
                <a:srgbClr val="00B0F0"/>
              </a:solidFill>
            </a:rPr>
            <a:t>15</a:t>
          </a:r>
          <a:r>
            <a:rPr lang="cy-GB" sz="2800" kern="1200" dirty="0"/>
            <a:t> mudiad yn amrywio o £100 i £1,000</a:t>
          </a:r>
          <a:endParaRPr lang="en-US" sz="2800" kern="1200" dirty="0"/>
        </a:p>
      </dsp:txBody>
      <dsp:txXfrm rot="10800000">
        <a:off x="0" y="898"/>
        <a:ext cx="9404352" cy="129872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53A5808-1E3F-4D74-B820-BD5BD8E24563}">
      <dsp:nvSpPr>
        <dsp:cNvPr id="0" name=""/>
        <dsp:cNvSpPr/>
      </dsp:nvSpPr>
      <dsp:spPr>
        <a:xfrm>
          <a:off x="0" y="2709944"/>
          <a:ext cx="9404352" cy="1509438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8920" tIns="248920" rIns="248920" bIns="24892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y-GB" sz="3500" kern="1200" dirty="0"/>
            <a:t>Lansiwyd gwefan newydd, fodern – </a:t>
          </a:r>
          <a:r>
            <a:rPr lang="cy-GB" sz="3500" b="1" kern="1200" dirty="0">
              <a:solidFill>
                <a:schemeClr val="accent2">
                  <a:lumMod val="60000"/>
                  <a:lumOff val="40000"/>
                </a:schemeClr>
              </a:solidFill>
            </a:rPr>
            <a:t>www.cyngorcymunedllandwrog.cymru</a:t>
          </a:r>
          <a:endParaRPr lang="en-US" sz="3500" b="1" kern="1200" dirty="0">
            <a:solidFill>
              <a:schemeClr val="accent2">
                <a:lumMod val="60000"/>
                <a:lumOff val="40000"/>
              </a:schemeClr>
            </a:solidFill>
          </a:endParaRPr>
        </a:p>
      </dsp:txBody>
      <dsp:txXfrm>
        <a:off x="0" y="2709944"/>
        <a:ext cx="9404352" cy="1509438"/>
      </dsp:txXfrm>
    </dsp:sp>
    <dsp:sp modelId="{193A81D5-7119-4B17-B00C-9A86D6F64516}">
      <dsp:nvSpPr>
        <dsp:cNvPr id="0" name=""/>
        <dsp:cNvSpPr/>
      </dsp:nvSpPr>
      <dsp:spPr>
        <a:xfrm rot="10800000">
          <a:off x="0" y="0"/>
          <a:ext cx="9404352" cy="3111203"/>
        </a:xfrm>
        <a:prstGeom prst="upArrowCallout">
          <a:avLst/>
        </a:prstGeom>
        <a:solidFill>
          <a:schemeClr val="accent5">
            <a:hueOff val="6237238"/>
            <a:satOff val="-4013"/>
            <a:lumOff val="2744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y-GB" sz="1800" kern="1200" dirty="0"/>
            <a:t>O Ebrill 2021 bydd y Cyngor yn ymgysylltu trwy sefydlu gwefannau cymdeithasol yn benodol  “Facebook” a “Twitter”. Mae’r Cyngor wedi  ymrwymo i gael gwell cysylltiad yn dilyn adborth o’r ymgynghoriad a gynhaliwyd gyda holl drigolion y gymuned nol yn 2019</a:t>
          </a:r>
          <a:r>
            <a:rPr lang="en-GB" sz="1800" kern="1200" dirty="0"/>
            <a:t> </a:t>
          </a:r>
          <a:endParaRPr lang="en-US" sz="1800" kern="1200" dirty="0"/>
        </a:p>
      </dsp:txBody>
      <dsp:txXfrm rot="10800000">
        <a:off x="0" y="0"/>
        <a:ext cx="9404352" cy="202156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7A72E4-2905-4E23-AF19-7C24DAE66CC5}" type="datetimeFigureOut">
              <a:rPr lang="en-GB" smtClean="0"/>
              <a:t>10/05/2021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9CE3FF-17A7-4CA2-862B-4F3B1A0830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01098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9CE3FF-17A7-4CA2-862B-4F3B1A0830D9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69812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9CE3FF-17A7-4CA2-862B-4F3B1A0830D9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67058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9CE3FF-17A7-4CA2-862B-4F3B1A0830D9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76150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9CE3FF-17A7-4CA2-862B-4F3B1A0830D9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14011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594FB-42A2-4E9B-BCA1-C05E06EF1D49}" type="datetimeFigureOut">
              <a:rPr lang="en-GB" smtClean="0"/>
              <a:t>10/05/2021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55084-1EA4-4128-BFAE-DE93B57F4A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18309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594FB-42A2-4E9B-BCA1-C05E06EF1D49}" type="datetimeFigureOut">
              <a:rPr lang="en-GB" smtClean="0"/>
              <a:t>10/05/2021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55084-1EA4-4128-BFAE-DE93B57F4A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21224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594FB-42A2-4E9B-BCA1-C05E06EF1D49}" type="datetimeFigureOut">
              <a:rPr lang="en-GB" smtClean="0"/>
              <a:t>10/05/2021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55084-1EA4-4128-BFAE-DE93B57F4A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83148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594FB-42A2-4E9B-BCA1-C05E06EF1D49}" type="datetimeFigureOut">
              <a:rPr lang="en-GB" smtClean="0"/>
              <a:t>10/05/2021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55084-1EA4-4128-BFAE-DE93B57F4A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4856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594FB-42A2-4E9B-BCA1-C05E06EF1D49}" type="datetimeFigureOut">
              <a:rPr lang="en-GB" smtClean="0"/>
              <a:t>10/05/2021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55084-1EA4-4128-BFAE-DE93B57F4A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94741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594FB-42A2-4E9B-BCA1-C05E06EF1D49}" type="datetimeFigureOut">
              <a:rPr lang="en-GB" smtClean="0"/>
              <a:t>10/05/2021</a:t>
            </a:fld>
            <a:endParaRPr lang="en-GB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55084-1EA4-4128-BFAE-DE93B57F4A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59233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594FB-42A2-4E9B-BCA1-C05E06EF1D49}" type="datetimeFigureOut">
              <a:rPr lang="en-GB" smtClean="0"/>
              <a:t>10/05/2021</a:t>
            </a:fld>
            <a:endParaRPr lang="en-GB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55084-1EA4-4128-BFAE-DE93B57F4A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0172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594FB-42A2-4E9B-BCA1-C05E06EF1D49}" type="datetimeFigureOut">
              <a:rPr lang="en-GB" smtClean="0"/>
              <a:t>10/05/2021</a:t>
            </a:fld>
            <a:endParaRPr lang="en-GB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55084-1EA4-4128-BFAE-DE93B57F4A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80394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594FB-42A2-4E9B-BCA1-C05E06EF1D49}" type="datetimeFigureOut">
              <a:rPr lang="en-GB" smtClean="0"/>
              <a:t>10/05/2021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55084-1EA4-4128-BFAE-DE93B57F4A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4915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594FB-42A2-4E9B-BCA1-C05E06EF1D49}" type="datetimeFigureOut">
              <a:rPr lang="en-GB" smtClean="0"/>
              <a:t>10/05/2021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55084-1EA4-4128-BFAE-DE93B57F4A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33101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594FB-42A2-4E9B-BCA1-C05E06EF1D49}" type="datetimeFigureOut">
              <a:rPr lang="en-GB" smtClean="0"/>
              <a:t>10/05/2021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55084-1EA4-4128-BFAE-DE93B57F4A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19785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594FB-42A2-4E9B-BCA1-C05E06EF1D49}" type="datetimeFigureOut">
              <a:rPr lang="en-GB" smtClean="0"/>
              <a:t>10/05/2021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55084-1EA4-4128-BFAE-DE93B57F4AE8}" type="slidenum">
              <a:rPr lang="en-GB" smtClean="0"/>
              <a:t>‹#›</a:t>
            </a:fld>
            <a:endParaRPr lang="en-GB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5604456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594FB-42A2-4E9B-BCA1-C05E06EF1D49}" type="datetimeFigureOut">
              <a:rPr lang="en-GB" smtClean="0"/>
              <a:t>10/05/2021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55084-1EA4-4128-BFAE-DE93B57F4A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208870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594FB-42A2-4E9B-BCA1-C05E06EF1D49}" type="datetimeFigureOut">
              <a:rPr lang="en-GB" smtClean="0"/>
              <a:t>10/05/2021</a:t>
            </a:fld>
            <a:endParaRPr lang="en-GB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55084-1EA4-4128-BFAE-DE93B57F4A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82860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594FB-42A2-4E9B-BCA1-C05E06EF1D49}" type="datetimeFigureOut">
              <a:rPr lang="en-GB" smtClean="0"/>
              <a:t>10/05/2021</a:t>
            </a:fld>
            <a:endParaRPr lang="en-GB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55084-1EA4-4128-BFAE-DE93B57F4A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561043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594FB-42A2-4E9B-BCA1-C05E06EF1D49}" type="datetimeFigureOut">
              <a:rPr lang="en-GB" smtClean="0"/>
              <a:t>10/05/2021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55084-1EA4-4128-BFAE-DE93B57F4A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735302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594FB-42A2-4E9B-BCA1-C05E06EF1D49}" type="datetimeFigureOut">
              <a:rPr lang="en-GB" smtClean="0"/>
              <a:t>10/05/2021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55084-1EA4-4128-BFAE-DE93B57F4A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12284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0BC594FB-42A2-4E9B-BCA1-C05E06EF1D49}" type="datetimeFigureOut">
              <a:rPr lang="en-GB" smtClean="0"/>
              <a:t>10/05/2021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255084-1EA4-4128-BFAE-DE93B57F4A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212967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003" r:id="rId1"/>
    <p:sldLayoutId id="2147484004" r:id="rId2"/>
    <p:sldLayoutId id="2147484005" r:id="rId3"/>
    <p:sldLayoutId id="2147484006" r:id="rId4"/>
    <p:sldLayoutId id="2147484007" r:id="rId5"/>
    <p:sldLayoutId id="2147484008" r:id="rId6"/>
    <p:sldLayoutId id="2147484009" r:id="rId7"/>
    <p:sldLayoutId id="2147484010" r:id="rId8"/>
    <p:sldLayoutId id="2147484011" r:id="rId9"/>
    <p:sldLayoutId id="2147484012" r:id="rId10"/>
    <p:sldLayoutId id="2147484013" r:id="rId11"/>
    <p:sldLayoutId id="2147484014" r:id="rId12"/>
    <p:sldLayoutId id="2147484015" r:id="rId13"/>
    <p:sldLayoutId id="2147484016" r:id="rId14"/>
    <p:sldLayoutId id="2147484017" r:id="rId15"/>
    <p:sldLayoutId id="2147484018" r:id="rId16"/>
    <p:sldLayoutId id="214748401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png"/><Relationship Id="rId7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Relationship Id="rId9" Type="http://schemas.openxmlformats.org/officeDocument/2006/relationships/image" Target="../media/image1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.jpe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1.xml"/><Relationship Id="rId11" Type="http://schemas.openxmlformats.org/officeDocument/2006/relationships/chart" Target="../charts/chart3.xml"/><Relationship Id="rId5" Type="http://schemas.openxmlformats.org/officeDocument/2006/relationships/diagramLayout" Target="../diagrams/layout1.xml"/><Relationship Id="rId10" Type="http://schemas.openxmlformats.org/officeDocument/2006/relationships/chart" Target="../charts/chart2.xml"/><Relationship Id="rId4" Type="http://schemas.openxmlformats.org/officeDocument/2006/relationships/diagramData" Target="../diagrams/data1.xml"/><Relationship Id="rId9" Type="http://schemas.openxmlformats.org/officeDocument/2006/relationships/chart" Target="../charts/char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12" Type="http://schemas.openxmlformats.org/officeDocument/2006/relationships/image" Target="../media/image1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11" Type="http://schemas.openxmlformats.org/officeDocument/2006/relationships/image" Target="../media/image18.jpeg"/><Relationship Id="rId5" Type="http://schemas.openxmlformats.org/officeDocument/2006/relationships/diagramQuickStyle" Target="../diagrams/quickStyle3.xml"/><Relationship Id="rId10" Type="http://schemas.openxmlformats.org/officeDocument/2006/relationships/image" Target="../media/image17.png"/><Relationship Id="rId4" Type="http://schemas.openxmlformats.org/officeDocument/2006/relationships/diagramLayout" Target="../diagrams/layout3.xml"/><Relationship Id="rId9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13" Type="http://schemas.openxmlformats.org/officeDocument/2006/relationships/image" Target="../media/image25.jpeg"/><Relationship Id="rId3" Type="http://schemas.openxmlformats.org/officeDocument/2006/relationships/image" Target="../media/image1.jpeg"/><Relationship Id="rId7" Type="http://schemas.openxmlformats.org/officeDocument/2006/relationships/diagramColors" Target="../diagrams/colors4.xml"/><Relationship Id="rId12" Type="http://schemas.openxmlformats.org/officeDocument/2006/relationships/image" Target="../media/image2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4.xml"/><Relationship Id="rId11" Type="http://schemas.openxmlformats.org/officeDocument/2006/relationships/image" Target="../media/image23.jpeg"/><Relationship Id="rId5" Type="http://schemas.openxmlformats.org/officeDocument/2006/relationships/diagramLayout" Target="../diagrams/layout4.xml"/><Relationship Id="rId10" Type="http://schemas.openxmlformats.org/officeDocument/2006/relationships/image" Target="../media/image22.png"/><Relationship Id="rId4" Type="http://schemas.openxmlformats.org/officeDocument/2006/relationships/diagramData" Target="../diagrams/data4.xml"/><Relationship Id="rId9" Type="http://schemas.openxmlformats.org/officeDocument/2006/relationships/oleObject" Target="../embeddings/oleObject1.bin"/><Relationship Id="rId14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hyperlink" Target="mailto:gwybodaeth@cyngorcymunedllandwrog.cymrug" TargetMode="Externa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mailto:Dilwynlloyd3@btinternet.com" TargetMode="External"/><Relationship Id="rId2" Type="http://schemas.openxmlformats.org/officeDocument/2006/relationships/hyperlink" Target="mailto:ericmerfynjones@gwynedd.llyw.cymru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4E53420-BC4C-41DA-98B3-C0F149934F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84142" y="728419"/>
            <a:ext cx="8911525" cy="3915905"/>
          </a:xfrm>
        </p:spPr>
        <p:txBody>
          <a:bodyPr/>
          <a:lstStyle/>
          <a:p>
            <a:pPr algn="ctr"/>
            <a:br>
              <a:rPr lang="en-US" b="1" dirty="0"/>
            </a:br>
            <a:br>
              <a:rPr lang="en-US" b="1" dirty="0"/>
            </a:br>
            <a:br>
              <a:rPr lang="en-US" b="1" dirty="0"/>
            </a:br>
            <a:br>
              <a:rPr lang="en-US" b="1" dirty="0"/>
            </a:br>
            <a:r>
              <a:rPr lang="en-US" b="1" dirty="0"/>
              <a:t>Cyngor </a:t>
            </a:r>
            <a:r>
              <a:rPr lang="en-US" b="1" dirty="0" err="1"/>
              <a:t>Cymuned</a:t>
            </a:r>
            <a:r>
              <a:rPr lang="en-US" b="1" dirty="0"/>
              <a:t> Llandwrog – </a:t>
            </a:r>
            <a:r>
              <a:rPr lang="en-US" b="1" dirty="0" err="1"/>
              <a:t>Adroddiad</a:t>
            </a:r>
            <a:r>
              <a:rPr lang="en-US" b="1" dirty="0"/>
              <a:t> </a:t>
            </a:r>
            <a:r>
              <a:rPr lang="en-US" b="1" dirty="0" err="1"/>
              <a:t>Blynyddol</a:t>
            </a:r>
            <a:r>
              <a:rPr lang="en-US" b="1" dirty="0"/>
              <a:t> 2020-21</a:t>
            </a:r>
            <a:endParaRPr lang="en-GB" b="1" dirty="0"/>
          </a:p>
        </p:txBody>
      </p:sp>
      <p:sp>
        <p:nvSpPr>
          <p:cNvPr id="16" name="Subtitle 15">
            <a:extLst>
              <a:ext uri="{FF2B5EF4-FFF2-40B4-BE49-F238E27FC236}">
                <a16:creationId xmlns:a16="http://schemas.microsoft.com/office/drawing/2014/main" id="{B14F47D7-3ADB-45D5-A035-37BDFC3C8F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919538" y="7072729"/>
            <a:ext cx="8825658" cy="913984"/>
          </a:xfrm>
        </p:spPr>
        <p:txBody>
          <a:bodyPr/>
          <a:lstStyle/>
          <a:p>
            <a:endParaRPr lang="en-GB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1B080294-0A40-4E9C-BD7A-1E4EBFF166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66779" y="569459"/>
            <a:ext cx="2344014" cy="1749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 descr="Image result for fron">
            <a:extLst>
              <a:ext uri="{FF2B5EF4-FFF2-40B4-BE49-F238E27FC236}">
                <a16:creationId xmlns:a16="http://schemas.microsoft.com/office/drawing/2014/main" id="{958C20C6-30F2-4BFA-A09A-5C4376DA25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74937">
            <a:off x="3282951" y="4806181"/>
            <a:ext cx="2260949" cy="1571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Dinas Dinlle campsites | Best camping in Dinas Dinlle, Gwynedd">
            <a:extLst>
              <a:ext uri="{FF2B5EF4-FFF2-40B4-BE49-F238E27FC236}">
                <a16:creationId xmlns:a16="http://schemas.microsoft.com/office/drawing/2014/main" id="{30E2C6DC-704C-4F25-BC5D-F61CEF4465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335674">
            <a:off x="89281" y="4644324"/>
            <a:ext cx="2962275" cy="1543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Llyn Ffynhonnau | Evening light on Llyn Ffynhonnau not far f… | Flickr">
            <a:extLst>
              <a:ext uri="{FF2B5EF4-FFF2-40B4-BE49-F238E27FC236}">
                <a16:creationId xmlns:a16="http://schemas.microsoft.com/office/drawing/2014/main" id="{7700529A-2ABE-4F35-B877-41C8C12563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72625" y="2534985"/>
            <a:ext cx="2619375" cy="1743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Llandwrog villagers pledge £350k to reopen pub - BBC News">
            <a:extLst>
              <a:ext uri="{FF2B5EF4-FFF2-40B4-BE49-F238E27FC236}">
                <a16:creationId xmlns:a16="http://schemas.microsoft.com/office/drawing/2014/main" id="{4C528F0E-E87D-4583-A021-40679EEEF9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85008">
            <a:off x="8914505" y="4644324"/>
            <a:ext cx="2989739" cy="16742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The Monastery Chapel at Cilgwyn © Eric Jones cc-by-sa/2.0 :: Geograph  Britain and Ireland">
            <a:extLst>
              <a:ext uri="{FF2B5EF4-FFF2-40B4-BE49-F238E27FC236}">
                <a16:creationId xmlns:a16="http://schemas.microsoft.com/office/drawing/2014/main" id="{2CD1DBA2-4D3F-4505-B1DE-1BDB4A3927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317998">
            <a:off x="5825741" y="4710930"/>
            <a:ext cx="2600325" cy="1762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See the source image">
            <a:extLst>
              <a:ext uri="{FF2B5EF4-FFF2-40B4-BE49-F238E27FC236}">
                <a16:creationId xmlns:a16="http://schemas.microsoft.com/office/drawing/2014/main" id="{07C56470-A0BB-4B24-905F-E374904A18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21801">
            <a:off x="181207" y="1529696"/>
            <a:ext cx="2519263" cy="1743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4435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C0090D-2AC7-4CBC-8B45-70BD7440BB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6195" y="804672"/>
            <a:ext cx="3521359" cy="5248656"/>
          </a:xfrm>
        </p:spPr>
        <p:txBody>
          <a:bodyPr anchor="ctr">
            <a:normAutofit/>
          </a:bodyPr>
          <a:lstStyle/>
          <a:p>
            <a:pPr algn="ctr"/>
            <a:r>
              <a:rPr lang="en-US" err="1"/>
              <a:t>Gair</a:t>
            </a:r>
            <a:r>
              <a:rPr lang="en-US"/>
              <a:t> </a:t>
            </a:r>
            <a:r>
              <a:rPr lang="en-US" err="1"/>
              <a:t>gan</a:t>
            </a:r>
            <a:r>
              <a:rPr lang="en-US"/>
              <a:t> y </a:t>
            </a:r>
            <a:r>
              <a:rPr lang="en-US" err="1"/>
              <a:t>Cadeirydd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13E776-5BFB-48D0-B217-A056BE886A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5861" y="804671"/>
            <a:ext cx="6399930" cy="5248657"/>
          </a:xfrm>
        </p:spPr>
        <p:txBody>
          <a:bodyPr anchor="ctr">
            <a:normAutofit/>
          </a:bodyPr>
          <a:lstStyle/>
          <a:p>
            <a:r>
              <a:rPr lang="en-US" b="1" dirty="0" err="1"/>
              <a:t>Cynghorydd</a:t>
            </a:r>
            <a:r>
              <a:rPr lang="en-US" b="1" dirty="0"/>
              <a:t> Alun Wyn Jones </a:t>
            </a:r>
            <a:r>
              <a:rPr lang="en-US" dirty="0"/>
              <a:t>– </a:t>
            </a:r>
            <a:r>
              <a:rPr lang="en-US" b="1" dirty="0" err="1"/>
              <a:t>Cadeirydd</a:t>
            </a:r>
            <a:r>
              <a:rPr lang="en-US" b="1" dirty="0"/>
              <a:t> y Cyngor 2020-21 . </a:t>
            </a:r>
          </a:p>
          <a:p>
            <a:r>
              <a:rPr lang="en-GB" sz="1800" dirty="0" err="1">
                <a:ln>
                  <a:noFill/>
                </a:ln>
                <a:effectLst/>
                <a:latin typeface="Helvetica Neue"/>
                <a:ea typeface="Arial Unicode MS"/>
                <a:cs typeface="Arial Unicode MS"/>
              </a:rPr>
              <a:t>Dyma</a:t>
            </a:r>
            <a:r>
              <a:rPr lang="en-GB" sz="1800" dirty="0">
                <a:ln>
                  <a:noFill/>
                </a:ln>
                <a:effectLst/>
                <a:latin typeface="Helvetica Neue"/>
                <a:ea typeface="Arial Unicode MS"/>
                <a:cs typeface="Arial Unicode MS"/>
              </a:rPr>
              <a:t> </a:t>
            </a:r>
            <a:r>
              <a:rPr lang="en-GB" sz="1800" dirty="0" err="1">
                <a:ln>
                  <a:noFill/>
                </a:ln>
                <a:effectLst/>
                <a:latin typeface="Helvetica Neue"/>
                <a:ea typeface="Arial Unicode MS"/>
                <a:cs typeface="Arial Unicode MS"/>
              </a:rPr>
              <a:t>adroddiad</a:t>
            </a:r>
            <a:r>
              <a:rPr lang="en-GB" sz="1800" dirty="0">
                <a:ln>
                  <a:noFill/>
                </a:ln>
                <a:effectLst/>
                <a:latin typeface="Helvetica Neue"/>
                <a:ea typeface="Arial Unicode MS"/>
                <a:cs typeface="Arial Unicode MS"/>
              </a:rPr>
              <a:t> </a:t>
            </a:r>
            <a:r>
              <a:rPr lang="en-GB" sz="1800" dirty="0" err="1">
                <a:ln>
                  <a:noFill/>
                </a:ln>
                <a:effectLst/>
                <a:latin typeface="Helvetica Neue"/>
                <a:ea typeface="Arial Unicode MS"/>
                <a:cs typeface="Arial Unicode MS"/>
              </a:rPr>
              <a:t>gan</a:t>
            </a:r>
            <a:r>
              <a:rPr lang="en-GB" sz="1800" dirty="0">
                <a:ln>
                  <a:noFill/>
                </a:ln>
                <a:effectLst/>
                <a:latin typeface="Helvetica Neue"/>
                <a:ea typeface="Arial Unicode MS"/>
                <a:cs typeface="Arial Unicode MS"/>
              </a:rPr>
              <a:t> y Cyngor am </a:t>
            </a:r>
            <a:r>
              <a:rPr lang="en-GB" sz="1800" dirty="0" err="1">
                <a:ln>
                  <a:noFill/>
                </a:ln>
                <a:effectLst/>
                <a:latin typeface="Helvetica Neue"/>
                <a:ea typeface="Arial Unicode MS"/>
                <a:cs typeface="Arial Unicode MS"/>
              </a:rPr>
              <a:t>ei</a:t>
            </a:r>
            <a:r>
              <a:rPr lang="en-GB" sz="1800" dirty="0">
                <a:ln>
                  <a:noFill/>
                </a:ln>
                <a:effectLst/>
                <a:latin typeface="Helvetica Neue"/>
                <a:ea typeface="Arial Unicode MS"/>
                <a:cs typeface="Arial Unicode MS"/>
              </a:rPr>
              <a:t> </a:t>
            </a:r>
            <a:r>
              <a:rPr lang="en-GB" sz="1800" dirty="0" err="1">
                <a:ln>
                  <a:noFill/>
                </a:ln>
                <a:effectLst/>
                <a:latin typeface="Helvetica Neue"/>
                <a:ea typeface="Arial Unicode MS"/>
                <a:cs typeface="Arial Unicode MS"/>
              </a:rPr>
              <a:t>weinyddiaeth</a:t>
            </a:r>
            <a:r>
              <a:rPr lang="en-GB" sz="1800" dirty="0">
                <a:ln>
                  <a:noFill/>
                </a:ln>
                <a:effectLst/>
                <a:latin typeface="Helvetica Neue"/>
                <a:ea typeface="Arial Unicode MS"/>
                <a:cs typeface="Arial Unicode MS"/>
              </a:rPr>
              <a:t>, </a:t>
            </a:r>
            <a:r>
              <a:rPr lang="en-GB" sz="1800" dirty="0" err="1">
                <a:ln>
                  <a:noFill/>
                </a:ln>
                <a:effectLst/>
                <a:latin typeface="Helvetica Neue"/>
                <a:ea typeface="Arial Unicode MS"/>
                <a:cs typeface="Arial Unicode MS"/>
              </a:rPr>
              <a:t>ei</a:t>
            </a:r>
            <a:r>
              <a:rPr lang="en-GB" sz="1800" dirty="0">
                <a:ln>
                  <a:noFill/>
                </a:ln>
                <a:effectLst/>
                <a:latin typeface="Helvetica Neue"/>
                <a:ea typeface="Arial Unicode MS"/>
                <a:cs typeface="Arial Unicode MS"/>
              </a:rPr>
              <a:t> </a:t>
            </a:r>
            <a:r>
              <a:rPr lang="en-GB" sz="1800" dirty="0" err="1">
                <a:ln>
                  <a:noFill/>
                </a:ln>
                <a:effectLst/>
                <a:latin typeface="Helvetica Neue"/>
                <a:ea typeface="Arial Unicode MS"/>
                <a:cs typeface="Arial Unicode MS"/>
              </a:rPr>
              <a:t>weithredoedd</a:t>
            </a:r>
            <a:r>
              <a:rPr lang="en-GB" sz="1800" dirty="0">
                <a:ln>
                  <a:noFill/>
                </a:ln>
                <a:effectLst/>
                <a:latin typeface="Helvetica Neue"/>
                <a:ea typeface="Arial Unicode MS"/>
                <a:cs typeface="Arial Unicode MS"/>
              </a:rPr>
              <a:t> </a:t>
            </a:r>
            <a:r>
              <a:rPr lang="en-GB" sz="1800" dirty="0" err="1">
                <a:ln>
                  <a:noFill/>
                </a:ln>
                <a:effectLst/>
                <a:latin typeface="Helvetica Neue"/>
                <a:ea typeface="Arial Unicode MS"/>
                <a:cs typeface="Arial Unicode MS"/>
              </a:rPr>
              <a:t>a’i</a:t>
            </a:r>
            <a:r>
              <a:rPr lang="en-GB" sz="1800" dirty="0">
                <a:ln>
                  <a:noFill/>
                </a:ln>
                <a:effectLst/>
                <a:latin typeface="Helvetica Neue"/>
                <a:ea typeface="Arial Unicode MS"/>
                <a:cs typeface="Arial Unicode MS"/>
              </a:rPr>
              <a:t> </a:t>
            </a:r>
            <a:r>
              <a:rPr lang="en-GB" sz="1800" dirty="0" err="1">
                <a:ln>
                  <a:noFill/>
                </a:ln>
                <a:effectLst/>
                <a:latin typeface="Helvetica Neue"/>
                <a:ea typeface="Arial Unicode MS"/>
                <a:cs typeface="Arial Unicode MS"/>
              </a:rPr>
              <a:t>gynlluniau</a:t>
            </a:r>
            <a:r>
              <a:rPr lang="en-GB" sz="1800" dirty="0">
                <a:ln>
                  <a:noFill/>
                </a:ln>
                <a:effectLst/>
                <a:latin typeface="Helvetica Neue"/>
                <a:ea typeface="Arial Unicode MS"/>
                <a:cs typeface="Arial Unicode MS"/>
              </a:rPr>
              <a:t> </a:t>
            </a:r>
            <a:r>
              <a:rPr lang="en-GB" sz="1800" dirty="0" err="1">
                <a:ln>
                  <a:noFill/>
                </a:ln>
                <a:effectLst/>
                <a:latin typeface="Helvetica Neue"/>
                <a:ea typeface="Arial Unicode MS"/>
                <a:cs typeface="Arial Unicode MS"/>
              </a:rPr>
              <a:t>yn</a:t>
            </a:r>
            <a:r>
              <a:rPr lang="en-GB" sz="1800" dirty="0">
                <a:ln>
                  <a:noFill/>
                </a:ln>
                <a:effectLst/>
                <a:latin typeface="Helvetica Neue"/>
                <a:ea typeface="Arial Unicode MS"/>
                <a:cs typeface="Arial Unicode MS"/>
              </a:rPr>
              <a:t> </a:t>
            </a:r>
            <a:r>
              <a:rPr lang="en-GB" sz="1800" dirty="0" err="1">
                <a:ln>
                  <a:noFill/>
                </a:ln>
                <a:effectLst/>
                <a:latin typeface="Helvetica Neue"/>
                <a:ea typeface="Arial Unicode MS"/>
                <a:cs typeface="Arial Unicode MS"/>
              </a:rPr>
              <a:t>ystod</a:t>
            </a:r>
            <a:r>
              <a:rPr lang="en-GB" sz="1800" dirty="0">
                <a:ln>
                  <a:noFill/>
                </a:ln>
                <a:effectLst/>
                <a:latin typeface="Helvetica Neue"/>
                <a:ea typeface="Arial Unicode MS"/>
                <a:cs typeface="Arial Unicode MS"/>
              </a:rPr>
              <a:t> </a:t>
            </a:r>
            <a:r>
              <a:rPr lang="en-GB" sz="1800" dirty="0" err="1">
                <a:ln>
                  <a:noFill/>
                </a:ln>
                <a:effectLst/>
                <a:latin typeface="Helvetica Neue"/>
                <a:ea typeface="Arial Unicode MS"/>
                <a:cs typeface="Arial Unicode MS"/>
              </a:rPr>
              <a:t>blwyddyn</a:t>
            </a:r>
            <a:r>
              <a:rPr lang="en-GB" sz="1800" dirty="0">
                <a:ln>
                  <a:noFill/>
                </a:ln>
                <a:effectLst/>
                <a:latin typeface="Helvetica Neue"/>
                <a:ea typeface="Arial Unicode MS"/>
                <a:cs typeface="Arial Unicode MS"/>
              </a:rPr>
              <a:t> ag </a:t>
            </a:r>
            <a:r>
              <a:rPr lang="en-GB" sz="1800" dirty="0" err="1">
                <a:ln>
                  <a:noFill/>
                </a:ln>
                <a:effectLst/>
                <a:latin typeface="Helvetica Neue"/>
                <a:ea typeface="Arial Unicode MS"/>
                <a:cs typeface="Arial Unicode MS"/>
              </a:rPr>
              <a:t>amgylchiadau</a:t>
            </a:r>
            <a:r>
              <a:rPr lang="en-GB" sz="1800" dirty="0">
                <a:ln>
                  <a:noFill/>
                </a:ln>
                <a:effectLst/>
                <a:latin typeface="Helvetica Neue"/>
                <a:ea typeface="Arial Unicode MS"/>
                <a:cs typeface="Arial Unicode MS"/>
              </a:rPr>
              <a:t> </a:t>
            </a:r>
            <a:r>
              <a:rPr lang="en-GB" sz="1800" dirty="0" err="1">
                <a:ln>
                  <a:noFill/>
                </a:ln>
                <a:effectLst/>
                <a:latin typeface="Helvetica Neue"/>
                <a:ea typeface="Arial Unicode MS"/>
                <a:cs typeface="Arial Unicode MS"/>
              </a:rPr>
              <a:t>difrifol</a:t>
            </a:r>
            <a:r>
              <a:rPr lang="en-GB" sz="1800" dirty="0">
                <a:ln>
                  <a:noFill/>
                </a:ln>
                <a:effectLst/>
                <a:latin typeface="Helvetica Neue"/>
                <a:ea typeface="Arial Unicode MS"/>
                <a:cs typeface="Arial Unicode MS"/>
              </a:rPr>
              <a:t> Cofid-19 </a:t>
            </a:r>
            <a:r>
              <a:rPr lang="en-GB" sz="1800" dirty="0" err="1">
                <a:ln>
                  <a:noFill/>
                </a:ln>
                <a:effectLst/>
                <a:latin typeface="Helvetica Neue"/>
                <a:ea typeface="Arial Unicode MS"/>
                <a:cs typeface="Arial Unicode MS"/>
              </a:rPr>
              <a:t>oedd</a:t>
            </a:r>
            <a:r>
              <a:rPr lang="en-GB" sz="1800" dirty="0">
                <a:ln>
                  <a:noFill/>
                </a:ln>
                <a:effectLst/>
                <a:latin typeface="Helvetica Neue"/>
                <a:ea typeface="Arial Unicode MS"/>
                <a:cs typeface="Arial Unicode MS"/>
              </a:rPr>
              <a:t> </a:t>
            </a:r>
            <a:r>
              <a:rPr lang="en-GB" sz="1800" dirty="0" err="1">
                <a:ln>
                  <a:noFill/>
                </a:ln>
                <a:effectLst/>
                <a:latin typeface="Helvetica Neue"/>
                <a:ea typeface="Arial Unicode MS"/>
                <a:cs typeface="Arial Unicode MS"/>
              </a:rPr>
              <a:t>yn</a:t>
            </a:r>
            <a:r>
              <a:rPr lang="en-GB" sz="1800" dirty="0">
                <a:ln>
                  <a:noFill/>
                </a:ln>
                <a:effectLst/>
                <a:latin typeface="Helvetica Neue"/>
                <a:ea typeface="Arial Unicode MS"/>
                <a:cs typeface="Arial Unicode MS"/>
              </a:rPr>
              <a:t> </a:t>
            </a:r>
            <a:r>
              <a:rPr lang="en-GB" sz="1800" dirty="0" err="1">
                <a:ln>
                  <a:noFill/>
                </a:ln>
                <a:effectLst/>
                <a:latin typeface="Helvetica Neue"/>
                <a:ea typeface="Arial Unicode MS"/>
                <a:cs typeface="Arial Unicode MS"/>
              </a:rPr>
              <a:t>eithriadol</a:t>
            </a:r>
            <a:r>
              <a:rPr lang="en-GB" sz="1800" dirty="0">
                <a:ln>
                  <a:noFill/>
                </a:ln>
                <a:effectLst/>
                <a:latin typeface="Helvetica Neue"/>
                <a:ea typeface="Arial Unicode MS"/>
                <a:cs typeface="Arial Unicode MS"/>
              </a:rPr>
              <a:t> a </a:t>
            </a:r>
            <a:r>
              <a:rPr lang="en-GB" sz="1800" dirty="0" err="1">
                <a:ln>
                  <a:noFill/>
                </a:ln>
                <a:effectLst/>
                <a:latin typeface="Helvetica Neue"/>
                <a:ea typeface="Arial Unicode MS"/>
                <a:cs typeface="Arial Unicode MS"/>
              </a:rPr>
              <a:t>phellgyrhaeddol</a:t>
            </a:r>
            <a:r>
              <a:rPr lang="en-GB" sz="1800" dirty="0">
                <a:ln>
                  <a:noFill/>
                </a:ln>
                <a:effectLst/>
                <a:latin typeface="Helvetica Neue"/>
                <a:ea typeface="Arial Unicode MS"/>
                <a:cs typeface="Arial Unicode MS"/>
              </a:rPr>
              <a:t>.  </a:t>
            </a:r>
            <a:r>
              <a:rPr lang="en-GB" sz="1800" dirty="0" err="1">
                <a:ln>
                  <a:noFill/>
                </a:ln>
                <a:effectLst/>
                <a:latin typeface="Helvetica Neue"/>
                <a:ea typeface="Arial Unicode MS"/>
                <a:cs typeface="Arial Unicode MS"/>
              </a:rPr>
              <a:t>Blwyddyn</a:t>
            </a:r>
            <a:r>
              <a:rPr lang="en-GB" sz="1800" dirty="0">
                <a:ln>
                  <a:noFill/>
                </a:ln>
                <a:effectLst/>
                <a:latin typeface="Helvetica Neue"/>
                <a:ea typeface="Arial Unicode MS"/>
                <a:cs typeface="Arial Unicode MS"/>
              </a:rPr>
              <a:t> </a:t>
            </a:r>
            <a:r>
              <a:rPr lang="en-GB" sz="1800" dirty="0" err="1">
                <a:ln>
                  <a:noFill/>
                </a:ln>
                <a:effectLst/>
                <a:latin typeface="Helvetica Neue"/>
                <a:ea typeface="Arial Unicode MS"/>
                <a:cs typeface="Arial Unicode MS"/>
              </a:rPr>
              <a:t>anghyffredin</a:t>
            </a:r>
            <a:r>
              <a:rPr lang="en-GB" sz="1800" dirty="0">
                <a:ln>
                  <a:noFill/>
                </a:ln>
                <a:effectLst/>
                <a:latin typeface="Helvetica Neue"/>
                <a:ea typeface="Arial Unicode MS"/>
                <a:cs typeface="Arial Unicode MS"/>
              </a:rPr>
              <a:t>, a </a:t>
            </a:r>
            <a:r>
              <a:rPr lang="en-GB" sz="1800" dirty="0" err="1">
                <a:ln>
                  <a:noFill/>
                </a:ln>
                <a:effectLst/>
                <a:latin typeface="Helvetica Neue"/>
                <a:ea typeface="Arial Unicode MS"/>
                <a:cs typeface="Arial Unicode MS"/>
              </a:rPr>
              <a:t>dweud</a:t>
            </a:r>
            <a:r>
              <a:rPr lang="en-GB" sz="1800" dirty="0">
                <a:ln>
                  <a:noFill/>
                </a:ln>
                <a:effectLst/>
                <a:latin typeface="Helvetica Neue"/>
                <a:ea typeface="Arial Unicode MS"/>
                <a:cs typeface="Arial Unicode MS"/>
              </a:rPr>
              <a:t> y </a:t>
            </a:r>
            <a:r>
              <a:rPr lang="en-GB" sz="1800" dirty="0" err="1">
                <a:ln>
                  <a:noFill/>
                </a:ln>
                <a:effectLst/>
                <a:latin typeface="Helvetica Neue"/>
                <a:ea typeface="Arial Unicode MS"/>
                <a:cs typeface="Arial Unicode MS"/>
              </a:rPr>
              <a:t>lleiaf</a:t>
            </a:r>
            <a:r>
              <a:rPr lang="en-GB" sz="1800" dirty="0">
                <a:ln>
                  <a:noFill/>
                </a:ln>
                <a:effectLst/>
                <a:latin typeface="Helvetica Neue"/>
                <a:ea typeface="Arial Unicode MS"/>
                <a:cs typeface="Arial Unicode MS"/>
              </a:rPr>
              <a:t>.</a:t>
            </a:r>
          </a:p>
          <a:p>
            <a:r>
              <a:rPr lang="en-GB" sz="1800" dirty="0">
                <a:ln>
                  <a:noFill/>
                </a:ln>
                <a:effectLst/>
                <a:latin typeface="Helvetica Neue"/>
                <a:ea typeface="Arial Unicode MS"/>
                <a:cs typeface="Arial Unicode MS"/>
              </a:rPr>
              <a:t> </a:t>
            </a:r>
            <a:r>
              <a:rPr lang="en-GB" sz="1800" dirty="0" err="1">
                <a:ln>
                  <a:noFill/>
                </a:ln>
                <a:effectLst/>
                <a:latin typeface="Helvetica Neue"/>
                <a:ea typeface="Arial Unicode MS"/>
                <a:cs typeface="Arial Unicode MS"/>
              </a:rPr>
              <a:t>Aeth</a:t>
            </a:r>
            <a:r>
              <a:rPr lang="en-GB" sz="1800" dirty="0">
                <a:ln>
                  <a:noFill/>
                </a:ln>
                <a:effectLst/>
                <a:latin typeface="Helvetica Neue"/>
                <a:ea typeface="Arial Unicode MS"/>
                <a:cs typeface="Arial Unicode MS"/>
              </a:rPr>
              <a:t> y Cyngor </a:t>
            </a:r>
            <a:r>
              <a:rPr lang="en-GB" sz="1800" dirty="0" err="1">
                <a:ln>
                  <a:noFill/>
                </a:ln>
                <a:effectLst/>
                <a:latin typeface="Helvetica Neue"/>
                <a:ea typeface="Arial Unicode MS"/>
                <a:cs typeface="Arial Unicode MS"/>
              </a:rPr>
              <a:t>ati</a:t>
            </a:r>
            <a:r>
              <a:rPr lang="en-GB" sz="1800" dirty="0">
                <a:ln>
                  <a:noFill/>
                </a:ln>
                <a:effectLst/>
                <a:latin typeface="Helvetica Neue"/>
                <a:ea typeface="Arial Unicode MS"/>
                <a:cs typeface="Arial Unicode MS"/>
              </a:rPr>
              <a:t> </a:t>
            </a:r>
            <a:r>
              <a:rPr lang="en-GB" sz="1800" dirty="0" err="1">
                <a:ln>
                  <a:noFill/>
                </a:ln>
                <a:effectLst/>
                <a:latin typeface="Helvetica Neue"/>
                <a:ea typeface="Arial Unicode MS"/>
                <a:cs typeface="Arial Unicode MS"/>
              </a:rPr>
              <a:t>i</a:t>
            </a:r>
            <a:r>
              <a:rPr lang="en-GB" sz="1800" dirty="0">
                <a:ln>
                  <a:noFill/>
                </a:ln>
                <a:effectLst/>
                <a:latin typeface="Helvetica Neue"/>
                <a:ea typeface="Arial Unicode MS"/>
                <a:cs typeface="Arial Unicode MS"/>
              </a:rPr>
              <a:t> </a:t>
            </a:r>
            <a:r>
              <a:rPr lang="en-GB" sz="1800" dirty="0" err="1">
                <a:ln>
                  <a:noFill/>
                </a:ln>
                <a:effectLst/>
                <a:latin typeface="Helvetica Neue"/>
                <a:ea typeface="Arial Unicode MS"/>
                <a:cs typeface="Arial Unicode MS"/>
              </a:rPr>
              <a:t>dorri</a:t>
            </a:r>
            <a:r>
              <a:rPr lang="en-GB" sz="1800" dirty="0">
                <a:ln>
                  <a:noFill/>
                </a:ln>
                <a:effectLst/>
                <a:latin typeface="Helvetica Neue"/>
                <a:ea typeface="Arial Unicode MS"/>
                <a:cs typeface="Arial Unicode MS"/>
              </a:rPr>
              <a:t> </a:t>
            </a:r>
            <a:r>
              <a:rPr lang="en-GB" sz="1800" dirty="0" err="1">
                <a:ln>
                  <a:noFill/>
                </a:ln>
                <a:effectLst/>
                <a:latin typeface="Helvetica Neue"/>
                <a:ea typeface="Arial Unicode MS"/>
                <a:cs typeface="Arial Unicode MS"/>
              </a:rPr>
              <a:t>tir</a:t>
            </a:r>
            <a:r>
              <a:rPr lang="en-GB" sz="1800" dirty="0">
                <a:ln>
                  <a:noFill/>
                </a:ln>
                <a:effectLst/>
                <a:latin typeface="Helvetica Neue"/>
                <a:ea typeface="Arial Unicode MS"/>
                <a:cs typeface="Arial Unicode MS"/>
              </a:rPr>
              <a:t> </a:t>
            </a:r>
            <a:r>
              <a:rPr lang="en-GB" sz="1800" dirty="0" err="1">
                <a:ln>
                  <a:noFill/>
                </a:ln>
                <a:effectLst/>
                <a:latin typeface="Helvetica Neue"/>
                <a:ea typeface="Arial Unicode MS"/>
                <a:cs typeface="Arial Unicode MS"/>
              </a:rPr>
              <a:t>newydd</a:t>
            </a:r>
            <a:r>
              <a:rPr lang="en-GB" sz="1800" dirty="0">
                <a:ln>
                  <a:noFill/>
                </a:ln>
                <a:effectLst/>
                <a:latin typeface="Helvetica Neue"/>
                <a:ea typeface="Arial Unicode MS"/>
                <a:cs typeface="Arial Unicode MS"/>
              </a:rPr>
              <a:t> </a:t>
            </a:r>
            <a:r>
              <a:rPr lang="en-GB" sz="1800" dirty="0" err="1">
                <a:ln>
                  <a:noFill/>
                </a:ln>
                <a:effectLst/>
                <a:latin typeface="Helvetica Neue"/>
                <a:ea typeface="Arial Unicode MS"/>
                <a:cs typeface="Arial Unicode MS"/>
              </a:rPr>
              <a:t>yn</a:t>
            </a:r>
            <a:r>
              <a:rPr lang="en-GB" sz="1800" dirty="0">
                <a:ln>
                  <a:noFill/>
                </a:ln>
                <a:effectLst/>
                <a:latin typeface="Helvetica Neue"/>
                <a:ea typeface="Arial Unicode MS"/>
                <a:cs typeface="Arial Unicode MS"/>
              </a:rPr>
              <a:t> 2020-21 </a:t>
            </a:r>
            <a:r>
              <a:rPr lang="en-GB" sz="1800" dirty="0" err="1">
                <a:ln>
                  <a:noFill/>
                </a:ln>
                <a:effectLst/>
                <a:latin typeface="Helvetica Neue"/>
                <a:ea typeface="Arial Unicode MS"/>
                <a:cs typeface="Arial Unicode MS"/>
              </a:rPr>
              <a:t>wrth</a:t>
            </a:r>
            <a:r>
              <a:rPr lang="en-GB" sz="1800" dirty="0">
                <a:ln>
                  <a:noFill/>
                </a:ln>
                <a:effectLst/>
                <a:latin typeface="Helvetica Neue"/>
                <a:ea typeface="Arial Unicode MS"/>
                <a:cs typeface="Arial Unicode MS"/>
              </a:rPr>
              <a:t> </a:t>
            </a:r>
            <a:r>
              <a:rPr lang="en-GB" sz="1800" dirty="0" err="1">
                <a:ln>
                  <a:noFill/>
                </a:ln>
                <a:effectLst/>
                <a:latin typeface="Helvetica Neue"/>
                <a:ea typeface="Arial Unicode MS"/>
                <a:cs typeface="Arial Unicode MS"/>
              </a:rPr>
              <a:t>droi</a:t>
            </a:r>
            <a:r>
              <a:rPr lang="en-GB" sz="1800" dirty="0">
                <a:ln>
                  <a:noFill/>
                </a:ln>
                <a:effectLst/>
                <a:latin typeface="Helvetica Neue"/>
                <a:ea typeface="Arial Unicode MS"/>
                <a:cs typeface="Arial Unicode MS"/>
              </a:rPr>
              <a:t> at </a:t>
            </a:r>
            <a:r>
              <a:rPr lang="en-GB" sz="1800" dirty="0" err="1">
                <a:ln>
                  <a:noFill/>
                </a:ln>
                <a:effectLst/>
                <a:latin typeface="Helvetica Neue"/>
                <a:ea typeface="Arial Unicode MS"/>
                <a:cs typeface="Arial Unicode MS"/>
              </a:rPr>
              <a:t>gyfarfodydd</a:t>
            </a:r>
            <a:r>
              <a:rPr lang="en-GB" sz="1800" dirty="0">
                <a:ln>
                  <a:noFill/>
                </a:ln>
                <a:effectLst/>
                <a:latin typeface="Helvetica Neue"/>
                <a:ea typeface="Arial Unicode MS"/>
                <a:cs typeface="Arial Unicode MS"/>
              </a:rPr>
              <a:t> </a:t>
            </a:r>
            <a:r>
              <a:rPr lang="en-GB" sz="1800" dirty="0" err="1">
                <a:ln>
                  <a:noFill/>
                </a:ln>
                <a:effectLst/>
                <a:latin typeface="Helvetica Neue"/>
                <a:ea typeface="Arial Unicode MS"/>
                <a:cs typeface="Arial Unicode MS"/>
              </a:rPr>
              <a:t>rhithiol</a:t>
            </a:r>
            <a:r>
              <a:rPr lang="en-GB" sz="1800" dirty="0">
                <a:ln>
                  <a:noFill/>
                </a:ln>
                <a:effectLst/>
                <a:latin typeface="Helvetica Neue"/>
                <a:ea typeface="Arial Unicode MS"/>
                <a:cs typeface="Arial Unicode MS"/>
              </a:rPr>
              <a:t> </a:t>
            </a:r>
            <a:r>
              <a:rPr lang="en-GB" sz="1800" dirty="0" err="1">
                <a:ln>
                  <a:noFill/>
                </a:ln>
                <a:effectLst/>
                <a:latin typeface="Helvetica Neue"/>
                <a:ea typeface="Arial Unicode MS"/>
                <a:cs typeface="Arial Unicode MS"/>
              </a:rPr>
              <a:t>gyda’r</a:t>
            </a:r>
            <a:r>
              <a:rPr lang="en-GB" sz="1800" dirty="0">
                <a:ln>
                  <a:noFill/>
                </a:ln>
                <a:effectLst/>
                <a:latin typeface="Helvetica Neue"/>
                <a:ea typeface="Arial Unicode MS"/>
                <a:cs typeface="Arial Unicode MS"/>
              </a:rPr>
              <a:t> </a:t>
            </a:r>
            <a:r>
              <a:rPr lang="en-GB" sz="1800" dirty="0" err="1">
                <a:ln>
                  <a:noFill/>
                </a:ln>
                <a:effectLst/>
                <a:latin typeface="Helvetica Neue"/>
                <a:ea typeface="Arial Unicode MS"/>
                <a:cs typeface="Arial Unicode MS"/>
              </a:rPr>
              <a:t>holl</a:t>
            </a:r>
            <a:r>
              <a:rPr lang="en-GB" sz="1800" dirty="0">
                <a:ln>
                  <a:noFill/>
                </a:ln>
                <a:effectLst/>
                <a:latin typeface="Helvetica Neue"/>
                <a:ea typeface="Arial Unicode MS"/>
                <a:cs typeface="Arial Unicode MS"/>
              </a:rPr>
              <a:t> </a:t>
            </a:r>
            <a:r>
              <a:rPr lang="en-GB" sz="1800" dirty="0" err="1">
                <a:ln>
                  <a:noFill/>
                </a:ln>
                <a:effectLst/>
                <a:latin typeface="Helvetica Neue"/>
                <a:ea typeface="Arial Unicode MS"/>
                <a:cs typeface="Arial Unicode MS"/>
              </a:rPr>
              <a:t>aelodau</a:t>
            </a:r>
            <a:r>
              <a:rPr lang="en-GB" sz="1800" dirty="0">
                <a:ln>
                  <a:noFill/>
                </a:ln>
                <a:effectLst/>
                <a:latin typeface="Helvetica Neue"/>
                <a:ea typeface="Arial Unicode MS"/>
                <a:cs typeface="Arial Unicode MS"/>
              </a:rPr>
              <a:t> </a:t>
            </a:r>
            <a:r>
              <a:rPr lang="en-GB" sz="1800" dirty="0" err="1">
                <a:ln>
                  <a:noFill/>
                </a:ln>
                <a:effectLst/>
                <a:latin typeface="Helvetica Neue"/>
                <a:ea typeface="Arial Unicode MS"/>
                <a:cs typeface="Arial Unicode MS"/>
              </a:rPr>
              <a:t>yn</a:t>
            </a:r>
            <a:r>
              <a:rPr lang="en-GB" sz="1800" dirty="0">
                <a:ln>
                  <a:noFill/>
                </a:ln>
                <a:effectLst/>
                <a:latin typeface="Helvetica Neue"/>
                <a:ea typeface="Arial Unicode MS"/>
                <a:cs typeface="Arial Unicode MS"/>
              </a:rPr>
              <a:t> </a:t>
            </a:r>
            <a:r>
              <a:rPr lang="en-GB" sz="1800" dirty="0" err="1">
                <a:ln>
                  <a:noFill/>
                </a:ln>
                <a:effectLst/>
                <a:latin typeface="Helvetica Neue"/>
                <a:ea typeface="Arial Unicode MS"/>
                <a:cs typeface="Arial Unicode MS"/>
              </a:rPr>
              <a:t>defnyddio</a:t>
            </a:r>
            <a:r>
              <a:rPr lang="en-GB" sz="1800" dirty="0">
                <a:ln>
                  <a:noFill/>
                </a:ln>
                <a:effectLst/>
                <a:latin typeface="Helvetica Neue"/>
                <a:ea typeface="Arial Unicode MS"/>
                <a:cs typeface="Arial Unicode MS"/>
              </a:rPr>
              <a:t> </a:t>
            </a:r>
            <a:r>
              <a:rPr lang="en-GB" sz="1800" dirty="0" err="1">
                <a:ln>
                  <a:noFill/>
                </a:ln>
                <a:effectLst/>
                <a:latin typeface="Helvetica Neue"/>
                <a:ea typeface="Arial Unicode MS"/>
                <a:cs typeface="Arial Unicode MS"/>
              </a:rPr>
              <a:t>cyfrifiaduron</a:t>
            </a:r>
            <a:r>
              <a:rPr lang="en-GB" sz="1800" dirty="0">
                <a:ln>
                  <a:noFill/>
                </a:ln>
                <a:effectLst/>
                <a:latin typeface="Helvetica Neue"/>
                <a:ea typeface="Arial Unicode MS"/>
                <a:cs typeface="Arial Unicode MS"/>
              </a:rPr>
              <a:t> tabled.  </a:t>
            </a:r>
            <a:r>
              <a:rPr lang="en-GB" sz="1800" dirty="0" err="1">
                <a:ln>
                  <a:noFill/>
                </a:ln>
                <a:effectLst/>
                <a:latin typeface="Helvetica Neue"/>
                <a:ea typeface="Arial Unicode MS"/>
                <a:cs typeface="Arial Unicode MS"/>
              </a:rPr>
              <a:t>Hefyd</a:t>
            </a:r>
            <a:r>
              <a:rPr lang="en-GB" sz="1800" dirty="0">
                <a:ln>
                  <a:noFill/>
                </a:ln>
                <a:effectLst/>
                <a:latin typeface="Helvetica Neue"/>
                <a:ea typeface="Arial Unicode MS"/>
                <a:cs typeface="Arial Unicode MS"/>
              </a:rPr>
              <a:t>, </a:t>
            </a:r>
            <a:r>
              <a:rPr lang="en-GB" sz="1800" dirty="0" err="1">
                <a:ln>
                  <a:noFill/>
                </a:ln>
                <a:effectLst/>
                <a:latin typeface="Helvetica Neue"/>
                <a:ea typeface="Arial Unicode MS"/>
                <a:cs typeface="Arial Unicode MS"/>
              </a:rPr>
              <a:t>bu</a:t>
            </a:r>
            <a:r>
              <a:rPr lang="en-GB" sz="1800" dirty="0">
                <a:ln>
                  <a:noFill/>
                </a:ln>
                <a:effectLst/>
                <a:latin typeface="Helvetica Neue"/>
                <a:ea typeface="Arial Unicode MS"/>
                <a:cs typeface="Arial Unicode MS"/>
              </a:rPr>
              <a:t> </a:t>
            </a:r>
            <a:r>
              <a:rPr lang="en-GB" sz="1800" dirty="0" err="1">
                <a:ln>
                  <a:noFill/>
                </a:ln>
                <a:effectLst/>
                <a:latin typeface="Helvetica Neue"/>
                <a:ea typeface="Arial Unicode MS"/>
                <a:cs typeface="Arial Unicode MS"/>
              </a:rPr>
              <a:t>cychwyn</a:t>
            </a:r>
            <a:r>
              <a:rPr lang="en-GB" sz="1800" dirty="0">
                <a:ln>
                  <a:noFill/>
                </a:ln>
                <a:effectLst/>
                <a:latin typeface="Helvetica Neue"/>
                <a:ea typeface="Arial Unicode MS"/>
                <a:cs typeface="Arial Unicode MS"/>
              </a:rPr>
              <a:t> </a:t>
            </a:r>
            <a:r>
              <a:rPr lang="en-GB" sz="1800" dirty="0" err="1">
                <a:ln>
                  <a:noFill/>
                </a:ln>
                <a:effectLst/>
                <a:latin typeface="Helvetica Neue"/>
                <a:ea typeface="Arial Unicode MS"/>
                <a:cs typeface="Arial Unicode MS"/>
              </a:rPr>
              <a:t>ar</a:t>
            </a:r>
            <a:r>
              <a:rPr lang="en-GB" sz="1800" dirty="0">
                <a:ln>
                  <a:noFill/>
                </a:ln>
                <a:effectLst/>
                <a:latin typeface="Helvetica Neue"/>
                <a:ea typeface="Arial Unicode MS"/>
                <a:cs typeface="Arial Unicode MS"/>
              </a:rPr>
              <a:t> </a:t>
            </a:r>
            <a:r>
              <a:rPr lang="en-GB" sz="1800" dirty="0" err="1">
                <a:ln>
                  <a:noFill/>
                </a:ln>
                <a:effectLst/>
                <a:latin typeface="Helvetica Neue"/>
                <a:ea typeface="Arial Unicode MS"/>
                <a:cs typeface="Arial Unicode MS"/>
              </a:rPr>
              <a:t>brosiect</a:t>
            </a:r>
            <a:r>
              <a:rPr lang="en-GB" sz="1800" dirty="0">
                <a:ln>
                  <a:noFill/>
                </a:ln>
                <a:effectLst/>
                <a:latin typeface="Helvetica Neue"/>
                <a:ea typeface="Arial Unicode MS"/>
                <a:cs typeface="Arial Unicode MS"/>
              </a:rPr>
              <a:t> </a:t>
            </a:r>
            <a:r>
              <a:rPr lang="en-GB" sz="1800" dirty="0" err="1">
                <a:ln>
                  <a:noFill/>
                </a:ln>
                <a:effectLst/>
                <a:latin typeface="Helvetica Neue"/>
                <a:ea typeface="Arial Unicode MS"/>
                <a:cs typeface="Arial Unicode MS"/>
              </a:rPr>
              <a:t>arwyddocaol</a:t>
            </a:r>
            <a:r>
              <a:rPr lang="en-GB" sz="1800" dirty="0">
                <a:ln>
                  <a:noFill/>
                </a:ln>
                <a:effectLst/>
                <a:latin typeface="Helvetica Neue"/>
                <a:ea typeface="Arial Unicode MS"/>
                <a:cs typeface="Arial Unicode MS"/>
              </a:rPr>
              <a:t> </a:t>
            </a:r>
            <a:r>
              <a:rPr lang="en-GB" sz="1800" dirty="0" err="1">
                <a:ln>
                  <a:noFill/>
                </a:ln>
                <a:effectLst/>
                <a:latin typeface="Helvetica Neue"/>
                <a:ea typeface="Arial Unicode MS"/>
                <a:cs typeface="Arial Unicode MS"/>
              </a:rPr>
              <a:t>ym</a:t>
            </a:r>
            <a:r>
              <a:rPr lang="en-GB" sz="1800" dirty="0">
                <a:ln>
                  <a:noFill/>
                </a:ln>
                <a:effectLst/>
                <a:latin typeface="Helvetica Neue"/>
                <a:ea typeface="Arial Unicode MS"/>
                <a:cs typeface="Arial Unicode MS"/>
              </a:rPr>
              <a:t> </a:t>
            </a:r>
            <a:r>
              <a:rPr lang="en-GB" sz="1800" dirty="0" err="1">
                <a:ln>
                  <a:noFill/>
                </a:ln>
                <a:effectLst/>
                <a:latin typeface="Helvetica Neue"/>
                <a:ea typeface="Arial Unicode MS"/>
                <a:cs typeface="Arial Unicode MS"/>
              </a:rPr>
              <a:t>maes</a:t>
            </a:r>
            <a:r>
              <a:rPr lang="en-GB" sz="1800" dirty="0">
                <a:ln>
                  <a:noFill/>
                </a:ln>
                <a:effectLst/>
                <a:latin typeface="Helvetica Neue"/>
                <a:ea typeface="Arial Unicode MS"/>
                <a:cs typeface="Arial Unicode MS"/>
              </a:rPr>
              <a:t> </a:t>
            </a:r>
            <a:r>
              <a:rPr lang="en-GB" sz="1800" dirty="0" err="1">
                <a:ln>
                  <a:noFill/>
                </a:ln>
                <a:effectLst/>
                <a:latin typeface="Helvetica Neue"/>
                <a:ea typeface="Arial Unicode MS"/>
                <a:cs typeface="Arial Unicode MS"/>
              </a:rPr>
              <a:t>cyfathrebu</a:t>
            </a:r>
            <a:r>
              <a:rPr lang="en-GB" sz="1800" dirty="0">
                <a:ln>
                  <a:noFill/>
                </a:ln>
                <a:effectLst/>
                <a:latin typeface="Helvetica Neue"/>
                <a:ea typeface="Arial Unicode MS"/>
                <a:cs typeface="Arial Unicode MS"/>
              </a:rPr>
              <a:t> </a:t>
            </a:r>
            <a:r>
              <a:rPr lang="en-GB" sz="1800" dirty="0" err="1">
                <a:ln>
                  <a:noFill/>
                </a:ln>
                <a:effectLst/>
                <a:latin typeface="Helvetica Neue"/>
                <a:ea typeface="Arial Unicode MS"/>
                <a:cs typeface="Arial Unicode MS"/>
              </a:rPr>
              <a:t>parthed</a:t>
            </a:r>
            <a:r>
              <a:rPr lang="en-GB" sz="1800" dirty="0">
                <a:ln>
                  <a:noFill/>
                </a:ln>
                <a:effectLst/>
                <a:latin typeface="Helvetica Neue"/>
                <a:ea typeface="Arial Unicode MS"/>
                <a:cs typeface="Arial Unicode MS"/>
              </a:rPr>
              <a:t> </a:t>
            </a:r>
            <a:r>
              <a:rPr lang="en-GB" sz="1800" dirty="0" err="1">
                <a:ln>
                  <a:noFill/>
                </a:ln>
                <a:effectLst/>
                <a:latin typeface="Helvetica Neue"/>
                <a:ea typeface="Arial Unicode MS"/>
                <a:cs typeface="Arial Unicode MS"/>
              </a:rPr>
              <a:t>sefydlu</a:t>
            </a:r>
            <a:r>
              <a:rPr lang="en-GB" sz="1800" dirty="0">
                <a:ln>
                  <a:noFill/>
                </a:ln>
                <a:effectLst/>
                <a:latin typeface="Helvetica Neue"/>
                <a:ea typeface="Arial Unicode MS"/>
                <a:cs typeface="Arial Unicode MS"/>
              </a:rPr>
              <a:t> </a:t>
            </a:r>
            <a:r>
              <a:rPr lang="en-GB" sz="1800" dirty="0" err="1">
                <a:ln>
                  <a:noFill/>
                </a:ln>
                <a:effectLst/>
                <a:latin typeface="Helvetica Neue"/>
                <a:ea typeface="Arial Unicode MS"/>
                <a:cs typeface="Arial Unicode MS"/>
              </a:rPr>
              <a:t>gwefannau</a:t>
            </a:r>
            <a:r>
              <a:rPr lang="en-GB" sz="1800" dirty="0">
                <a:ln>
                  <a:noFill/>
                </a:ln>
                <a:effectLst/>
                <a:latin typeface="Helvetica Neue"/>
                <a:ea typeface="Arial Unicode MS"/>
                <a:cs typeface="Arial Unicode MS"/>
              </a:rPr>
              <a:t> </a:t>
            </a:r>
            <a:r>
              <a:rPr lang="en-GB" sz="1800" dirty="0" err="1">
                <a:ln>
                  <a:noFill/>
                </a:ln>
                <a:effectLst/>
                <a:latin typeface="Helvetica Neue"/>
                <a:ea typeface="Arial Unicode MS"/>
                <a:cs typeface="Arial Unicode MS"/>
              </a:rPr>
              <a:t>cymdeithasol</a:t>
            </a:r>
            <a:r>
              <a:rPr lang="en-GB" sz="1800" dirty="0">
                <a:ln>
                  <a:noFill/>
                </a:ln>
                <a:effectLst/>
                <a:latin typeface="Helvetica Neue"/>
                <a:ea typeface="Arial Unicode MS"/>
                <a:cs typeface="Arial Unicode MS"/>
              </a:rPr>
              <a:t>.</a:t>
            </a:r>
          </a:p>
          <a:p>
            <a:r>
              <a:rPr lang="en-GB" sz="1800" dirty="0" err="1">
                <a:ln>
                  <a:noFill/>
                </a:ln>
                <a:effectLst/>
                <a:latin typeface="Helvetica Neue"/>
                <a:ea typeface="Arial Unicode MS"/>
                <a:cs typeface="Arial Unicode MS"/>
              </a:rPr>
              <a:t>Nid</a:t>
            </a:r>
            <a:r>
              <a:rPr lang="en-GB" sz="1800" dirty="0">
                <a:ln>
                  <a:noFill/>
                </a:ln>
                <a:effectLst/>
                <a:latin typeface="Helvetica Neue"/>
                <a:ea typeface="Arial Unicode MS"/>
                <a:cs typeface="Arial Unicode MS"/>
              </a:rPr>
              <a:t> </a:t>
            </a:r>
            <a:r>
              <a:rPr lang="en-GB" sz="1800" dirty="0" err="1">
                <a:ln>
                  <a:noFill/>
                </a:ln>
                <a:effectLst/>
                <a:latin typeface="Helvetica Neue"/>
                <a:ea typeface="Arial Unicode MS"/>
                <a:cs typeface="Arial Unicode MS"/>
              </a:rPr>
              <a:t>yn</a:t>
            </a:r>
            <a:r>
              <a:rPr lang="en-GB" sz="1800" dirty="0">
                <a:ln>
                  <a:noFill/>
                </a:ln>
                <a:effectLst/>
                <a:latin typeface="Helvetica Neue"/>
                <a:ea typeface="Arial Unicode MS"/>
                <a:cs typeface="Arial Unicode MS"/>
              </a:rPr>
              <a:t> </a:t>
            </a:r>
            <a:r>
              <a:rPr lang="en-GB" sz="1800" dirty="0" err="1">
                <a:ln>
                  <a:noFill/>
                </a:ln>
                <a:effectLst/>
                <a:latin typeface="Helvetica Neue"/>
                <a:ea typeface="Arial Unicode MS"/>
                <a:cs typeface="Arial Unicode MS"/>
              </a:rPr>
              <a:t>unig</a:t>
            </a:r>
            <a:r>
              <a:rPr lang="en-GB" sz="1800" dirty="0">
                <a:ln>
                  <a:noFill/>
                </a:ln>
                <a:effectLst/>
                <a:latin typeface="Helvetica Neue"/>
                <a:ea typeface="Arial Unicode MS"/>
                <a:cs typeface="Arial Unicode MS"/>
              </a:rPr>
              <a:t> </a:t>
            </a:r>
            <a:r>
              <a:rPr lang="en-GB" sz="1800" dirty="0" err="1">
                <a:ln>
                  <a:noFill/>
                </a:ln>
                <a:effectLst/>
                <a:latin typeface="Helvetica Neue"/>
                <a:ea typeface="Arial Unicode MS"/>
                <a:cs typeface="Arial Unicode MS"/>
              </a:rPr>
              <a:t>fod</a:t>
            </a:r>
            <a:r>
              <a:rPr lang="en-GB" sz="1800" dirty="0">
                <a:ln>
                  <a:noFill/>
                </a:ln>
                <a:effectLst/>
                <a:latin typeface="Helvetica Neue"/>
                <a:ea typeface="Arial Unicode MS"/>
                <a:cs typeface="Arial Unicode MS"/>
              </a:rPr>
              <a:t> y Cyngor </a:t>
            </a:r>
            <a:r>
              <a:rPr lang="en-GB" sz="1800" dirty="0" err="1">
                <a:ln>
                  <a:noFill/>
                </a:ln>
                <a:effectLst/>
                <a:latin typeface="Helvetica Neue"/>
                <a:ea typeface="Arial Unicode MS"/>
                <a:cs typeface="Arial Unicode MS"/>
              </a:rPr>
              <a:t>wedi</a:t>
            </a:r>
            <a:r>
              <a:rPr lang="en-GB" sz="1800" dirty="0">
                <a:ln>
                  <a:noFill/>
                </a:ln>
                <a:effectLst/>
                <a:latin typeface="Helvetica Neue"/>
                <a:ea typeface="Arial Unicode MS"/>
                <a:cs typeface="Arial Unicode MS"/>
              </a:rPr>
              <a:t> </a:t>
            </a:r>
            <a:r>
              <a:rPr lang="en-GB" sz="1800" dirty="0" err="1">
                <a:ln>
                  <a:noFill/>
                </a:ln>
                <a:effectLst/>
                <a:latin typeface="Helvetica Neue"/>
                <a:ea typeface="Arial Unicode MS"/>
                <a:cs typeface="Arial Unicode MS"/>
              </a:rPr>
              <a:t>llwyddo</a:t>
            </a:r>
            <a:r>
              <a:rPr lang="en-GB" sz="1800" dirty="0">
                <a:ln>
                  <a:noFill/>
                </a:ln>
                <a:effectLst/>
                <a:latin typeface="Helvetica Neue"/>
                <a:ea typeface="Arial Unicode MS"/>
                <a:cs typeface="Arial Unicode MS"/>
              </a:rPr>
              <a:t> </a:t>
            </a:r>
            <a:r>
              <a:rPr lang="en-GB" sz="1800" dirty="0" err="1">
                <a:ln>
                  <a:noFill/>
                </a:ln>
                <a:effectLst/>
                <a:latin typeface="Helvetica Neue"/>
                <a:ea typeface="Arial Unicode MS"/>
                <a:cs typeface="Arial Unicode MS"/>
              </a:rPr>
              <a:t>i</a:t>
            </a:r>
            <a:r>
              <a:rPr lang="en-GB" sz="1800" dirty="0">
                <a:ln>
                  <a:noFill/>
                </a:ln>
                <a:effectLst/>
                <a:latin typeface="Helvetica Neue"/>
                <a:ea typeface="Arial Unicode MS"/>
                <a:cs typeface="Arial Unicode MS"/>
              </a:rPr>
              <a:t> </a:t>
            </a:r>
            <a:r>
              <a:rPr lang="en-GB" sz="1800" dirty="0" err="1">
                <a:ln>
                  <a:noFill/>
                </a:ln>
                <a:effectLst/>
                <a:latin typeface="Helvetica Neue"/>
                <a:ea typeface="Arial Unicode MS"/>
                <a:cs typeface="Arial Unicode MS"/>
              </a:rPr>
              <a:t>gynnal</a:t>
            </a:r>
            <a:r>
              <a:rPr lang="en-GB" sz="1800" dirty="0">
                <a:ln>
                  <a:noFill/>
                </a:ln>
                <a:effectLst/>
                <a:latin typeface="Helvetica Neue"/>
                <a:ea typeface="Arial Unicode MS"/>
                <a:cs typeface="Arial Unicode MS"/>
              </a:rPr>
              <a:t> </a:t>
            </a:r>
            <a:r>
              <a:rPr lang="en-GB" sz="1800" dirty="0" err="1">
                <a:ln>
                  <a:noFill/>
                </a:ln>
                <a:effectLst/>
                <a:latin typeface="Helvetica Neue"/>
                <a:ea typeface="Arial Unicode MS"/>
                <a:cs typeface="Arial Unicode MS"/>
              </a:rPr>
              <a:t>ei</a:t>
            </a:r>
            <a:r>
              <a:rPr lang="en-GB" sz="1800" dirty="0">
                <a:ln>
                  <a:noFill/>
                </a:ln>
                <a:effectLst/>
                <a:latin typeface="Helvetica Neue"/>
                <a:ea typeface="Arial Unicode MS"/>
                <a:cs typeface="Arial Unicode MS"/>
              </a:rPr>
              <a:t> </a:t>
            </a:r>
            <a:r>
              <a:rPr lang="en-GB" sz="1800" dirty="0" err="1">
                <a:ln>
                  <a:noFill/>
                </a:ln>
                <a:effectLst/>
                <a:latin typeface="Helvetica Neue"/>
                <a:ea typeface="Arial Unicode MS"/>
                <a:cs typeface="Arial Unicode MS"/>
              </a:rPr>
              <a:t>weithgareddau</a:t>
            </a:r>
            <a:r>
              <a:rPr lang="en-GB" sz="1800" dirty="0">
                <a:ln>
                  <a:noFill/>
                </a:ln>
                <a:effectLst/>
                <a:latin typeface="Helvetica Neue"/>
                <a:ea typeface="Arial Unicode MS"/>
                <a:cs typeface="Arial Unicode MS"/>
              </a:rPr>
              <a:t> </a:t>
            </a:r>
            <a:r>
              <a:rPr lang="en-GB" sz="1800" dirty="0" err="1">
                <a:ln>
                  <a:noFill/>
                </a:ln>
                <a:effectLst/>
                <a:latin typeface="Helvetica Neue"/>
                <a:ea typeface="Arial Unicode MS"/>
                <a:cs typeface="Arial Unicode MS"/>
              </a:rPr>
              <a:t>arferol</a:t>
            </a:r>
            <a:r>
              <a:rPr lang="en-GB" sz="1800" dirty="0">
                <a:ln>
                  <a:noFill/>
                </a:ln>
                <a:effectLst/>
                <a:latin typeface="Helvetica Neue"/>
                <a:ea typeface="Arial Unicode MS"/>
                <a:cs typeface="Arial Unicode MS"/>
              </a:rPr>
              <a:t> </a:t>
            </a:r>
            <a:r>
              <a:rPr lang="en-GB" sz="1800" dirty="0" err="1">
                <a:ln>
                  <a:noFill/>
                </a:ln>
                <a:effectLst/>
                <a:latin typeface="Helvetica Neue"/>
                <a:ea typeface="Arial Unicode MS"/>
                <a:cs typeface="Arial Unicode MS"/>
              </a:rPr>
              <a:t>yn</a:t>
            </a:r>
            <a:r>
              <a:rPr lang="en-GB" sz="1800" dirty="0">
                <a:ln>
                  <a:noFill/>
                </a:ln>
                <a:effectLst/>
                <a:latin typeface="Helvetica Neue"/>
                <a:ea typeface="Arial Unicode MS"/>
                <a:cs typeface="Arial Unicode MS"/>
              </a:rPr>
              <a:t> 2020-21, er </a:t>
            </a:r>
            <a:r>
              <a:rPr lang="en-GB" sz="1800" dirty="0" err="1">
                <a:ln>
                  <a:noFill/>
                </a:ln>
                <a:effectLst/>
                <a:latin typeface="Helvetica Neue"/>
                <a:ea typeface="Arial Unicode MS"/>
                <a:cs typeface="Arial Unicode MS"/>
              </a:rPr>
              <a:t>gwaethaf</a:t>
            </a:r>
            <a:r>
              <a:rPr lang="en-GB" sz="1800" dirty="0">
                <a:ln>
                  <a:noFill/>
                </a:ln>
                <a:effectLst/>
                <a:latin typeface="Helvetica Neue"/>
                <a:ea typeface="Arial Unicode MS"/>
                <a:cs typeface="Arial Unicode MS"/>
              </a:rPr>
              <a:t> y </a:t>
            </a:r>
            <a:r>
              <a:rPr lang="en-GB" sz="1800" dirty="0" err="1">
                <a:ln>
                  <a:noFill/>
                </a:ln>
                <a:effectLst/>
                <a:latin typeface="Helvetica Neue"/>
                <a:ea typeface="Arial Unicode MS"/>
                <a:cs typeface="Arial Unicode MS"/>
              </a:rPr>
              <a:t>firws</a:t>
            </a:r>
            <a:r>
              <a:rPr lang="en-GB" sz="1800" dirty="0">
                <a:ln>
                  <a:noFill/>
                </a:ln>
                <a:effectLst/>
                <a:latin typeface="Helvetica Neue"/>
                <a:ea typeface="Arial Unicode MS"/>
                <a:cs typeface="Arial Unicode MS"/>
              </a:rPr>
              <a:t>, </a:t>
            </a:r>
            <a:r>
              <a:rPr lang="en-GB" sz="1800" dirty="0" err="1">
                <a:ln>
                  <a:noFill/>
                </a:ln>
                <a:effectLst/>
                <a:latin typeface="Helvetica Neue"/>
                <a:ea typeface="Arial Unicode MS"/>
                <a:cs typeface="Arial Unicode MS"/>
              </a:rPr>
              <a:t>ond</a:t>
            </a:r>
            <a:r>
              <a:rPr lang="en-GB" sz="1800" dirty="0">
                <a:ln>
                  <a:noFill/>
                </a:ln>
                <a:effectLst/>
                <a:latin typeface="Helvetica Neue"/>
                <a:ea typeface="Arial Unicode MS"/>
                <a:cs typeface="Arial Unicode MS"/>
              </a:rPr>
              <a:t> </a:t>
            </a:r>
            <a:r>
              <a:rPr lang="en-GB" sz="1800" dirty="0" err="1">
                <a:ln>
                  <a:noFill/>
                </a:ln>
                <a:effectLst/>
                <a:latin typeface="Helvetica Neue"/>
                <a:ea typeface="Arial Unicode MS"/>
                <a:cs typeface="Arial Unicode MS"/>
              </a:rPr>
              <a:t>rhoddodd</a:t>
            </a:r>
            <a:r>
              <a:rPr lang="en-GB" sz="1800" dirty="0">
                <a:ln>
                  <a:noFill/>
                </a:ln>
                <a:effectLst/>
                <a:latin typeface="Helvetica Neue"/>
                <a:ea typeface="Arial Unicode MS"/>
                <a:cs typeface="Arial Unicode MS"/>
              </a:rPr>
              <a:t> </a:t>
            </a:r>
            <a:r>
              <a:rPr lang="en-GB" sz="1800" dirty="0" err="1">
                <a:ln>
                  <a:noFill/>
                </a:ln>
                <a:effectLst/>
                <a:latin typeface="Helvetica Neue"/>
                <a:ea typeface="Arial Unicode MS"/>
                <a:cs typeface="Arial Unicode MS"/>
              </a:rPr>
              <a:t>sylw</a:t>
            </a:r>
            <a:r>
              <a:rPr lang="en-GB" sz="1800" dirty="0">
                <a:ln>
                  <a:noFill/>
                </a:ln>
                <a:effectLst/>
                <a:latin typeface="Helvetica Neue"/>
                <a:ea typeface="Arial Unicode MS"/>
                <a:cs typeface="Arial Unicode MS"/>
              </a:rPr>
              <a:t> </a:t>
            </a:r>
            <a:r>
              <a:rPr lang="en-GB" sz="1800" dirty="0" err="1">
                <a:ln>
                  <a:noFill/>
                </a:ln>
                <a:effectLst/>
                <a:latin typeface="Helvetica Neue"/>
                <a:ea typeface="Arial Unicode MS"/>
                <a:cs typeface="Arial Unicode MS"/>
              </a:rPr>
              <a:t>i</a:t>
            </a:r>
            <a:r>
              <a:rPr lang="en-GB" sz="1800" dirty="0">
                <a:ln>
                  <a:noFill/>
                </a:ln>
                <a:effectLst/>
                <a:latin typeface="Helvetica Neue"/>
                <a:ea typeface="Arial Unicode MS"/>
                <a:cs typeface="Arial Unicode MS"/>
              </a:rPr>
              <a:t> </a:t>
            </a:r>
            <a:r>
              <a:rPr lang="en-GB" sz="1800" dirty="0" err="1">
                <a:ln>
                  <a:noFill/>
                </a:ln>
                <a:effectLst/>
                <a:latin typeface="Helvetica Neue"/>
                <a:ea typeface="Arial Unicode MS"/>
                <a:cs typeface="Arial Unicode MS"/>
              </a:rPr>
              <a:t>gyflawni</a:t>
            </a:r>
            <a:r>
              <a:rPr lang="en-GB" sz="1800" dirty="0">
                <a:ln>
                  <a:noFill/>
                </a:ln>
                <a:effectLst/>
                <a:latin typeface="Helvetica Neue"/>
                <a:ea typeface="Arial Unicode MS"/>
                <a:cs typeface="Arial Unicode MS"/>
              </a:rPr>
              <a:t> </a:t>
            </a:r>
            <a:r>
              <a:rPr lang="en-GB" sz="1800" dirty="0" err="1">
                <a:ln>
                  <a:noFill/>
                </a:ln>
                <a:effectLst/>
                <a:latin typeface="Helvetica Neue"/>
                <a:ea typeface="Arial Unicode MS"/>
                <a:cs typeface="Arial Unicode MS"/>
              </a:rPr>
              <a:t>datblygiadau</a:t>
            </a:r>
            <a:r>
              <a:rPr lang="en-GB" sz="1800" dirty="0">
                <a:ln>
                  <a:noFill/>
                </a:ln>
                <a:effectLst/>
                <a:latin typeface="Helvetica Neue"/>
                <a:ea typeface="Arial Unicode MS"/>
                <a:cs typeface="Arial Unicode MS"/>
              </a:rPr>
              <a:t> </a:t>
            </a:r>
            <a:r>
              <a:rPr lang="en-GB" sz="1800" dirty="0" err="1">
                <a:ln>
                  <a:noFill/>
                </a:ln>
                <a:effectLst/>
                <a:latin typeface="Helvetica Neue"/>
                <a:ea typeface="Arial Unicode MS"/>
                <a:cs typeface="Arial Unicode MS"/>
              </a:rPr>
              <a:t>pwysig</a:t>
            </a:r>
            <a:r>
              <a:rPr lang="en-GB" sz="1800" dirty="0">
                <a:ln>
                  <a:noFill/>
                </a:ln>
                <a:effectLst/>
                <a:latin typeface="Helvetica Neue"/>
                <a:ea typeface="Arial Unicode MS"/>
                <a:cs typeface="Arial Unicode MS"/>
              </a:rPr>
              <a:t> </a:t>
            </a:r>
            <a:r>
              <a:rPr lang="en-GB" sz="1800" dirty="0" err="1">
                <a:ln>
                  <a:noFill/>
                </a:ln>
                <a:effectLst/>
                <a:latin typeface="Helvetica Neue"/>
                <a:ea typeface="Arial Unicode MS"/>
                <a:cs typeface="Arial Unicode MS"/>
              </a:rPr>
              <a:t>i</a:t>
            </a:r>
            <a:r>
              <a:rPr lang="en-GB" sz="1800" dirty="0">
                <a:ln>
                  <a:noFill/>
                </a:ln>
                <a:effectLst/>
                <a:latin typeface="Helvetica Neue"/>
                <a:ea typeface="Arial Unicode MS"/>
                <a:cs typeface="Arial Unicode MS"/>
              </a:rPr>
              <a:t> </a:t>
            </a:r>
            <a:r>
              <a:rPr lang="en-GB" sz="1800" dirty="0" err="1">
                <a:ln>
                  <a:noFill/>
                </a:ln>
                <a:effectLst/>
                <a:latin typeface="Helvetica Neue"/>
                <a:ea typeface="Arial Unicode MS"/>
                <a:cs typeface="Arial Unicode MS"/>
              </a:rPr>
              <a:t>foderneiddio</a:t>
            </a:r>
            <a:r>
              <a:rPr lang="en-GB" sz="1800" dirty="0">
                <a:ln>
                  <a:noFill/>
                </a:ln>
                <a:effectLst/>
                <a:latin typeface="Helvetica Neue"/>
                <a:ea typeface="Arial Unicode MS"/>
                <a:cs typeface="Arial Unicode MS"/>
              </a:rPr>
              <a:t> </a:t>
            </a:r>
            <a:r>
              <a:rPr lang="en-GB" sz="1800" dirty="0" err="1">
                <a:ln>
                  <a:noFill/>
                </a:ln>
                <a:effectLst/>
                <a:latin typeface="Helvetica Neue"/>
                <a:ea typeface="Arial Unicode MS"/>
                <a:cs typeface="Arial Unicode MS"/>
              </a:rPr>
              <a:t>gweithdrefnau</a:t>
            </a:r>
            <a:r>
              <a:rPr lang="en-GB" sz="1800" dirty="0">
                <a:ln>
                  <a:noFill/>
                </a:ln>
                <a:effectLst/>
                <a:latin typeface="Helvetica Neue"/>
                <a:ea typeface="Arial Unicode MS"/>
                <a:cs typeface="Arial Unicode MS"/>
              </a:rPr>
              <a:t>.</a:t>
            </a:r>
          </a:p>
          <a:p>
            <a:endParaRPr lang="en-US" dirty="0">
              <a:highlight>
                <a:srgbClr val="00FF00"/>
              </a:highlight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109911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E4F4DF-24F5-4689-9F0B-8EE503DD0B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5944" y="175847"/>
            <a:ext cx="11996056" cy="6682153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200" b="0" i="0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Cyllideb  y Cyngor   2020-21</a:t>
            </a:r>
          </a:p>
        </p:txBody>
      </p:sp>
      <p:graphicFrame>
        <p:nvGraphicFramePr>
          <p:cNvPr id="10" name="Diagram 9">
            <a:extLst>
              <a:ext uri="{FF2B5EF4-FFF2-40B4-BE49-F238E27FC236}">
                <a16:creationId xmlns:a16="http://schemas.microsoft.com/office/drawing/2014/main" id="{EA896AA9-1A34-4EA6-8457-93D1451FFEE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13916431"/>
              </p:ext>
            </p:extLst>
          </p:nvPr>
        </p:nvGraphicFramePr>
        <p:xfrm>
          <a:off x="648678" y="945662"/>
          <a:ext cx="6064738" cy="54473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15" name="Siart 1">
            <a:extLst>
              <a:ext uri="{FF2B5EF4-FFF2-40B4-BE49-F238E27FC236}">
                <a16:creationId xmlns:a16="http://schemas.microsoft.com/office/drawing/2014/main" id="{00000000-0008-0000-00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81462724"/>
              </p:ext>
            </p:extLst>
          </p:nvPr>
        </p:nvGraphicFramePr>
        <p:xfrm>
          <a:off x="7155051" y="742361"/>
          <a:ext cx="5036949" cy="35226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graphicFrame>
        <p:nvGraphicFramePr>
          <p:cNvPr id="8" name="Siart 1">
            <a:extLst>
              <a:ext uri="{FF2B5EF4-FFF2-40B4-BE49-F238E27FC236}">
                <a16:creationId xmlns:a16="http://schemas.microsoft.com/office/drawing/2014/main" id="{00000000-0008-0000-00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3521955"/>
              </p:ext>
            </p:extLst>
          </p:nvPr>
        </p:nvGraphicFramePr>
        <p:xfrm>
          <a:off x="7067372" y="657314"/>
          <a:ext cx="4712428" cy="3581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graphicFrame>
        <p:nvGraphicFramePr>
          <p:cNvPr id="9" name="Siart 2">
            <a:extLst>
              <a:ext uri="{FF2B5EF4-FFF2-40B4-BE49-F238E27FC236}">
                <a16:creationId xmlns:a16="http://schemas.microsoft.com/office/drawing/2014/main" id="{00000000-0008-0000-0000-000003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69187300"/>
              </p:ext>
            </p:extLst>
          </p:nvPr>
        </p:nvGraphicFramePr>
        <p:xfrm>
          <a:off x="7306653" y="4305620"/>
          <a:ext cx="4689403" cy="21721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sp>
        <p:nvSpPr>
          <p:cNvPr id="7" name="Freeform: Shape 6">
            <a:extLst>
              <a:ext uri="{FF2B5EF4-FFF2-40B4-BE49-F238E27FC236}">
                <a16:creationId xmlns:a16="http://schemas.microsoft.com/office/drawing/2014/main" id="{F1991EE9-9CE2-48E8-958D-FAE3E6AD1858}"/>
              </a:ext>
            </a:extLst>
          </p:cNvPr>
          <p:cNvSpPr/>
          <p:nvPr/>
        </p:nvSpPr>
        <p:spPr>
          <a:xfrm>
            <a:off x="5588889" y="3429000"/>
            <a:ext cx="295536" cy="456977"/>
          </a:xfrm>
          <a:custGeom>
            <a:avLst/>
            <a:gdLst>
              <a:gd name="connsiteX0" fmla="*/ 0 w 450354"/>
              <a:gd name="connsiteY0" fmla="*/ 247695 h 450354"/>
              <a:gd name="connsiteX1" fmla="*/ 101330 w 450354"/>
              <a:gd name="connsiteY1" fmla="*/ 247695 h 450354"/>
              <a:gd name="connsiteX2" fmla="*/ 101330 w 450354"/>
              <a:gd name="connsiteY2" fmla="*/ 0 h 450354"/>
              <a:gd name="connsiteX3" fmla="*/ 349024 w 450354"/>
              <a:gd name="connsiteY3" fmla="*/ 0 h 450354"/>
              <a:gd name="connsiteX4" fmla="*/ 349024 w 450354"/>
              <a:gd name="connsiteY4" fmla="*/ 247695 h 450354"/>
              <a:gd name="connsiteX5" fmla="*/ 450354 w 450354"/>
              <a:gd name="connsiteY5" fmla="*/ 247695 h 450354"/>
              <a:gd name="connsiteX6" fmla="*/ 225177 w 450354"/>
              <a:gd name="connsiteY6" fmla="*/ 450354 h 450354"/>
              <a:gd name="connsiteX7" fmla="*/ 0 w 450354"/>
              <a:gd name="connsiteY7" fmla="*/ 247695 h 4503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50354" h="450354">
                <a:moveTo>
                  <a:pt x="0" y="247695"/>
                </a:moveTo>
                <a:lnTo>
                  <a:pt x="101330" y="247695"/>
                </a:lnTo>
                <a:lnTo>
                  <a:pt x="101330" y="0"/>
                </a:lnTo>
                <a:lnTo>
                  <a:pt x="349024" y="0"/>
                </a:lnTo>
                <a:lnTo>
                  <a:pt x="349024" y="247695"/>
                </a:lnTo>
                <a:lnTo>
                  <a:pt x="450354" y="247695"/>
                </a:lnTo>
                <a:lnTo>
                  <a:pt x="225177" y="450354"/>
                </a:lnTo>
                <a:lnTo>
                  <a:pt x="0" y="247695"/>
                </a:lnTo>
                <a:close/>
              </a:path>
            </a:pathLst>
          </a:custGeom>
          <a:ln>
            <a:solidFill>
              <a:schemeClr val="accent1">
                <a:lumMod val="60000"/>
                <a:lumOff val="40000"/>
                <a:alpha val="90000"/>
              </a:schemeClr>
            </a:solidFill>
          </a:ln>
        </p:spPr>
        <p:style>
          <a:lnRef idx="2"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lnRef>
          <a:fillRef idx="1"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26730" tIns="25400" rIns="126730" bIns="136863" numCol="1" spcCol="1270" anchor="ctr" anchorCtr="0">
            <a:noAutofit/>
          </a:bodyPr>
          <a:lstStyle/>
          <a:p>
            <a:pPr marL="0" lvl="0" indent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2000" kern="1200" dirty="0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72CE6B6B-6535-4499-A102-F24D4BBD8FA9}"/>
              </a:ext>
            </a:extLst>
          </p:cNvPr>
          <p:cNvSpPr/>
          <p:nvPr/>
        </p:nvSpPr>
        <p:spPr>
          <a:xfrm>
            <a:off x="5592278" y="4010225"/>
            <a:ext cx="295536" cy="456977"/>
          </a:xfrm>
          <a:custGeom>
            <a:avLst/>
            <a:gdLst>
              <a:gd name="connsiteX0" fmla="*/ 0 w 450354"/>
              <a:gd name="connsiteY0" fmla="*/ 247695 h 450354"/>
              <a:gd name="connsiteX1" fmla="*/ 101330 w 450354"/>
              <a:gd name="connsiteY1" fmla="*/ 247695 h 450354"/>
              <a:gd name="connsiteX2" fmla="*/ 101330 w 450354"/>
              <a:gd name="connsiteY2" fmla="*/ 0 h 450354"/>
              <a:gd name="connsiteX3" fmla="*/ 349024 w 450354"/>
              <a:gd name="connsiteY3" fmla="*/ 0 h 450354"/>
              <a:gd name="connsiteX4" fmla="*/ 349024 w 450354"/>
              <a:gd name="connsiteY4" fmla="*/ 247695 h 450354"/>
              <a:gd name="connsiteX5" fmla="*/ 450354 w 450354"/>
              <a:gd name="connsiteY5" fmla="*/ 247695 h 450354"/>
              <a:gd name="connsiteX6" fmla="*/ 225177 w 450354"/>
              <a:gd name="connsiteY6" fmla="*/ 450354 h 450354"/>
              <a:gd name="connsiteX7" fmla="*/ 0 w 450354"/>
              <a:gd name="connsiteY7" fmla="*/ 247695 h 4503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50354" h="450354">
                <a:moveTo>
                  <a:pt x="0" y="247695"/>
                </a:moveTo>
                <a:lnTo>
                  <a:pt x="101330" y="247695"/>
                </a:lnTo>
                <a:lnTo>
                  <a:pt x="101330" y="0"/>
                </a:lnTo>
                <a:lnTo>
                  <a:pt x="349024" y="0"/>
                </a:lnTo>
                <a:lnTo>
                  <a:pt x="349024" y="247695"/>
                </a:lnTo>
                <a:lnTo>
                  <a:pt x="450354" y="247695"/>
                </a:lnTo>
                <a:lnTo>
                  <a:pt x="225177" y="450354"/>
                </a:lnTo>
                <a:lnTo>
                  <a:pt x="0" y="247695"/>
                </a:lnTo>
                <a:close/>
              </a:path>
            </a:pathLst>
          </a:custGeom>
          <a:ln>
            <a:solidFill>
              <a:schemeClr val="accent1">
                <a:lumMod val="60000"/>
                <a:lumOff val="40000"/>
                <a:alpha val="90000"/>
              </a:schemeClr>
            </a:solidFill>
          </a:ln>
        </p:spPr>
        <p:style>
          <a:lnRef idx="2"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lnRef>
          <a:fillRef idx="1"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26730" tIns="25400" rIns="126730" bIns="136863" numCol="1" spcCol="1270" anchor="ctr" anchorCtr="0">
            <a:noAutofit/>
          </a:bodyPr>
          <a:lstStyle/>
          <a:p>
            <a:pPr marL="0" lvl="0" indent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2000" kern="1200" dirty="0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7153D02A-BD29-46CC-9159-E95D52994CF1}"/>
              </a:ext>
            </a:extLst>
          </p:cNvPr>
          <p:cNvSpPr/>
          <p:nvPr/>
        </p:nvSpPr>
        <p:spPr>
          <a:xfrm>
            <a:off x="5592278" y="4547585"/>
            <a:ext cx="292147" cy="456977"/>
          </a:xfrm>
          <a:custGeom>
            <a:avLst/>
            <a:gdLst>
              <a:gd name="connsiteX0" fmla="*/ 0 w 450354"/>
              <a:gd name="connsiteY0" fmla="*/ 247695 h 450354"/>
              <a:gd name="connsiteX1" fmla="*/ 101330 w 450354"/>
              <a:gd name="connsiteY1" fmla="*/ 247695 h 450354"/>
              <a:gd name="connsiteX2" fmla="*/ 101330 w 450354"/>
              <a:gd name="connsiteY2" fmla="*/ 0 h 450354"/>
              <a:gd name="connsiteX3" fmla="*/ 349024 w 450354"/>
              <a:gd name="connsiteY3" fmla="*/ 0 h 450354"/>
              <a:gd name="connsiteX4" fmla="*/ 349024 w 450354"/>
              <a:gd name="connsiteY4" fmla="*/ 247695 h 450354"/>
              <a:gd name="connsiteX5" fmla="*/ 450354 w 450354"/>
              <a:gd name="connsiteY5" fmla="*/ 247695 h 450354"/>
              <a:gd name="connsiteX6" fmla="*/ 225177 w 450354"/>
              <a:gd name="connsiteY6" fmla="*/ 450354 h 450354"/>
              <a:gd name="connsiteX7" fmla="*/ 0 w 450354"/>
              <a:gd name="connsiteY7" fmla="*/ 247695 h 4503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50354" h="450354">
                <a:moveTo>
                  <a:pt x="0" y="247695"/>
                </a:moveTo>
                <a:lnTo>
                  <a:pt x="101330" y="247695"/>
                </a:lnTo>
                <a:lnTo>
                  <a:pt x="101330" y="0"/>
                </a:lnTo>
                <a:lnTo>
                  <a:pt x="349024" y="0"/>
                </a:lnTo>
                <a:lnTo>
                  <a:pt x="349024" y="247695"/>
                </a:lnTo>
                <a:lnTo>
                  <a:pt x="450354" y="247695"/>
                </a:lnTo>
                <a:lnTo>
                  <a:pt x="225177" y="450354"/>
                </a:lnTo>
                <a:lnTo>
                  <a:pt x="0" y="247695"/>
                </a:lnTo>
                <a:close/>
              </a:path>
            </a:pathLst>
          </a:custGeom>
          <a:ln>
            <a:solidFill>
              <a:schemeClr val="accent1">
                <a:lumMod val="60000"/>
                <a:lumOff val="40000"/>
                <a:alpha val="90000"/>
              </a:schemeClr>
            </a:solidFill>
          </a:ln>
        </p:spPr>
        <p:style>
          <a:lnRef idx="2"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lnRef>
          <a:fillRef idx="1"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26730" tIns="25400" rIns="126730" bIns="136863" numCol="1" spcCol="1270" anchor="ctr" anchorCtr="0">
            <a:noAutofit/>
          </a:bodyPr>
          <a:lstStyle/>
          <a:p>
            <a:pPr marL="0" lvl="0" indent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2000" kern="1200" dirty="0"/>
          </a:p>
        </p:txBody>
      </p:sp>
    </p:spTree>
    <p:extLst>
      <p:ext uri="{BB962C8B-B14F-4D97-AF65-F5344CB8AC3E}">
        <p14:creationId xmlns:p14="http://schemas.microsoft.com/office/powerpoint/2010/main" val="151107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>
        <p:bldAsOne/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923E8915-D2AA-4327-A45A-972C3CA957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8302FC3C-9804-4950-B721-5FD704BA60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0" y="0"/>
            <a:ext cx="12188952" cy="6858000"/>
          </a:xfrm>
          <a:prstGeom prst="rect">
            <a:avLst/>
          </a:prstGeom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6B9695BD-ECF6-49CA-8877-8C493193C6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5" y="1828800"/>
            <a:ext cx="0" cy="3200400"/>
          </a:xfrm>
          <a:prstGeom prst="line">
            <a:avLst/>
          </a:prstGeom>
          <a:ln w="1905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3">
            <a:extLst>
              <a:ext uri="{FF2B5EF4-FFF2-40B4-BE49-F238E27FC236}">
                <a16:creationId xmlns:a16="http://schemas.microsoft.com/office/drawing/2014/main" id="{3BC6EBB2-9BDC-4075-BA6B-43A9FBF9C8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228080"/>
            <a:ext cx="993734" cy="762000"/>
          </a:xfrm>
          <a:prstGeom prst="rect">
            <a:avLst/>
          </a:prstGeom>
        </p:spPr>
      </p:pic>
      <p:sp>
        <p:nvSpPr>
          <p:cNvPr id="16" name="Freeform 5">
            <a:extLst>
              <a:ext uri="{FF2B5EF4-FFF2-40B4-BE49-F238E27FC236}">
                <a16:creationId xmlns:a16="http://schemas.microsoft.com/office/drawing/2014/main" id="{F3798573-F27B-47EB-8EA4-7EE34954C2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-1588" y="0"/>
            <a:ext cx="12192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77AC7A5-EE50-4FA7-8673-35729D9A0C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6195" y="804672"/>
            <a:ext cx="3521359" cy="5248656"/>
          </a:xfrm>
        </p:spPr>
        <p:txBody>
          <a:bodyPr anchor="ctr">
            <a:normAutofit/>
          </a:bodyPr>
          <a:lstStyle/>
          <a:p>
            <a:pPr algn="ctr"/>
            <a:r>
              <a:rPr lang="en-US"/>
              <a:t>Gwaith eich Cyngor am y flwyddyn 2020-21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7E7F78-CA27-4CB5-9148-78FA39750D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5861" y="804671"/>
            <a:ext cx="6399930" cy="5248657"/>
          </a:xfrm>
        </p:spPr>
        <p:txBody>
          <a:bodyPr anchor="ctr">
            <a:normAutofit lnSpcReduction="10000"/>
          </a:bodyPr>
          <a:lstStyle/>
          <a:p>
            <a:pPr marL="0" indent="0">
              <a:buNone/>
            </a:pPr>
            <a:r>
              <a:rPr lang="en-US" dirty="0" err="1"/>
              <a:t>Pwnc</a:t>
            </a:r>
            <a:r>
              <a:rPr lang="en-US" dirty="0"/>
              <a:t> </a:t>
            </a:r>
          </a:p>
          <a:p>
            <a:pPr marL="457200" indent="-457200">
              <a:buAutoNum type="arabicParenR"/>
            </a:pPr>
            <a:r>
              <a:rPr lang="en-US" dirty="0" err="1"/>
              <a:t>Rheoli</a:t>
            </a:r>
            <a:r>
              <a:rPr lang="en-US" dirty="0"/>
              <a:t> </a:t>
            </a:r>
            <a:r>
              <a:rPr lang="en-US" dirty="0" err="1"/>
              <a:t>Eiddo’r</a:t>
            </a:r>
            <a:r>
              <a:rPr lang="en-US" dirty="0"/>
              <a:t>  Cyngor a </a:t>
            </a:r>
            <a:r>
              <a:rPr lang="en-US" dirty="0" err="1"/>
              <a:t>Thiroedd</a:t>
            </a:r>
            <a:r>
              <a:rPr lang="en-US" dirty="0"/>
              <a:t> </a:t>
            </a:r>
            <a:r>
              <a:rPr lang="en-US" dirty="0" err="1"/>
              <a:t>Eraill</a:t>
            </a:r>
            <a:endParaRPr lang="en-US" dirty="0"/>
          </a:p>
          <a:p>
            <a:pPr marL="457200" indent="-457200">
              <a:buAutoNum type="arabicParenR"/>
            </a:pPr>
            <a:r>
              <a:rPr lang="en-US" dirty="0" err="1"/>
              <a:t>Gweinyddiaeth</a:t>
            </a:r>
            <a:r>
              <a:rPr lang="en-US" dirty="0"/>
              <a:t> a </a:t>
            </a:r>
            <a:r>
              <a:rPr lang="en-US" dirty="0" err="1"/>
              <a:t>Llywodraethiant</a:t>
            </a:r>
            <a:endParaRPr lang="en-US" dirty="0"/>
          </a:p>
          <a:p>
            <a:pPr marL="457200" indent="-457200">
              <a:buAutoNum type="arabicParenR"/>
            </a:pPr>
            <a:r>
              <a:rPr lang="en-US" dirty="0" err="1"/>
              <a:t>Rhoddion</a:t>
            </a:r>
            <a:r>
              <a:rPr lang="en-US" dirty="0"/>
              <a:t> </a:t>
            </a:r>
            <a:r>
              <a:rPr lang="en-US" dirty="0" err="1"/>
              <a:t>Ariannol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Fudiadau</a:t>
            </a:r>
            <a:r>
              <a:rPr lang="en-US" dirty="0"/>
              <a:t> </a:t>
            </a:r>
            <a:r>
              <a:rPr lang="en-US" dirty="0" err="1"/>
              <a:t>Gwirfoddol</a:t>
            </a:r>
            <a:r>
              <a:rPr lang="en-US" dirty="0"/>
              <a:t> </a:t>
            </a:r>
          </a:p>
          <a:p>
            <a:pPr marL="457200" indent="-457200">
              <a:buAutoNum type="arabicParenR"/>
            </a:pPr>
            <a:r>
              <a:rPr lang="en-US" dirty="0"/>
              <a:t>Eisteddfod </a:t>
            </a:r>
            <a:r>
              <a:rPr lang="en-US" dirty="0" err="1"/>
              <a:t>Genedlaethol</a:t>
            </a:r>
            <a:r>
              <a:rPr lang="en-US" dirty="0"/>
              <a:t> </a:t>
            </a:r>
            <a:r>
              <a:rPr lang="en-US" dirty="0" err="1"/>
              <a:t>Llyn</a:t>
            </a:r>
            <a:r>
              <a:rPr lang="en-US" dirty="0"/>
              <a:t> ac </a:t>
            </a:r>
            <a:r>
              <a:rPr lang="en-US" dirty="0" err="1"/>
              <a:t>Eifionnydd</a:t>
            </a:r>
            <a:r>
              <a:rPr lang="en-US" dirty="0"/>
              <a:t> 2023</a:t>
            </a:r>
          </a:p>
          <a:p>
            <a:pPr marL="457200" indent="-457200">
              <a:buAutoNum type="arabicParenR"/>
            </a:pPr>
            <a:r>
              <a:rPr lang="en-US" dirty="0" err="1"/>
              <a:t>Cynrychioli</a:t>
            </a:r>
            <a:r>
              <a:rPr lang="en-US" dirty="0"/>
              <a:t> </a:t>
            </a:r>
            <a:r>
              <a:rPr lang="en-US" dirty="0" err="1"/>
              <a:t>eich</a:t>
            </a:r>
            <a:r>
              <a:rPr lang="en-US" dirty="0"/>
              <a:t> </a:t>
            </a:r>
            <a:r>
              <a:rPr lang="en-US" dirty="0" err="1"/>
              <a:t>Cymuned</a:t>
            </a:r>
            <a:endParaRPr lang="en-US" dirty="0"/>
          </a:p>
          <a:p>
            <a:pPr marL="457200" indent="-457200">
              <a:buAutoNum type="arabicParenR"/>
            </a:pPr>
            <a:r>
              <a:rPr lang="en-US" dirty="0" err="1"/>
              <a:t>Partneriaethu</a:t>
            </a:r>
            <a:r>
              <a:rPr lang="en-US" dirty="0"/>
              <a:t> a </a:t>
            </a:r>
            <a:r>
              <a:rPr lang="en-US" dirty="0" err="1"/>
              <a:t>Chyd</a:t>
            </a:r>
            <a:r>
              <a:rPr lang="en-US" dirty="0"/>
              <a:t> </a:t>
            </a:r>
            <a:r>
              <a:rPr lang="en-US" dirty="0" err="1"/>
              <a:t>Weithio</a:t>
            </a:r>
            <a:endParaRPr lang="en-US" dirty="0"/>
          </a:p>
          <a:p>
            <a:pPr marL="457200" indent="-457200">
              <a:buAutoNum type="arabicParenR"/>
            </a:pPr>
            <a:r>
              <a:rPr lang="en-US" dirty="0" err="1"/>
              <a:t>Ymgysylltu</a:t>
            </a:r>
            <a:r>
              <a:rPr lang="en-US" dirty="0"/>
              <a:t> </a:t>
            </a:r>
            <a:r>
              <a:rPr lang="en-US" dirty="0" err="1"/>
              <a:t>Gyda’r</a:t>
            </a:r>
            <a:r>
              <a:rPr lang="en-US" dirty="0"/>
              <a:t> </a:t>
            </a:r>
            <a:r>
              <a:rPr lang="en-US" dirty="0" err="1"/>
              <a:t>Gymuned</a:t>
            </a:r>
            <a:endParaRPr lang="en-US" dirty="0"/>
          </a:p>
          <a:p>
            <a:pPr marL="457200" indent="-457200">
              <a:buAutoNum type="arabicParenR"/>
            </a:pPr>
            <a:r>
              <a:rPr lang="en-US" dirty="0" err="1"/>
              <a:t>Ceisiadau</a:t>
            </a:r>
            <a:r>
              <a:rPr lang="en-US" dirty="0"/>
              <a:t> Cynllunio</a:t>
            </a:r>
          </a:p>
          <a:p>
            <a:pPr marL="457200" indent="-457200">
              <a:buAutoNum type="arabicParenR"/>
            </a:pPr>
            <a:r>
              <a:rPr lang="en-US" dirty="0" err="1"/>
              <a:t>Gwella</a:t>
            </a:r>
            <a:r>
              <a:rPr lang="en-US" dirty="0"/>
              <a:t> Ein </a:t>
            </a:r>
            <a:r>
              <a:rPr lang="en-US" dirty="0" err="1"/>
              <a:t>Pentrefi</a:t>
            </a:r>
            <a:r>
              <a:rPr lang="en-US" dirty="0"/>
              <a:t> a </a:t>
            </a:r>
            <a:r>
              <a:rPr lang="en-US" dirty="0" err="1"/>
              <a:t>Cefnogi</a:t>
            </a:r>
            <a:r>
              <a:rPr lang="en-US" dirty="0"/>
              <a:t> </a:t>
            </a:r>
            <a:r>
              <a:rPr lang="en-US" dirty="0" err="1"/>
              <a:t>ein</a:t>
            </a:r>
            <a:r>
              <a:rPr lang="en-US" dirty="0"/>
              <a:t> </a:t>
            </a:r>
            <a:r>
              <a:rPr lang="en-US" dirty="0" err="1"/>
              <a:t>Cymuned</a:t>
            </a:r>
            <a:endParaRPr lang="en-US" dirty="0"/>
          </a:p>
          <a:p>
            <a:pPr marL="457200" indent="-457200">
              <a:buAutoNum type="arabicParenR"/>
            </a:pPr>
            <a:r>
              <a:rPr lang="en-US" dirty="0"/>
              <a:t>Covid 19</a:t>
            </a:r>
          </a:p>
          <a:p>
            <a:pPr marL="457200" indent="-457200">
              <a:buAutoNum type="arabicParenR"/>
            </a:pPr>
            <a:r>
              <a:rPr lang="en-US" dirty="0" err="1"/>
              <a:t>Effaith</a:t>
            </a:r>
            <a:r>
              <a:rPr lang="en-US" dirty="0"/>
              <a:t> </a:t>
            </a:r>
            <a:r>
              <a:rPr lang="en-US" dirty="0" err="1"/>
              <a:t>Twristiaeth</a:t>
            </a:r>
            <a:r>
              <a:rPr lang="en-US" dirty="0"/>
              <a:t> </a:t>
            </a:r>
            <a:r>
              <a:rPr lang="en-US" dirty="0" err="1"/>
              <a:t>a’r</a:t>
            </a:r>
            <a:r>
              <a:rPr lang="en-US" dirty="0"/>
              <a:t> </a:t>
            </a:r>
            <a:r>
              <a:rPr lang="en-US" dirty="0" err="1"/>
              <a:t>Farchnad</a:t>
            </a:r>
            <a:r>
              <a:rPr lang="en-US" dirty="0"/>
              <a:t> Dai</a:t>
            </a:r>
          </a:p>
          <a:p>
            <a:pPr marL="457200" indent="-457200">
              <a:buAutoNum type="arabicParenR"/>
            </a:pPr>
            <a:endParaRPr lang="en-US" dirty="0"/>
          </a:p>
          <a:p>
            <a:pPr marL="457200" indent="-457200">
              <a:buAutoNum type="arabicParenR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235498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D977AE-830E-461D-BA8E-2C1DBCFB39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6195" y="804672"/>
            <a:ext cx="3521359" cy="5248656"/>
          </a:xfrm>
        </p:spPr>
        <p:txBody>
          <a:bodyPr anchor="ctr">
            <a:normAutofit/>
          </a:bodyPr>
          <a:lstStyle/>
          <a:p>
            <a:pPr algn="ctr"/>
            <a:r>
              <a:rPr lang="en-US" dirty="0"/>
              <a:t>1 </a:t>
            </a:r>
            <a:r>
              <a:rPr lang="en-US" dirty="0" err="1"/>
              <a:t>Rheoli</a:t>
            </a:r>
            <a:r>
              <a:rPr lang="en-US" dirty="0"/>
              <a:t> </a:t>
            </a:r>
            <a:r>
              <a:rPr lang="en-US" dirty="0" err="1"/>
              <a:t>Eiddo’r</a:t>
            </a:r>
            <a:r>
              <a:rPr lang="en-US" dirty="0"/>
              <a:t> Cyngor</a:t>
            </a:r>
            <a:br>
              <a:rPr lang="en-US" dirty="0"/>
            </a:br>
            <a:br>
              <a:rPr lang="en-US" dirty="0"/>
            </a:br>
            <a:br>
              <a:rPr lang="en-US" dirty="0"/>
            </a:b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DC7AAC-B144-4FD1-9AB6-A35CD91B33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5861" y="804671"/>
            <a:ext cx="6562996" cy="5248657"/>
          </a:xfrm>
        </p:spPr>
        <p:txBody>
          <a:bodyPr anchor="ctr">
            <a:normAutofit fontScale="85000" lnSpcReduction="10000"/>
          </a:bodyPr>
          <a:lstStyle/>
          <a:p>
            <a:pPr lvl="0"/>
            <a:r>
              <a:rPr lang="cy-GB" dirty="0"/>
              <a:t>Cyflawnwyd rhaglen waith gynhwysfawr ym mynwentydd y plwyf sef mynwentydd  Llandwrog, Carmel a </a:t>
            </a:r>
            <a:r>
              <a:rPr lang="cy-GB" dirty="0" err="1"/>
              <a:t>Bryn’rodyn</a:t>
            </a:r>
            <a:r>
              <a:rPr lang="cy-GB" dirty="0"/>
              <a:t> i wella edrychiad. </a:t>
            </a:r>
            <a:endParaRPr lang="en-GB" dirty="0"/>
          </a:p>
          <a:p>
            <a:pPr lvl="0"/>
            <a:r>
              <a:rPr lang="cy-GB" dirty="0"/>
              <a:t>Gosodwyd </a:t>
            </a:r>
            <a:r>
              <a:rPr lang="cy-GB" dirty="0" err="1"/>
              <a:t>diffribiliwr</a:t>
            </a:r>
            <a:r>
              <a:rPr lang="cy-GB" dirty="0"/>
              <a:t> yng nghaban ffôn Dinas Dinlle.</a:t>
            </a:r>
          </a:p>
          <a:p>
            <a:pPr lvl="0"/>
            <a:r>
              <a:rPr lang="cy-GB" dirty="0"/>
              <a:t>Penderfynwyd newid trefniadau casglu gwastraff yn y mynwentydd trwy brynu </a:t>
            </a:r>
            <a:r>
              <a:rPr lang="cy-GB" dirty="0" err="1"/>
              <a:t>gwasaneth</a:t>
            </a:r>
            <a:r>
              <a:rPr lang="cy-GB" dirty="0"/>
              <a:t> biniau gwyrdd a brown gan Cyngor Gwynedd o 1 Ebrill 2021.</a:t>
            </a:r>
            <a:endParaRPr lang="en-GB" dirty="0"/>
          </a:p>
          <a:p>
            <a:pPr lvl="0"/>
            <a:r>
              <a:rPr lang="cy-GB" dirty="0"/>
              <a:t>Cynhaliwyd arbrofion iechyd a diogelwch ar gyflwr cerrig beddi ym mynwent Carmel.</a:t>
            </a:r>
            <a:endParaRPr lang="en-GB" dirty="0"/>
          </a:p>
          <a:p>
            <a:pPr lvl="0"/>
            <a:r>
              <a:rPr lang="cy-GB" dirty="0"/>
              <a:t>Cafwyd trafodaethau cychwynnol gyda Chyngor Gwynedd i adnabod tiroedd sydd angen eu torri yn ein pentrefi.</a:t>
            </a:r>
          </a:p>
          <a:p>
            <a:pPr lvl="0"/>
            <a:r>
              <a:rPr lang="cy-GB" dirty="0"/>
              <a:t>Caban ffôn Y Cilgwyn (sydd yn berchen i’r Cyngor) wedi cael ei beintio</a:t>
            </a:r>
          </a:p>
          <a:p>
            <a:pPr lvl="0"/>
            <a:r>
              <a:rPr lang="cy-GB" dirty="0"/>
              <a:t>Prynwyd 15 tabled TGCh i pob aelod i’r pwrpas o symud i fod yn Gyngor </a:t>
            </a:r>
            <a:r>
              <a:rPr lang="cy-GB" dirty="0" err="1"/>
              <a:t>ddi</a:t>
            </a:r>
            <a:r>
              <a:rPr lang="cy-GB" dirty="0"/>
              <a:t>-bapur ac i arbed costau gweinyddiaeth</a:t>
            </a:r>
          </a:p>
          <a:p>
            <a:pPr lvl="0"/>
            <a:endParaRPr lang="cy-GB" dirty="0"/>
          </a:p>
          <a:p>
            <a:pPr lvl="0"/>
            <a:endParaRPr lang="en-GB" dirty="0"/>
          </a:p>
          <a:p>
            <a:endParaRPr lang="en-GB" dirty="0"/>
          </a:p>
        </p:txBody>
      </p:sp>
      <p:pic>
        <p:nvPicPr>
          <p:cNvPr id="2050" name="Picture 2" descr="Image result for llandwrog community council">
            <a:extLst>
              <a:ext uri="{FF2B5EF4-FFF2-40B4-BE49-F238E27FC236}">
                <a16:creationId xmlns:a16="http://schemas.microsoft.com/office/drawing/2014/main" id="{8D9882AA-CEAD-4027-81AD-09C831EBB6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001" y="4682587"/>
            <a:ext cx="2466975" cy="1847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4964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AC7638-DFE1-4AAE-80C7-BB133A5ADF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2 </a:t>
            </a:r>
            <a:r>
              <a:rPr lang="en-US" dirty="0" err="1"/>
              <a:t>Gweinyddiaeth</a:t>
            </a:r>
            <a:r>
              <a:rPr lang="en-US" dirty="0"/>
              <a:t> a </a:t>
            </a:r>
            <a:r>
              <a:rPr lang="en-US" dirty="0" err="1"/>
              <a:t>Llywodraethiant</a:t>
            </a:r>
            <a:endParaRPr lang="en-GB" dirty="0"/>
          </a:p>
        </p:txBody>
      </p:sp>
      <p:graphicFrame>
        <p:nvGraphicFramePr>
          <p:cNvPr id="6" name="Content Placeholder 2">
            <a:extLst>
              <a:ext uri="{FF2B5EF4-FFF2-40B4-BE49-F238E27FC236}">
                <a16:creationId xmlns:a16="http://schemas.microsoft.com/office/drawing/2014/main" id="{CC1A1C77-536F-4D5D-BE61-7E4AC67EF50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31535562"/>
              </p:ext>
            </p:extLst>
          </p:nvPr>
        </p:nvGraphicFramePr>
        <p:xfrm>
          <a:off x="646111" y="2815444"/>
          <a:ext cx="9404352" cy="38259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AutoShape 2" descr="Jackie Weaver for prime minister? - West Country Bylines">
            <a:extLst>
              <a:ext uri="{FF2B5EF4-FFF2-40B4-BE49-F238E27FC236}">
                <a16:creationId xmlns:a16="http://schemas.microsoft.com/office/drawing/2014/main" id="{E2306B50-5C96-46EF-AFED-BA179C0CD32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4102" name="Picture 6" descr="Jackie Weaver for prime minister? - West Country Bylines">
            <a:extLst>
              <a:ext uri="{FF2B5EF4-FFF2-40B4-BE49-F238E27FC236}">
                <a16:creationId xmlns:a16="http://schemas.microsoft.com/office/drawing/2014/main" id="{2189D405-749B-4F15-87E7-C6653B926C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79762">
            <a:off x="7940842" y="1280160"/>
            <a:ext cx="3936733" cy="1886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9599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870A34-4DA6-46C1-9BC4-42C74B44D8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3 </a:t>
            </a:r>
            <a:r>
              <a:rPr lang="en-US" dirty="0" err="1"/>
              <a:t>Rhoddion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Fudiadau</a:t>
            </a:r>
            <a:r>
              <a:rPr lang="en-US" dirty="0"/>
              <a:t> </a:t>
            </a:r>
            <a:r>
              <a:rPr lang="en-US" dirty="0" err="1"/>
              <a:t>Gwirfoddol</a:t>
            </a:r>
            <a:endParaRPr lang="en-GB" dirty="0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57ADB1AC-B548-4E6F-9C4F-AB9DD9008E5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49537871"/>
              </p:ext>
            </p:extLst>
          </p:nvPr>
        </p:nvGraphicFramePr>
        <p:xfrm>
          <a:off x="646111" y="1531345"/>
          <a:ext cx="9404352" cy="47527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026" name="Picture 2" descr="Image result for llandwrog">
            <a:extLst>
              <a:ext uri="{FF2B5EF4-FFF2-40B4-BE49-F238E27FC236}">
                <a16:creationId xmlns:a16="http://schemas.microsoft.com/office/drawing/2014/main" id="{04C34F03-F3E6-40C9-8669-C165B87340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4575" y="284671"/>
            <a:ext cx="1832492" cy="1633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mage result for canolfan y fron">
            <a:extLst>
              <a:ext uri="{FF2B5EF4-FFF2-40B4-BE49-F238E27FC236}">
                <a16:creationId xmlns:a16="http://schemas.microsoft.com/office/drawing/2014/main" id="{29C505F9-685E-4C73-9EF4-20C05C01D6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50463" y="2170531"/>
            <a:ext cx="1918621" cy="1762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Image result for lleu">
            <a:extLst>
              <a:ext uri="{FF2B5EF4-FFF2-40B4-BE49-F238E27FC236}">
                <a16:creationId xmlns:a16="http://schemas.microsoft.com/office/drawing/2014/main" id="{C133C5DF-DDCD-40CA-B2DE-5FE0525487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2193" y="5799990"/>
            <a:ext cx="5010150" cy="83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Image result for air ambulance wales">
            <a:extLst>
              <a:ext uri="{FF2B5EF4-FFF2-40B4-BE49-F238E27FC236}">
                <a16:creationId xmlns:a16="http://schemas.microsoft.com/office/drawing/2014/main" id="{C58FC04E-6968-43BE-9E39-9E880B5FD4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6582" y="4249939"/>
            <a:ext cx="2019521" cy="11357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Image result for ysgol bro llifon">
            <a:extLst>
              <a:ext uri="{FF2B5EF4-FFF2-40B4-BE49-F238E27FC236}">
                <a16:creationId xmlns:a16="http://schemas.microsoft.com/office/drawing/2014/main" id="{355C283C-71A3-4343-B24A-F71D0C96D4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218" y="5461497"/>
            <a:ext cx="1768977" cy="11766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654574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Rectangle 255">
            <a:extLst>
              <a:ext uri="{FF2B5EF4-FFF2-40B4-BE49-F238E27FC236}">
                <a16:creationId xmlns:a16="http://schemas.microsoft.com/office/drawing/2014/main" id="{C8A3C342-1D03-412F-8DD3-BF519E8E0A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068EAA7-14EC-48C6-8098-D44BC229A2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30" y="629266"/>
            <a:ext cx="6188190" cy="1622321"/>
          </a:xfrm>
        </p:spPr>
        <p:txBody>
          <a:bodyPr>
            <a:normAutofit fontScale="90000"/>
          </a:bodyPr>
          <a:lstStyle/>
          <a:p>
            <a:r>
              <a:rPr lang="en-US" sz="3900" b="1" dirty="0">
                <a:solidFill>
                  <a:srgbClr val="EBEBEB"/>
                </a:solidFill>
              </a:rPr>
              <a:t>4 Eisteddfod </a:t>
            </a:r>
            <a:r>
              <a:rPr lang="en-US" sz="3900" b="1" dirty="0" err="1">
                <a:solidFill>
                  <a:srgbClr val="EBEBEB"/>
                </a:solidFill>
              </a:rPr>
              <a:t>Genedlaethol</a:t>
            </a:r>
            <a:r>
              <a:rPr lang="en-US" sz="3900" b="1" dirty="0">
                <a:solidFill>
                  <a:srgbClr val="EBEBEB"/>
                </a:solidFill>
              </a:rPr>
              <a:t>            </a:t>
            </a:r>
            <a:r>
              <a:rPr lang="en-US" sz="3900" b="1" dirty="0" err="1">
                <a:solidFill>
                  <a:srgbClr val="EBEBEB"/>
                </a:solidFill>
              </a:rPr>
              <a:t>Llyn</a:t>
            </a:r>
            <a:r>
              <a:rPr lang="en-US" sz="3900" b="1" dirty="0">
                <a:solidFill>
                  <a:srgbClr val="EBEBEB"/>
                </a:solidFill>
              </a:rPr>
              <a:t> ac </a:t>
            </a:r>
            <a:r>
              <a:rPr lang="en-US" sz="3900" b="1" dirty="0" err="1">
                <a:solidFill>
                  <a:srgbClr val="EBEBEB"/>
                </a:solidFill>
              </a:rPr>
              <a:t>Eifionydd</a:t>
            </a:r>
            <a:r>
              <a:rPr lang="en-US" sz="3900" b="1" dirty="0">
                <a:solidFill>
                  <a:srgbClr val="EBEBEB"/>
                </a:solidFill>
              </a:rPr>
              <a:t> 2023</a:t>
            </a:r>
            <a:endParaRPr lang="en-GB" sz="3900" b="1" dirty="0">
              <a:solidFill>
                <a:srgbClr val="EBEBEB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6F275E-518A-4755-A485-4CAD54DD97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8930" y="2438400"/>
            <a:ext cx="6188189" cy="3785419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1600" dirty="0" err="1">
                <a:solidFill>
                  <a:srgbClr val="FFFFFF"/>
                </a:solidFill>
              </a:rPr>
              <a:t>Derbyniwyd</a:t>
            </a:r>
            <a:r>
              <a:rPr lang="en-US" sz="1600" dirty="0">
                <a:solidFill>
                  <a:srgbClr val="FFFFFF"/>
                </a:solidFill>
              </a:rPr>
              <a:t> </a:t>
            </a:r>
            <a:r>
              <a:rPr lang="en-US" sz="1600" dirty="0" err="1">
                <a:solidFill>
                  <a:srgbClr val="FFFFFF"/>
                </a:solidFill>
              </a:rPr>
              <a:t>gohebiaeth</a:t>
            </a:r>
            <a:r>
              <a:rPr lang="en-US" sz="1600" dirty="0">
                <a:solidFill>
                  <a:srgbClr val="FFFFFF"/>
                </a:solidFill>
              </a:rPr>
              <a:t> </a:t>
            </a:r>
            <a:r>
              <a:rPr lang="en-US" sz="1600" dirty="0" err="1">
                <a:solidFill>
                  <a:srgbClr val="FFFFFF"/>
                </a:solidFill>
              </a:rPr>
              <a:t>gan</a:t>
            </a:r>
            <a:r>
              <a:rPr lang="en-US" sz="1600" dirty="0">
                <a:solidFill>
                  <a:srgbClr val="FFFFFF"/>
                </a:solidFill>
              </a:rPr>
              <a:t> </a:t>
            </a:r>
            <a:r>
              <a:rPr lang="en-US" sz="1600" dirty="0" err="1">
                <a:solidFill>
                  <a:srgbClr val="FFFFFF"/>
                </a:solidFill>
              </a:rPr>
              <a:t>Swyddfa’r</a:t>
            </a:r>
            <a:r>
              <a:rPr lang="en-US" sz="1600" dirty="0">
                <a:solidFill>
                  <a:srgbClr val="FFFFFF"/>
                </a:solidFill>
              </a:rPr>
              <a:t> Eisteddfod </a:t>
            </a:r>
            <a:r>
              <a:rPr lang="en-US" sz="1600" dirty="0" err="1">
                <a:solidFill>
                  <a:srgbClr val="FFFFFF"/>
                </a:solidFill>
              </a:rPr>
              <a:t>yn</a:t>
            </a:r>
            <a:r>
              <a:rPr lang="en-US" sz="1600" dirty="0">
                <a:solidFill>
                  <a:srgbClr val="FFFFFF"/>
                </a:solidFill>
              </a:rPr>
              <a:t> </a:t>
            </a:r>
            <a:r>
              <a:rPr lang="en-US" sz="1600" dirty="0" err="1">
                <a:solidFill>
                  <a:srgbClr val="FFFFFF"/>
                </a:solidFill>
              </a:rPr>
              <a:t>cadarnhau</a:t>
            </a:r>
            <a:r>
              <a:rPr lang="en-US" sz="1600" dirty="0">
                <a:solidFill>
                  <a:srgbClr val="FFFFFF"/>
                </a:solidFill>
              </a:rPr>
              <a:t> y </a:t>
            </a:r>
            <a:r>
              <a:rPr lang="en-US" sz="1600" dirty="0" err="1">
                <a:solidFill>
                  <a:srgbClr val="FFFFFF"/>
                </a:solidFill>
              </a:rPr>
              <a:t>bwriad</a:t>
            </a:r>
            <a:r>
              <a:rPr lang="en-US" sz="1600" dirty="0">
                <a:solidFill>
                  <a:srgbClr val="FFFFFF"/>
                </a:solidFill>
              </a:rPr>
              <a:t> </a:t>
            </a:r>
            <a:r>
              <a:rPr lang="en-US" sz="1600" dirty="0" err="1">
                <a:solidFill>
                  <a:srgbClr val="FFFFFF"/>
                </a:solidFill>
              </a:rPr>
              <a:t>i</a:t>
            </a:r>
            <a:r>
              <a:rPr lang="en-US" sz="1600" dirty="0">
                <a:solidFill>
                  <a:srgbClr val="FFFFFF"/>
                </a:solidFill>
              </a:rPr>
              <a:t> </a:t>
            </a:r>
            <a:r>
              <a:rPr lang="en-US" sz="1600" dirty="0" err="1">
                <a:solidFill>
                  <a:srgbClr val="FFFFFF"/>
                </a:solidFill>
              </a:rPr>
              <a:t>gynnal</a:t>
            </a:r>
            <a:r>
              <a:rPr lang="en-US" sz="1600" dirty="0">
                <a:solidFill>
                  <a:srgbClr val="FFFFFF"/>
                </a:solidFill>
              </a:rPr>
              <a:t> yr Eisteddfod </a:t>
            </a:r>
            <a:r>
              <a:rPr lang="en-US" sz="1600" dirty="0" err="1">
                <a:solidFill>
                  <a:srgbClr val="FFFFFF"/>
                </a:solidFill>
              </a:rPr>
              <a:t>yn</a:t>
            </a:r>
            <a:r>
              <a:rPr lang="en-US" sz="1600" dirty="0">
                <a:solidFill>
                  <a:srgbClr val="FFFFFF"/>
                </a:solidFill>
              </a:rPr>
              <a:t> 2023 </a:t>
            </a:r>
            <a:r>
              <a:rPr lang="en-US" sz="1600" dirty="0" err="1">
                <a:solidFill>
                  <a:srgbClr val="FFFFFF"/>
                </a:solidFill>
              </a:rPr>
              <a:t>gan</a:t>
            </a:r>
            <a:r>
              <a:rPr lang="en-US" sz="1600" dirty="0">
                <a:solidFill>
                  <a:srgbClr val="FFFFFF"/>
                </a:solidFill>
              </a:rPr>
              <a:t> </a:t>
            </a:r>
            <a:r>
              <a:rPr lang="en-US" sz="1600" dirty="0" err="1">
                <a:solidFill>
                  <a:srgbClr val="FFFFFF"/>
                </a:solidFill>
              </a:rPr>
              <a:t>fod</a:t>
            </a:r>
            <a:r>
              <a:rPr lang="en-US" sz="1600" dirty="0">
                <a:solidFill>
                  <a:srgbClr val="FFFFFF"/>
                </a:solidFill>
              </a:rPr>
              <a:t> Eisteddfod 2020 </a:t>
            </a:r>
            <a:r>
              <a:rPr lang="en-US" sz="1600" dirty="0" err="1">
                <a:solidFill>
                  <a:srgbClr val="FFFFFF"/>
                </a:solidFill>
              </a:rPr>
              <a:t>wedi</a:t>
            </a:r>
            <a:r>
              <a:rPr lang="en-US" sz="1600" dirty="0">
                <a:solidFill>
                  <a:srgbClr val="FFFFFF"/>
                </a:solidFill>
              </a:rPr>
              <a:t> </a:t>
            </a:r>
            <a:r>
              <a:rPr lang="en-US" sz="1600" dirty="0" err="1">
                <a:solidFill>
                  <a:srgbClr val="FFFFFF"/>
                </a:solidFill>
              </a:rPr>
              <a:t>ei</a:t>
            </a:r>
            <a:r>
              <a:rPr lang="en-US" sz="1600" dirty="0">
                <a:solidFill>
                  <a:srgbClr val="FFFFFF"/>
                </a:solidFill>
              </a:rPr>
              <a:t> </a:t>
            </a:r>
            <a:r>
              <a:rPr lang="en-US" sz="1600" dirty="0" err="1">
                <a:solidFill>
                  <a:srgbClr val="FFFFFF"/>
                </a:solidFill>
              </a:rPr>
              <a:t>gohirio</a:t>
            </a:r>
            <a:endParaRPr lang="en-US" sz="1600" dirty="0">
              <a:solidFill>
                <a:srgbClr val="FFFFFF"/>
              </a:solidFill>
            </a:endParaRPr>
          </a:p>
          <a:p>
            <a:pPr>
              <a:lnSpc>
                <a:spcPct val="90000"/>
              </a:lnSpc>
            </a:pPr>
            <a:r>
              <a:rPr lang="en-US" sz="1600" dirty="0" err="1">
                <a:solidFill>
                  <a:srgbClr val="FFFFFF"/>
                </a:solidFill>
              </a:rPr>
              <a:t>Bydd</a:t>
            </a:r>
            <a:r>
              <a:rPr lang="en-US" sz="1600" dirty="0">
                <a:solidFill>
                  <a:srgbClr val="FFFFFF"/>
                </a:solidFill>
              </a:rPr>
              <a:t> </a:t>
            </a:r>
            <a:r>
              <a:rPr lang="en-US" sz="1600" dirty="0" err="1">
                <a:solidFill>
                  <a:srgbClr val="FFFFFF"/>
                </a:solidFill>
              </a:rPr>
              <a:t>targed</a:t>
            </a:r>
            <a:r>
              <a:rPr lang="en-US" sz="1600" dirty="0">
                <a:solidFill>
                  <a:srgbClr val="FFFFFF"/>
                </a:solidFill>
              </a:rPr>
              <a:t> </a:t>
            </a:r>
            <a:r>
              <a:rPr lang="en-US" sz="1600" dirty="0" err="1">
                <a:solidFill>
                  <a:srgbClr val="FFFFFF"/>
                </a:solidFill>
              </a:rPr>
              <a:t>Swyddfa’r</a:t>
            </a:r>
            <a:r>
              <a:rPr lang="en-US" sz="1600" dirty="0">
                <a:solidFill>
                  <a:srgbClr val="FFFFFF"/>
                </a:solidFill>
              </a:rPr>
              <a:t> Eisteddfod </a:t>
            </a:r>
            <a:r>
              <a:rPr lang="en-US" sz="1600" dirty="0" err="1">
                <a:solidFill>
                  <a:srgbClr val="FFFFFF"/>
                </a:solidFill>
              </a:rPr>
              <a:t>Gendlaethol</a:t>
            </a:r>
            <a:r>
              <a:rPr lang="en-US" sz="1600" dirty="0">
                <a:solidFill>
                  <a:srgbClr val="FFFFFF"/>
                </a:solidFill>
              </a:rPr>
              <a:t> </a:t>
            </a:r>
            <a:r>
              <a:rPr lang="en-US" sz="1600" dirty="0" err="1">
                <a:solidFill>
                  <a:srgbClr val="FFFFFF"/>
                </a:solidFill>
              </a:rPr>
              <a:t>i’n</a:t>
            </a:r>
            <a:r>
              <a:rPr lang="en-US" sz="1600" dirty="0">
                <a:solidFill>
                  <a:srgbClr val="FFFFFF"/>
                </a:solidFill>
              </a:rPr>
              <a:t> </a:t>
            </a:r>
            <a:r>
              <a:rPr lang="en-US" sz="1600" dirty="0" err="1">
                <a:solidFill>
                  <a:srgbClr val="FFFFFF"/>
                </a:solidFill>
              </a:rPr>
              <a:t>cymuned</a:t>
            </a:r>
            <a:r>
              <a:rPr lang="en-US" sz="1600" dirty="0">
                <a:solidFill>
                  <a:srgbClr val="FFFFFF"/>
                </a:solidFill>
              </a:rPr>
              <a:t> </a:t>
            </a:r>
            <a:r>
              <a:rPr lang="en-US" sz="1600" dirty="0" err="1">
                <a:solidFill>
                  <a:srgbClr val="FFFFFF"/>
                </a:solidFill>
              </a:rPr>
              <a:t>gyfrannu</a:t>
            </a:r>
            <a:r>
              <a:rPr lang="en-US" sz="1600" dirty="0">
                <a:solidFill>
                  <a:srgbClr val="FFFFFF"/>
                </a:solidFill>
              </a:rPr>
              <a:t> </a:t>
            </a:r>
            <a:r>
              <a:rPr lang="en-US" sz="1600" dirty="0" err="1">
                <a:solidFill>
                  <a:srgbClr val="FFFFFF"/>
                </a:solidFill>
              </a:rPr>
              <a:t>swm</a:t>
            </a:r>
            <a:r>
              <a:rPr lang="en-US" sz="1600" dirty="0">
                <a:solidFill>
                  <a:srgbClr val="FFFFFF"/>
                </a:solidFill>
              </a:rPr>
              <a:t> o </a:t>
            </a:r>
            <a:r>
              <a:rPr lang="en-US" sz="2200" b="1" dirty="0">
                <a:solidFill>
                  <a:srgbClr val="FFFFFF"/>
                </a:solidFill>
              </a:rPr>
              <a:t>£5,000 </a:t>
            </a:r>
            <a:r>
              <a:rPr lang="en-US" sz="1600" dirty="0" err="1">
                <a:solidFill>
                  <a:srgbClr val="FFFFFF"/>
                </a:solidFill>
              </a:rPr>
              <a:t>fel</a:t>
            </a:r>
            <a:r>
              <a:rPr lang="en-US" sz="1600" dirty="0">
                <a:solidFill>
                  <a:srgbClr val="FFFFFF"/>
                </a:solidFill>
              </a:rPr>
              <a:t> </a:t>
            </a:r>
            <a:r>
              <a:rPr lang="en-US" sz="1600" dirty="0" err="1">
                <a:solidFill>
                  <a:srgbClr val="FFFFFF"/>
                </a:solidFill>
              </a:rPr>
              <a:t>rhan</a:t>
            </a:r>
            <a:r>
              <a:rPr lang="en-US" sz="1600" dirty="0">
                <a:solidFill>
                  <a:srgbClr val="FFFFFF"/>
                </a:solidFill>
              </a:rPr>
              <a:t> o </a:t>
            </a:r>
            <a:r>
              <a:rPr lang="en-US" sz="1600" dirty="0" err="1">
                <a:solidFill>
                  <a:srgbClr val="FFFFFF"/>
                </a:solidFill>
              </a:rPr>
              <a:t>darged</a:t>
            </a:r>
            <a:r>
              <a:rPr lang="en-US" sz="1600" dirty="0">
                <a:solidFill>
                  <a:srgbClr val="FFFFFF"/>
                </a:solidFill>
              </a:rPr>
              <a:t> </a:t>
            </a:r>
            <a:r>
              <a:rPr lang="en-US" sz="1600" dirty="0" err="1">
                <a:solidFill>
                  <a:srgbClr val="FFFFFF"/>
                </a:solidFill>
              </a:rPr>
              <a:t>ehangach</a:t>
            </a:r>
            <a:r>
              <a:rPr lang="en-US" sz="1600" dirty="0">
                <a:solidFill>
                  <a:srgbClr val="FFFFFF"/>
                </a:solidFill>
              </a:rPr>
              <a:t> o £400,000 </a:t>
            </a:r>
            <a:r>
              <a:rPr lang="en-US" sz="1600" dirty="0" err="1">
                <a:solidFill>
                  <a:srgbClr val="FFFFFF"/>
                </a:solidFill>
              </a:rPr>
              <a:t>yn</a:t>
            </a:r>
            <a:r>
              <a:rPr lang="en-US" sz="1600" dirty="0">
                <a:solidFill>
                  <a:srgbClr val="FFFFFF"/>
                </a:solidFill>
              </a:rPr>
              <a:t> </a:t>
            </a:r>
            <a:r>
              <a:rPr lang="en-US" sz="1600" dirty="0" err="1">
                <a:solidFill>
                  <a:srgbClr val="FFFFFF"/>
                </a:solidFill>
              </a:rPr>
              <a:t>parhau</a:t>
            </a:r>
            <a:r>
              <a:rPr lang="en-US" sz="1600" dirty="0">
                <a:solidFill>
                  <a:srgbClr val="FFFFFF"/>
                </a:solidFill>
              </a:rPr>
              <a:t>.</a:t>
            </a:r>
          </a:p>
          <a:p>
            <a:pPr>
              <a:lnSpc>
                <a:spcPct val="90000"/>
              </a:lnSpc>
            </a:pPr>
            <a:r>
              <a:rPr lang="en-US" sz="1600" dirty="0" err="1">
                <a:solidFill>
                  <a:srgbClr val="FFFFFF"/>
                </a:solidFill>
              </a:rPr>
              <a:t>Bydd</a:t>
            </a:r>
            <a:r>
              <a:rPr lang="en-US" sz="1600" dirty="0">
                <a:solidFill>
                  <a:srgbClr val="FFFFFF"/>
                </a:solidFill>
              </a:rPr>
              <a:t> </a:t>
            </a:r>
            <a:r>
              <a:rPr lang="en-US" sz="1600" dirty="0" err="1">
                <a:solidFill>
                  <a:srgbClr val="FFFFFF"/>
                </a:solidFill>
              </a:rPr>
              <a:t>angen</a:t>
            </a:r>
            <a:r>
              <a:rPr lang="en-US" sz="1600" dirty="0">
                <a:solidFill>
                  <a:srgbClr val="FFFFFF"/>
                </a:solidFill>
              </a:rPr>
              <a:t> ail </a:t>
            </a:r>
            <a:r>
              <a:rPr lang="en-US" sz="1600" dirty="0" err="1">
                <a:solidFill>
                  <a:srgbClr val="FFFFFF"/>
                </a:solidFill>
              </a:rPr>
              <a:t>sefydlu</a:t>
            </a:r>
            <a:r>
              <a:rPr lang="en-US" sz="1600" dirty="0">
                <a:solidFill>
                  <a:srgbClr val="FFFFFF"/>
                </a:solidFill>
              </a:rPr>
              <a:t> y </a:t>
            </a:r>
            <a:r>
              <a:rPr lang="en-US" sz="1600" dirty="0" err="1">
                <a:solidFill>
                  <a:srgbClr val="FFFFFF"/>
                </a:solidFill>
              </a:rPr>
              <a:t>gwaith</a:t>
            </a:r>
            <a:r>
              <a:rPr lang="en-US" sz="1600" dirty="0">
                <a:solidFill>
                  <a:srgbClr val="FFFFFF"/>
                </a:solidFill>
              </a:rPr>
              <a:t> </a:t>
            </a:r>
            <a:r>
              <a:rPr lang="en-US" sz="1600" dirty="0" err="1">
                <a:solidFill>
                  <a:srgbClr val="FFFFFF"/>
                </a:solidFill>
              </a:rPr>
              <a:t>wnethpwyd</a:t>
            </a:r>
            <a:r>
              <a:rPr lang="en-US" sz="1600" dirty="0">
                <a:solidFill>
                  <a:srgbClr val="FFFFFF"/>
                </a:solidFill>
              </a:rPr>
              <a:t> </a:t>
            </a:r>
            <a:r>
              <a:rPr lang="en-US" sz="1600" dirty="0" err="1">
                <a:solidFill>
                  <a:srgbClr val="FFFFFF"/>
                </a:solidFill>
              </a:rPr>
              <a:t>gan</a:t>
            </a:r>
            <a:r>
              <a:rPr lang="en-US" sz="1600" dirty="0">
                <a:solidFill>
                  <a:srgbClr val="FFFFFF"/>
                </a:solidFill>
              </a:rPr>
              <a:t> y Cyngor </a:t>
            </a:r>
            <a:r>
              <a:rPr lang="en-US" sz="1600" dirty="0" err="1">
                <a:solidFill>
                  <a:srgbClr val="FFFFFF"/>
                </a:solidFill>
              </a:rPr>
              <a:t>Cymuned</a:t>
            </a:r>
            <a:r>
              <a:rPr lang="en-US" sz="1600" dirty="0">
                <a:solidFill>
                  <a:srgbClr val="FFFFFF"/>
                </a:solidFill>
              </a:rPr>
              <a:t> </a:t>
            </a:r>
            <a:r>
              <a:rPr lang="en-US" sz="1600" dirty="0" err="1">
                <a:solidFill>
                  <a:srgbClr val="FFFFFF"/>
                </a:solidFill>
              </a:rPr>
              <a:t>cyn</a:t>
            </a:r>
            <a:r>
              <a:rPr lang="en-US" sz="1600" dirty="0">
                <a:solidFill>
                  <a:srgbClr val="FFFFFF"/>
                </a:solidFill>
              </a:rPr>
              <a:t> y </a:t>
            </a:r>
            <a:r>
              <a:rPr lang="en-US" sz="1600" dirty="0" err="1">
                <a:solidFill>
                  <a:srgbClr val="FFFFFF"/>
                </a:solidFill>
              </a:rPr>
              <a:t>cyfnod</a:t>
            </a:r>
            <a:r>
              <a:rPr lang="en-US" sz="1600" dirty="0">
                <a:solidFill>
                  <a:srgbClr val="FFFFFF"/>
                </a:solidFill>
              </a:rPr>
              <a:t> </a:t>
            </a:r>
            <a:r>
              <a:rPr lang="en-US" sz="1600" dirty="0" err="1">
                <a:solidFill>
                  <a:srgbClr val="FFFFFF"/>
                </a:solidFill>
              </a:rPr>
              <a:t>clo</a:t>
            </a:r>
            <a:r>
              <a:rPr lang="en-US" sz="1600" dirty="0">
                <a:solidFill>
                  <a:srgbClr val="FFFFFF"/>
                </a:solidFill>
              </a:rPr>
              <a:t> </a:t>
            </a:r>
            <a:r>
              <a:rPr lang="en-US" sz="1600" dirty="0" err="1">
                <a:solidFill>
                  <a:srgbClr val="FFFFFF"/>
                </a:solidFill>
              </a:rPr>
              <a:t>i’r</a:t>
            </a:r>
            <a:r>
              <a:rPr lang="en-US" sz="1600" dirty="0">
                <a:solidFill>
                  <a:srgbClr val="FFFFFF"/>
                </a:solidFill>
              </a:rPr>
              <a:t> </a:t>
            </a:r>
            <a:r>
              <a:rPr lang="en-US" sz="1600" dirty="0" err="1">
                <a:solidFill>
                  <a:srgbClr val="FFFFFF"/>
                </a:solidFill>
              </a:rPr>
              <a:t>pentrefi</a:t>
            </a:r>
            <a:r>
              <a:rPr lang="en-US" sz="1600" dirty="0">
                <a:solidFill>
                  <a:srgbClr val="FFFFFF"/>
                </a:solidFill>
              </a:rPr>
              <a:t> </a:t>
            </a:r>
            <a:r>
              <a:rPr lang="en-US" sz="1600" dirty="0" err="1">
                <a:solidFill>
                  <a:srgbClr val="FFFFFF"/>
                </a:solidFill>
              </a:rPr>
              <a:t>sefydlu</a:t>
            </a:r>
            <a:r>
              <a:rPr lang="en-US" sz="1600" dirty="0">
                <a:solidFill>
                  <a:srgbClr val="FFFFFF"/>
                </a:solidFill>
              </a:rPr>
              <a:t> </a:t>
            </a:r>
            <a:r>
              <a:rPr lang="en-US" sz="1600" dirty="0" err="1">
                <a:solidFill>
                  <a:srgbClr val="FFFFFF"/>
                </a:solidFill>
              </a:rPr>
              <a:t>pwyllgor</a:t>
            </a:r>
            <a:r>
              <a:rPr lang="en-US" sz="1600" dirty="0">
                <a:solidFill>
                  <a:srgbClr val="FFFFFF"/>
                </a:solidFill>
              </a:rPr>
              <a:t> neu </a:t>
            </a:r>
            <a:r>
              <a:rPr lang="en-US" sz="1600" dirty="0" err="1">
                <a:solidFill>
                  <a:srgbClr val="FFFFFF"/>
                </a:solidFill>
              </a:rPr>
              <a:t>bwyllgorau</a:t>
            </a:r>
            <a:r>
              <a:rPr lang="en-US" sz="1600" dirty="0">
                <a:solidFill>
                  <a:srgbClr val="FFFFFF"/>
                </a:solidFill>
              </a:rPr>
              <a:t> </a:t>
            </a:r>
            <a:r>
              <a:rPr lang="en-US" sz="1600" dirty="0" err="1">
                <a:solidFill>
                  <a:srgbClr val="FFFFFF"/>
                </a:solidFill>
              </a:rPr>
              <a:t>fyddai’n</a:t>
            </a:r>
            <a:r>
              <a:rPr lang="en-US" sz="1600" dirty="0">
                <a:solidFill>
                  <a:srgbClr val="FFFFFF"/>
                </a:solidFill>
              </a:rPr>
              <a:t>  </a:t>
            </a:r>
            <a:r>
              <a:rPr lang="en-US" sz="1600" dirty="0" err="1">
                <a:solidFill>
                  <a:srgbClr val="FFFFFF"/>
                </a:solidFill>
              </a:rPr>
              <a:t>annibynol</a:t>
            </a:r>
            <a:r>
              <a:rPr lang="en-US" sz="1600" dirty="0">
                <a:solidFill>
                  <a:srgbClr val="FFFFFF"/>
                </a:solidFill>
              </a:rPr>
              <a:t> o’r Cyngor </a:t>
            </a:r>
            <a:r>
              <a:rPr lang="en-US" sz="1600" dirty="0" err="1">
                <a:solidFill>
                  <a:srgbClr val="FFFFFF"/>
                </a:solidFill>
              </a:rPr>
              <a:t>i</a:t>
            </a:r>
            <a:r>
              <a:rPr lang="en-US" sz="1600" dirty="0">
                <a:solidFill>
                  <a:srgbClr val="FFFFFF"/>
                </a:solidFill>
              </a:rPr>
              <a:t> </a:t>
            </a:r>
            <a:r>
              <a:rPr lang="en-US" sz="1600" dirty="0" err="1">
                <a:solidFill>
                  <a:srgbClr val="FFFFFF"/>
                </a:solidFill>
              </a:rPr>
              <a:t>drefnu</a:t>
            </a:r>
            <a:r>
              <a:rPr lang="en-US" sz="1600" dirty="0">
                <a:solidFill>
                  <a:srgbClr val="FFFFFF"/>
                </a:solidFill>
              </a:rPr>
              <a:t> </a:t>
            </a:r>
            <a:r>
              <a:rPr lang="en-US" sz="1600" dirty="0" err="1">
                <a:solidFill>
                  <a:srgbClr val="FFFFFF"/>
                </a:solidFill>
              </a:rPr>
              <a:t>gweithgareddau</a:t>
            </a:r>
            <a:r>
              <a:rPr lang="en-US" sz="1600" dirty="0">
                <a:solidFill>
                  <a:srgbClr val="FFFFFF"/>
                </a:solidFill>
              </a:rPr>
              <a:t> </a:t>
            </a:r>
            <a:r>
              <a:rPr lang="en-US" sz="1600" dirty="0" err="1">
                <a:solidFill>
                  <a:srgbClr val="FFFFFF"/>
                </a:solidFill>
              </a:rPr>
              <a:t>i</a:t>
            </a:r>
            <a:r>
              <a:rPr lang="en-US" sz="1600" dirty="0">
                <a:solidFill>
                  <a:srgbClr val="FFFFFF"/>
                </a:solidFill>
              </a:rPr>
              <a:t> </a:t>
            </a:r>
            <a:r>
              <a:rPr lang="en-US" sz="1600" dirty="0" err="1">
                <a:solidFill>
                  <a:srgbClr val="FFFFFF"/>
                </a:solidFill>
              </a:rPr>
              <a:t>godi’r</a:t>
            </a:r>
            <a:r>
              <a:rPr lang="en-US" sz="1600" dirty="0">
                <a:solidFill>
                  <a:srgbClr val="FFFFFF"/>
                </a:solidFill>
              </a:rPr>
              <a:t> </a:t>
            </a:r>
            <a:r>
              <a:rPr lang="en-US" sz="1600" dirty="0" err="1">
                <a:solidFill>
                  <a:srgbClr val="FFFFFF"/>
                </a:solidFill>
              </a:rPr>
              <a:t>arian</a:t>
            </a:r>
            <a:r>
              <a:rPr lang="en-US" sz="1600" dirty="0">
                <a:solidFill>
                  <a:srgbClr val="FFFFFF"/>
                </a:solidFill>
              </a:rPr>
              <a:t>.</a:t>
            </a:r>
          </a:p>
          <a:p>
            <a:pPr>
              <a:lnSpc>
                <a:spcPct val="90000"/>
              </a:lnSpc>
            </a:pPr>
            <a:r>
              <a:rPr lang="en-US" sz="1600" dirty="0" err="1">
                <a:solidFill>
                  <a:srgbClr val="FFFFFF"/>
                </a:solidFill>
              </a:rPr>
              <a:t>Disgwyliad</a:t>
            </a:r>
            <a:r>
              <a:rPr lang="en-US" sz="1600" dirty="0">
                <a:solidFill>
                  <a:srgbClr val="FFFFFF"/>
                </a:solidFill>
              </a:rPr>
              <a:t> </a:t>
            </a:r>
            <a:r>
              <a:rPr lang="en-US" sz="1600" dirty="0" err="1">
                <a:solidFill>
                  <a:srgbClr val="FFFFFF"/>
                </a:solidFill>
              </a:rPr>
              <a:t>Swyddfa’r</a:t>
            </a:r>
            <a:r>
              <a:rPr lang="en-US" sz="1600" dirty="0">
                <a:solidFill>
                  <a:srgbClr val="FFFFFF"/>
                </a:solidFill>
              </a:rPr>
              <a:t> Eisteddfod </a:t>
            </a:r>
            <a:r>
              <a:rPr lang="en-US" sz="1600" dirty="0" err="1">
                <a:solidFill>
                  <a:srgbClr val="FFFFFF"/>
                </a:solidFill>
              </a:rPr>
              <a:t>ydi</a:t>
            </a:r>
            <a:r>
              <a:rPr lang="en-US" sz="1600" dirty="0">
                <a:solidFill>
                  <a:srgbClr val="FFFFFF"/>
                </a:solidFill>
              </a:rPr>
              <a:t> </a:t>
            </a:r>
            <a:r>
              <a:rPr lang="en-US" sz="1600" dirty="0" err="1">
                <a:solidFill>
                  <a:srgbClr val="FFFFFF"/>
                </a:solidFill>
              </a:rPr>
              <a:t>fod</a:t>
            </a:r>
            <a:r>
              <a:rPr lang="en-US" sz="1600" dirty="0">
                <a:solidFill>
                  <a:srgbClr val="FFFFFF"/>
                </a:solidFill>
              </a:rPr>
              <a:t> </a:t>
            </a:r>
            <a:r>
              <a:rPr lang="en-US" sz="1600" dirty="0" err="1">
                <a:solidFill>
                  <a:srgbClr val="FFFFFF"/>
                </a:solidFill>
              </a:rPr>
              <a:t>pob</a:t>
            </a:r>
            <a:r>
              <a:rPr lang="en-US" sz="1600" dirty="0">
                <a:solidFill>
                  <a:srgbClr val="FFFFFF"/>
                </a:solidFill>
              </a:rPr>
              <a:t> </a:t>
            </a:r>
            <a:r>
              <a:rPr lang="en-US" sz="1600" dirty="0" err="1">
                <a:solidFill>
                  <a:srgbClr val="FFFFFF"/>
                </a:solidFill>
              </a:rPr>
              <a:t>cymuned</a:t>
            </a:r>
            <a:r>
              <a:rPr lang="en-US" sz="1600" dirty="0">
                <a:solidFill>
                  <a:srgbClr val="FFFFFF"/>
                </a:solidFill>
              </a:rPr>
              <a:t> </a:t>
            </a:r>
            <a:r>
              <a:rPr lang="en-US" sz="1600" dirty="0" err="1">
                <a:solidFill>
                  <a:srgbClr val="FFFFFF"/>
                </a:solidFill>
              </a:rPr>
              <a:t>yn</a:t>
            </a:r>
            <a:r>
              <a:rPr lang="en-US" sz="1600" dirty="0">
                <a:solidFill>
                  <a:srgbClr val="FFFFFF"/>
                </a:solidFill>
              </a:rPr>
              <a:t> </a:t>
            </a:r>
            <a:r>
              <a:rPr lang="en-US" sz="1600" dirty="0" err="1">
                <a:solidFill>
                  <a:srgbClr val="FFFFFF"/>
                </a:solidFill>
              </a:rPr>
              <a:t>creu</a:t>
            </a:r>
            <a:r>
              <a:rPr lang="en-US" sz="1600" dirty="0">
                <a:solidFill>
                  <a:srgbClr val="FFFFFF"/>
                </a:solidFill>
              </a:rPr>
              <a:t> </a:t>
            </a:r>
            <a:r>
              <a:rPr lang="en-US" sz="1600" dirty="0" err="1">
                <a:solidFill>
                  <a:srgbClr val="FFFFFF"/>
                </a:solidFill>
              </a:rPr>
              <a:t>awyrgylch</a:t>
            </a:r>
            <a:r>
              <a:rPr lang="en-US" sz="1600" dirty="0">
                <a:solidFill>
                  <a:srgbClr val="FFFFFF"/>
                </a:solidFill>
              </a:rPr>
              <a:t> o </a:t>
            </a:r>
            <a:r>
              <a:rPr lang="en-US" sz="1600" dirty="0" err="1">
                <a:solidFill>
                  <a:srgbClr val="FFFFFF"/>
                </a:solidFill>
              </a:rPr>
              <a:t>fwrlwm</a:t>
            </a:r>
            <a:r>
              <a:rPr lang="en-US" sz="1600" dirty="0">
                <a:solidFill>
                  <a:srgbClr val="FFFFFF"/>
                </a:solidFill>
              </a:rPr>
              <a:t> a </a:t>
            </a:r>
            <a:r>
              <a:rPr lang="en-US" sz="1600" dirty="0" err="1">
                <a:solidFill>
                  <a:srgbClr val="FFFFFF"/>
                </a:solidFill>
              </a:rPr>
              <a:t>digwyddiadau</a:t>
            </a:r>
            <a:r>
              <a:rPr lang="en-US" sz="1600" dirty="0">
                <a:solidFill>
                  <a:srgbClr val="FFFFFF"/>
                </a:solidFill>
              </a:rPr>
              <a:t> am </a:t>
            </a:r>
            <a:r>
              <a:rPr lang="en-US" sz="1600" dirty="0" err="1">
                <a:solidFill>
                  <a:srgbClr val="FFFFFF"/>
                </a:solidFill>
              </a:rPr>
              <a:t>gyfnod</a:t>
            </a:r>
            <a:r>
              <a:rPr lang="en-US" sz="1600" dirty="0">
                <a:solidFill>
                  <a:srgbClr val="FFFFFF"/>
                </a:solidFill>
              </a:rPr>
              <a:t> o </a:t>
            </a:r>
            <a:r>
              <a:rPr lang="en-US" sz="1600" dirty="0" err="1">
                <a:solidFill>
                  <a:srgbClr val="FFFFFF"/>
                </a:solidFill>
              </a:rPr>
              <a:t>ddeunaw</a:t>
            </a:r>
            <a:r>
              <a:rPr lang="en-US" sz="1600" dirty="0">
                <a:solidFill>
                  <a:srgbClr val="FFFFFF"/>
                </a:solidFill>
              </a:rPr>
              <a:t> mis </a:t>
            </a:r>
            <a:r>
              <a:rPr lang="en-US" sz="1600" dirty="0" err="1">
                <a:solidFill>
                  <a:srgbClr val="FFFFFF"/>
                </a:solidFill>
              </a:rPr>
              <a:t>fydd</a:t>
            </a:r>
            <a:r>
              <a:rPr lang="en-US" sz="1600" dirty="0">
                <a:solidFill>
                  <a:srgbClr val="FFFFFF"/>
                </a:solidFill>
              </a:rPr>
              <a:t> </a:t>
            </a:r>
            <a:r>
              <a:rPr lang="en-US" sz="1600" dirty="0" err="1">
                <a:solidFill>
                  <a:srgbClr val="FFFFFF"/>
                </a:solidFill>
              </a:rPr>
              <a:t>yn</a:t>
            </a:r>
            <a:r>
              <a:rPr lang="en-US" sz="1600" dirty="0">
                <a:solidFill>
                  <a:srgbClr val="FFFFFF"/>
                </a:solidFill>
              </a:rPr>
              <a:t> </a:t>
            </a:r>
            <a:r>
              <a:rPr lang="en-US" sz="1600" dirty="0" err="1">
                <a:solidFill>
                  <a:srgbClr val="FFFFFF"/>
                </a:solidFill>
              </a:rPr>
              <a:t>codi</a:t>
            </a:r>
            <a:r>
              <a:rPr lang="en-US" sz="1600" dirty="0">
                <a:solidFill>
                  <a:srgbClr val="FFFFFF"/>
                </a:solidFill>
              </a:rPr>
              <a:t> </a:t>
            </a:r>
            <a:r>
              <a:rPr lang="en-US" sz="1600" dirty="0" err="1">
                <a:solidFill>
                  <a:srgbClr val="FFFFFF"/>
                </a:solidFill>
              </a:rPr>
              <a:t>ymwybyddiaeth</a:t>
            </a:r>
            <a:r>
              <a:rPr lang="en-US" sz="1600" dirty="0">
                <a:solidFill>
                  <a:srgbClr val="FFFFFF"/>
                </a:solidFill>
              </a:rPr>
              <a:t> </a:t>
            </a:r>
            <a:r>
              <a:rPr lang="en-US" sz="1600" dirty="0" err="1">
                <a:solidFill>
                  <a:srgbClr val="FFFFFF"/>
                </a:solidFill>
              </a:rPr>
              <a:t>pawb</a:t>
            </a:r>
            <a:r>
              <a:rPr lang="en-US" sz="1600" dirty="0">
                <a:solidFill>
                  <a:srgbClr val="FFFFFF"/>
                </a:solidFill>
              </a:rPr>
              <a:t> </a:t>
            </a:r>
            <a:r>
              <a:rPr lang="en-US" sz="1600" dirty="0" err="1">
                <a:solidFill>
                  <a:srgbClr val="FFFFFF"/>
                </a:solidFill>
              </a:rPr>
              <a:t>yn</a:t>
            </a:r>
            <a:r>
              <a:rPr lang="en-US" sz="1600" dirty="0">
                <a:solidFill>
                  <a:srgbClr val="FFFFFF"/>
                </a:solidFill>
              </a:rPr>
              <a:t> </a:t>
            </a:r>
            <a:r>
              <a:rPr lang="en-US" sz="1600" dirty="0" err="1">
                <a:solidFill>
                  <a:srgbClr val="FFFFFF"/>
                </a:solidFill>
              </a:rPr>
              <a:t>ein</a:t>
            </a:r>
            <a:r>
              <a:rPr lang="en-US" sz="1600" dirty="0">
                <a:solidFill>
                  <a:srgbClr val="FFFFFF"/>
                </a:solidFill>
              </a:rPr>
              <a:t> </a:t>
            </a:r>
            <a:r>
              <a:rPr lang="en-US" sz="1600" dirty="0" err="1">
                <a:solidFill>
                  <a:srgbClr val="FFFFFF"/>
                </a:solidFill>
              </a:rPr>
              <a:t>cymuned</a:t>
            </a:r>
            <a:r>
              <a:rPr lang="en-US" sz="1600" dirty="0">
                <a:solidFill>
                  <a:srgbClr val="FFFFFF"/>
                </a:solidFill>
              </a:rPr>
              <a:t> </a:t>
            </a:r>
            <a:r>
              <a:rPr lang="en-US" sz="1600" dirty="0" err="1">
                <a:solidFill>
                  <a:srgbClr val="FFFFFF"/>
                </a:solidFill>
              </a:rPr>
              <a:t>fod</a:t>
            </a:r>
            <a:r>
              <a:rPr lang="en-US" sz="1600" dirty="0">
                <a:solidFill>
                  <a:srgbClr val="FFFFFF"/>
                </a:solidFill>
              </a:rPr>
              <a:t> yr Eisteddfod </a:t>
            </a:r>
            <a:r>
              <a:rPr lang="en-US" sz="1600" dirty="0" err="1">
                <a:solidFill>
                  <a:srgbClr val="FFFFFF"/>
                </a:solidFill>
              </a:rPr>
              <a:t>yn</a:t>
            </a:r>
            <a:r>
              <a:rPr lang="en-US" sz="1600" dirty="0">
                <a:solidFill>
                  <a:srgbClr val="FFFFFF"/>
                </a:solidFill>
              </a:rPr>
              <a:t> </a:t>
            </a:r>
            <a:r>
              <a:rPr lang="en-US" sz="1600" dirty="0" err="1">
                <a:solidFill>
                  <a:srgbClr val="FFFFFF"/>
                </a:solidFill>
              </a:rPr>
              <a:t>dod</a:t>
            </a:r>
            <a:r>
              <a:rPr lang="en-US" sz="1600" dirty="0">
                <a:solidFill>
                  <a:srgbClr val="FFFFFF"/>
                </a:solidFill>
              </a:rPr>
              <a:t> </a:t>
            </a:r>
            <a:r>
              <a:rPr lang="en-US" sz="1600" dirty="0" err="1">
                <a:solidFill>
                  <a:srgbClr val="FFFFFF"/>
                </a:solidFill>
              </a:rPr>
              <a:t>i’r</a:t>
            </a:r>
            <a:r>
              <a:rPr lang="en-US" sz="1600" dirty="0">
                <a:solidFill>
                  <a:srgbClr val="FFFFFF"/>
                </a:solidFill>
              </a:rPr>
              <a:t> </a:t>
            </a:r>
            <a:r>
              <a:rPr lang="en-US" sz="1600" dirty="0" err="1">
                <a:solidFill>
                  <a:srgbClr val="FFFFFF"/>
                </a:solidFill>
              </a:rPr>
              <a:t>ardal</a:t>
            </a:r>
            <a:r>
              <a:rPr lang="en-US" sz="1600" dirty="0">
                <a:solidFill>
                  <a:srgbClr val="FFFFFF"/>
                </a:solidFill>
              </a:rPr>
              <a:t> </a:t>
            </a:r>
            <a:endParaRPr lang="en-GB" sz="1600" dirty="0">
              <a:solidFill>
                <a:srgbClr val="FFFFFF"/>
              </a:solidFill>
            </a:endParaRPr>
          </a:p>
        </p:txBody>
      </p:sp>
      <p:sp>
        <p:nvSpPr>
          <p:cNvPr id="257" name="Freeform 31">
            <a:extLst>
              <a:ext uri="{FF2B5EF4-FFF2-40B4-BE49-F238E27FC236}">
                <a16:creationId xmlns:a16="http://schemas.microsoft.com/office/drawing/2014/main" id="{81CC9B02-E087-4350-AEBD-2C3CF001AF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015974" y="-1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pic>
        <p:nvPicPr>
          <p:cNvPr id="2050" name="Picture 2" descr="Interview | Rhodri Owen - Wales Arts Review">
            <a:extLst>
              <a:ext uri="{FF2B5EF4-FFF2-40B4-BE49-F238E27FC236}">
                <a16:creationId xmlns:a16="http://schemas.microsoft.com/office/drawing/2014/main" id="{7B7D6C1C-0F68-4B2B-B1B6-8DF7C1ADF4C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07" r="2" b="2"/>
          <a:stretch/>
        </p:blipFill>
        <p:spPr bwMode="auto">
          <a:xfrm>
            <a:off x="7864396" y="3"/>
            <a:ext cx="4328024" cy="2990848"/>
          </a:xfrm>
          <a:custGeom>
            <a:avLst/>
            <a:gdLst/>
            <a:ahLst/>
            <a:cxnLst/>
            <a:rect l="l" t="t" r="r" b="b"/>
            <a:pathLst>
              <a:path w="4962068" h="3428999">
                <a:moveTo>
                  <a:pt x="0" y="0"/>
                </a:moveTo>
                <a:lnTo>
                  <a:pt x="1343538" y="0"/>
                </a:lnTo>
                <a:lnTo>
                  <a:pt x="1343538" y="1"/>
                </a:lnTo>
                <a:lnTo>
                  <a:pt x="4962068" y="1"/>
                </a:lnTo>
                <a:lnTo>
                  <a:pt x="4962067" y="3428999"/>
                </a:lnTo>
                <a:lnTo>
                  <a:pt x="250957" y="3428999"/>
                </a:lnTo>
                <a:lnTo>
                  <a:pt x="250957" y="3343961"/>
                </a:lnTo>
                <a:lnTo>
                  <a:pt x="251965" y="3201315"/>
                </a:lnTo>
                <a:lnTo>
                  <a:pt x="250957" y="3057297"/>
                </a:lnTo>
                <a:lnTo>
                  <a:pt x="248940" y="2911221"/>
                </a:lnTo>
                <a:lnTo>
                  <a:pt x="247091" y="2765146"/>
                </a:lnTo>
                <a:lnTo>
                  <a:pt x="243057" y="2617013"/>
                </a:lnTo>
                <a:lnTo>
                  <a:pt x="238855" y="2467509"/>
                </a:lnTo>
                <a:lnTo>
                  <a:pt x="233980" y="2318004"/>
                </a:lnTo>
                <a:lnTo>
                  <a:pt x="227089" y="2167128"/>
                </a:lnTo>
                <a:lnTo>
                  <a:pt x="218852" y="2014881"/>
                </a:lnTo>
                <a:lnTo>
                  <a:pt x="210952" y="1861947"/>
                </a:lnTo>
                <a:lnTo>
                  <a:pt x="200867" y="1709014"/>
                </a:lnTo>
                <a:lnTo>
                  <a:pt x="188764" y="1554023"/>
                </a:lnTo>
                <a:lnTo>
                  <a:pt x="176662" y="1401090"/>
                </a:lnTo>
                <a:lnTo>
                  <a:pt x="162710" y="1245413"/>
                </a:lnTo>
                <a:lnTo>
                  <a:pt x="147414" y="1089051"/>
                </a:lnTo>
                <a:lnTo>
                  <a:pt x="131278" y="934746"/>
                </a:lnTo>
                <a:lnTo>
                  <a:pt x="112452" y="778383"/>
                </a:lnTo>
                <a:lnTo>
                  <a:pt x="92281" y="622707"/>
                </a:lnTo>
                <a:lnTo>
                  <a:pt x="72278" y="466344"/>
                </a:lnTo>
                <a:lnTo>
                  <a:pt x="48914" y="310668"/>
                </a:lnTo>
                <a:lnTo>
                  <a:pt x="25045" y="155677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mage result for eisteddo d 2021">
            <a:extLst>
              <a:ext uri="{FF2B5EF4-FFF2-40B4-BE49-F238E27FC236}">
                <a16:creationId xmlns:a16="http://schemas.microsoft.com/office/drawing/2014/main" id="{489F5481-C4B8-4BC2-9D2E-777C2475F79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94"/>
          <a:stretch/>
        </p:blipFill>
        <p:spPr bwMode="auto">
          <a:xfrm>
            <a:off x="7486048" y="3606755"/>
            <a:ext cx="4705951" cy="3251244"/>
          </a:xfrm>
          <a:custGeom>
            <a:avLst/>
            <a:gdLst/>
            <a:ahLst/>
            <a:cxnLst/>
            <a:rect l="l" t="t" r="r" b="b"/>
            <a:pathLst>
              <a:path w="4963244" h="3429002">
                <a:moveTo>
                  <a:pt x="252134" y="0"/>
                </a:moveTo>
                <a:lnTo>
                  <a:pt x="4963244" y="0"/>
                </a:lnTo>
                <a:lnTo>
                  <a:pt x="4963244" y="3429002"/>
                </a:lnTo>
                <a:lnTo>
                  <a:pt x="900697" y="3429002"/>
                </a:lnTo>
                <a:lnTo>
                  <a:pt x="900697" y="3429001"/>
                </a:lnTo>
                <a:lnTo>
                  <a:pt x="0" y="3429001"/>
                </a:lnTo>
                <a:lnTo>
                  <a:pt x="5883" y="3388539"/>
                </a:lnTo>
                <a:lnTo>
                  <a:pt x="23196" y="3269895"/>
                </a:lnTo>
                <a:lnTo>
                  <a:pt x="35299" y="3183484"/>
                </a:lnTo>
                <a:lnTo>
                  <a:pt x="48073" y="3080614"/>
                </a:lnTo>
                <a:lnTo>
                  <a:pt x="63369" y="2958542"/>
                </a:lnTo>
                <a:lnTo>
                  <a:pt x="79506" y="2823439"/>
                </a:lnTo>
                <a:lnTo>
                  <a:pt x="96483" y="2671192"/>
                </a:lnTo>
                <a:lnTo>
                  <a:pt x="114469" y="2505228"/>
                </a:lnTo>
                <a:lnTo>
                  <a:pt x="132454" y="2324863"/>
                </a:lnTo>
                <a:lnTo>
                  <a:pt x="150776" y="2132839"/>
                </a:lnTo>
                <a:lnTo>
                  <a:pt x="167753" y="1925727"/>
                </a:lnTo>
                <a:lnTo>
                  <a:pt x="184058" y="1709014"/>
                </a:lnTo>
                <a:lnTo>
                  <a:pt x="198849" y="1479957"/>
                </a:lnTo>
                <a:lnTo>
                  <a:pt x="212969" y="1241299"/>
                </a:lnTo>
                <a:lnTo>
                  <a:pt x="226248" y="992353"/>
                </a:lnTo>
                <a:lnTo>
                  <a:pt x="230955" y="864794"/>
                </a:lnTo>
                <a:lnTo>
                  <a:pt x="236165" y="734493"/>
                </a:lnTo>
                <a:lnTo>
                  <a:pt x="241040" y="602134"/>
                </a:lnTo>
                <a:lnTo>
                  <a:pt x="244234" y="469088"/>
                </a:lnTo>
                <a:lnTo>
                  <a:pt x="247091" y="333300"/>
                </a:lnTo>
                <a:lnTo>
                  <a:pt x="250117" y="196140"/>
                </a:lnTo>
                <a:lnTo>
                  <a:pt x="252134" y="56237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307408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D9B8FD4-CDEB-4EB4-B4DE-C89E119389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36">
            <a:extLst>
              <a:ext uri="{FF2B5EF4-FFF2-40B4-BE49-F238E27FC236}">
                <a16:creationId xmlns:a16="http://schemas.microsoft.com/office/drawing/2014/main" id="{5A2E3D1D-9E9F-4739-BA14-D4D7FA9FB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644637" y="0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1FFB365B-E9DC-4859-B8AB-CB83EEBE4E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"/>
            <a:ext cx="4990911" cy="6858001"/>
          </a:xfrm>
          <a:custGeom>
            <a:avLst/>
            <a:gdLst>
              <a:gd name="connsiteX0" fmla="*/ 3646196 w 4990911"/>
              <a:gd name="connsiteY0" fmla="*/ 0 h 6858001"/>
              <a:gd name="connsiteX1" fmla="*/ 4989734 w 4990911"/>
              <a:gd name="connsiteY1" fmla="*/ 0 h 6858001"/>
              <a:gd name="connsiteX2" fmla="*/ 4964689 w 4990911"/>
              <a:gd name="connsiteY2" fmla="*/ 155677 h 6858001"/>
              <a:gd name="connsiteX3" fmla="*/ 4940820 w 4990911"/>
              <a:gd name="connsiteY3" fmla="*/ 310668 h 6858001"/>
              <a:gd name="connsiteX4" fmla="*/ 4917456 w 4990911"/>
              <a:gd name="connsiteY4" fmla="*/ 466344 h 6858001"/>
              <a:gd name="connsiteX5" fmla="*/ 4897453 w 4990911"/>
              <a:gd name="connsiteY5" fmla="*/ 622707 h 6858001"/>
              <a:gd name="connsiteX6" fmla="*/ 4877282 w 4990911"/>
              <a:gd name="connsiteY6" fmla="*/ 778383 h 6858001"/>
              <a:gd name="connsiteX7" fmla="*/ 4858456 w 4990911"/>
              <a:gd name="connsiteY7" fmla="*/ 934746 h 6858001"/>
              <a:gd name="connsiteX8" fmla="*/ 4842320 w 4990911"/>
              <a:gd name="connsiteY8" fmla="*/ 1089051 h 6858001"/>
              <a:gd name="connsiteX9" fmla="*/ 4827024 w 4990911"/>
              <a:gd name="connsiteY9" fmla="*/ 1245413 h 6858001"/>
              <a:gd name="connsiteX10" fmla="*/ 4813072 w 4990911"/>
              <a:gd name="connsiteY10" fmla="*/ 1401090 h 6858001"/>
              <a:gd name="connsiteX11" fmla="*/ 4800970 w 4990911"/>
              <a:gd name="connsiteY11" fmla="*/ 1554023 h 6858001"/>
              <a:gd name="connsiteX12" fmla="*/ 4788867 w 4990911"/>
              <a:gd name="connsiteY12" fmla="*/ 1709014 h 6858001"/>
              <a:gd name="connsiteX13" fmla="*/ 4778782 w 4990911"/>
              <a:gd name="connsiteY13" fmla="*/ 1861947 h 6858001"/>
              <a:gd name="connsiteX14" fmla="*/ 4770882 w 4990911"/>
              <a:gd name="connsiteY14" fmla="*/ 2014881 h 6858001"/>
              <a:gd name="connsiteX15" fmla="*/ 4762645 w 4990911"/>
              <a:gd name="connsiteY15" fmla="*/ 2167128 h 6858001"/>
              <a:gd name="connsiteX16" fmla="*/ 4755754 w 4990911"/>
              <a:gd name="connsiteY16" fmla="*/ 2318004 h 6858001"/>
              <a:gd name="connsiteX17" fmla="*/ 4750879 w 4990911"/>
              <a:gd name="connsiteY17" fmla="*/ 2467509 h 6858001"/>
              <a:gd name="connsiteX18" fmla="*/ 4746677 w 4990911"/>
              <a:gd name="connsiteY18" fmla="*/ 2617013 h 6858001"/>
              <a:gd name="connsiteX19" fmla="*/ 4742643 w 4990911"/>
              <a:gd name="connsiteY19" fmla="*/ 2765146 h 6858001"/>
              <a:gd name="connsiteX20" fmla="*/ 4740794 w 4990911"/>
              <a:gd name="connsiteY20" fmla="*/ 2911221 h 6858001"/>
              <a:gd name="connsiteX21" fmla="*/ 4738777 w 4990911"/>
              <a:gd name="connsiteY21" fmla="*/ 3057297 h 6858001"/>
              <a:gd name="connsiteX22" fmla="*/ 4737768 w 4990911"/>
              <a:gd name="connsiteY22" fmla="*/ 3201315 h 6858001"/>
              <a:gd name="connsiteX23" fmla="*/ 4738777 w 4990911"/>
              <a:gd name="connsiteY23" fmla="*/ 3343961 h 6858001"/>
              <a:gd name="connsiteX24" fmla="*/ 4738777 w 4990911"/>
              <a:gd name="connsiteY24" fmla="*/ 3485236 h 6858001"/>
              <a:gd name="connsiteX25" fmla="*/ 4740794 w 4990911"/>
              <a:gd name="connsiteY25" fmla="*/ 3625139 h 6858001"/>
              <a:gd name="connsiteX26" fmla="*/ 4743819 w 4990911"/>
              <a:gd name="connsiteY26" fmla="*/ 3762299 h 6858001"/>
              <a:gd name="connsiteX27" fmla="*/ 4746677 w 4990911"/>
              <a:gd name="connsiteY27" fmla="*/ 3898087 h 6858001"/>
              <a:gd name="connsiteX28" fmla="*/ 4749871 w 4990911"/>
              <a:gd name="connsiteY28" fmla="*/ 4031133 h 6858001"/>
              <a:gd name="connsiteX29" fmla="*/ 4754745 w 4990911"/>
              <a:gd name="connsiteY29" fmla="*/ 4163492 h 6858001"/>
              <a:gd name="connsiteX30" fmla="*/ 4759956 w 4990911"/>
              <a:gd name="connsiteY30" fmla="*/ 4293793 h 6858001"/>
              <a:gd name="connsiteX31" fmla="*/ 4764662 w 4990911"/>
              <a:gd name="connsiteY31" fmla="*/ 4421352 h 6858001"/>
              <a:gd name="connsiteX32" fmla="*/ 4777942 w 4990911"/>
              <a:gd name="connsiteY32" fmla="*/ 4670298 h 6858001"/>
              <a:gd name="connsiteX33" fmla="*/ 4792061 w 4990911"/>
              <a:gd name="connsiteY33" fmla="*/ 4908956 h 6858001"/>
              <a:gd name="connsiteX34" fmla="*/ 4806853 w 4990911"/>
              <a:gd name="connsiteY34" fmla="*/ 5138013 h 6858001"/>
              <a:gd name="connsiteX35" fmla="*/ 4823158 w 4990911"/>
              <a:gd name="connsiteY35" fmla="*/ 5354726 h 6858001"/>
              <a:gd name="connsiteX36" fmla="*/ 4840135 w 4990911"/>
              <a:gd name="connsiteY36" fmla="*/ 5561838 h 6858001"/>
              <a:gd name="connsiteX37" fmla="*/ 4858456 w 4990911"/>
              <a:gd name="connsiteY37" fmla="*/ 5753862 h 6858001"/>
              <a:gd name="connsiteX38" fmla="*/ 4876442 w 4990911"/>
              <a:gd name="connsiteY38" fmla="*/ 5934227 h 6858001"/>
              <a:gd name="connsiteX39" fmla="*/ 4894427 w 4990911"/>
              <a:gd name="connsiteY39" fmla="*/ 6100191 h 6858001"/>
              <a:gd name="connsiteX40" fmla="*/ 4911404 w 4990911"/>
              <a:gd name="connsiteY40" fmla="*/ 6252438 h 6858001"/>
              <a:gd name="connsiteX41" fmla="*/ 4927541 w 4990911"/>
              <a:gd name="connsiteY41" fmla="*/ 6387541 h 6858001"/>
              <a:gd name="connsiteX42" fmla="*/ 4942837 w 4990911"/>
              <a:gd name="connsiteY42" fmla="*/ 6509613 h 6858001"/>
              <a:gd name="connsiteX43" fmla="*/ 4955612 w 4990911"/>
              <a:gd name="connsiteY43" fmla="*/ 6612483 h 6858001"/>
              <a:gd name="connsiteX44" fmla="*/ 4967714 w 4990911"/>
              <a:gd name="connsiteY44" fmla="*/ 6698894 h 6858001"/>
              <a:gd name="connsiteX45" fmla="*/ 4985028 w 4990911"/>
              <a:gd name="connsiteY45" fmla="*/ 6817538 h 6858001"/>
              <a:gd name="connsiteX46" fmla="*/ 4990911 w 4990911"/>
              <a:gd name="connsiteY46" fmla="*/ 6858000 h 6858001"/>
              <a:gd name="connsiteX47" fmla="*/ 4085557 w 4990911"/>
              <a:gd name="connsiteY47" fmla="*/ 6858000 h 6858001"/>
              <a:gd name="connsiteX48" fmla="*/ 4085557 w 4990911"/>
              <a:gd name="connsiteY48" fmla="*/ 6858001 h 6858001"/>
              <a:gd name="connsiteX49" fmla="*/ 0 w 4990911"/>
              <a:gd name="connsiteY49" fmla="*/ 6858001 h 6858001"/>
              <a:gd name="connsiteX50" fmla="*/ 0 w 4990911"/>
              <a:gd name="connsiteY50" fmla="*/ 1 h 6858001"/>
              <a:gd name="connsiteX51" fmla="*/ 3646196 w 4990911"/>
              <a:gd name="connsiteY51" fmla="*/ 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4990911" h="6858001">
                <a:moveTo>
                  <a:pt x="3646196" y="0"/>
                </a:moveTo>
                <a:lnTo>
                  <a:pt x="4989734" y="0"/>
                </a:lnTo>
                <a:lnTo>
                  <a:pt x="4964689" y="155677"/>
                </a:lnTo>
                <a:lnTo>
                  <a:pt x="4940820" y="310668"/>
                </a:lnTo>
                <a:lnTo>
                  <a:pt x="4917456" y="466344"/>
                </a:lnTo>
                <a:lnTo>
                  <a:pt x="4897453" y="622707"/>
                </a:lnTo>
                <a:lnTo>
                  <a:pt x="4877282" y="778383"/>
                </a:lnTo>
                <a:lnTo>
                  <a:pt x="4858456" y="934746"/>
                </a:lnTo>
                <a:lnTo>
                  <a:pt x="4842320" y="1089051"/>
                </a:lnTo>
                <a:lnTo>
                  <a:pt x="4827024" y="1245413"/>
                </a:lnTo>
                <a:lnTo>
                  <a:pt x="4813072" y="1401090"/>
                </a:lnTo>
                <a:lnTo>
                  <a:pt x="4800970" y="1554023"/>
                </a:lnTo>
                <a:lnTo>
                  <a:pt x="4788867" y="1709014"/>
                </a:lnTo>
                <a:lnTo>
                  <a:pt x="4778782" y="1861947"/>
                </a:lnTo>
                <a:lnTo>
                  <a:pt x="4770882" y="2014881"/>
                </a:lnTo>
                <a:lnTo>
                  <a:pt x="4762645" y="2167128"/>
                </a:lnTo>
                <a:lnTo>
                  <a:pt x="4755754" y="2318004"/>
                </a:lnTo>
                <a:lnTo>
                  <a:pt x="4750879" y="2467509"/>
                </a:lnTo>
                <a:lnTo>
                  <a:pt x="4746677" y="2617013"/>
                </a:lnTo>
                <a:lnTo>
                  <a:pt x="4742643" y="2765146"/>
                </a:lnTo>
                <a:lnTo>
                  <a:pt x="4740794" y="2911221"/>
                </a:lnTo>
                <a:lnTo>
                  <a:pt x="4738777" y="3057297"/>
                </a:lnTo>
                <a:lnTo>
                  <a:pt x="4737768" y="3201315"/>
                </a:lnTo>
                <a:lnTo>
                  <a:pt x="4738777" y="3343961"/>
                </a:lnTo>
                <a:lnTo>
                  <a:pt x="4738777" y="3485236"/>
                </a:lnTo>
                <a:lnTo>
                  <a:pt x="4740794" y="3625139"/>
                </a:lnTo>
                <a:lnTo>
                  <a:pt x="4743819" y="3762299"/>
                </a:lnTo>
                <a:lnTo>
                  <a:pt x="4746677" y="3898087"/>
                </a:lnTo>
                <a:lnTo>
                  <a:pt x="4749871" y="4031133"/>
                </a:lnTo>
                <a:lnTo>
                  <a:pt x="4754745" y="4163492"/>
                </a:lnTo>
                <a:lnTo>
                  <a:pt x="4759956" y="4293793"/>
                </a:lnTo>
                <a:lnTo>
                  <a:pt x="4764662" y="4421352"/>
                </a:lnTo>
                <a:lnTo>
                  <a:pt x="4777942" y="4670298"/>
                </a:lnTo>
                <a:lnTo>
                  <a:pt x="4792061" y="4908956"/>
                </a:lnTo>
                <a:lnTo>
                  <a:pt x="4806853" y="5138013"/>
                </a:lnTo>
                <a:lnTo>
                  <a:pt x="4823158" y="5354726"/>
                </a:lnTo>
                <a:lnTo>
                  <a:pt x="4840135" y="5561838"/>
                </a:lnTo>
                <a:lnTo>
                  <a:pt x="4858456" y="5753862"/>
                </a:lnTo>
                <a:lnTo>
                  <a:pt x="4876442" y="5934227"/>
                </a:lnTo>
                <a:lnTo>
                  <a:pt x="4894427" y="6100191"/>
                </a:lnTo>
                <a:lnTo>
                  <a:pt x="4911404" y="6252438"/>
                </a:lnTo>
                <a:lnTo>
                  <a:pt x="4927541" y="6387541"/>
                </a:lnTo>
                <a:lnTo>
                  <a:pt x="4942837" y="6509613"/>
                </a:lnTo>
                <a:lnTo>
                  <a:pt x="4955612" y="6612483"/>
                </a:lnTo>
                <a:lnTo>
                  <a:pt x="4967714" y="6698894"/>
                </a:lnTo>
                <a:lnTo>
                  <a:pt x="4985028" y="6817538"/>
                </a:lnTo>
                <a:lnTo>
                  <a:pt x="4990911" y="6858000"/>
                </a:lnTo>
                <a:lnTo>
                  <a:pt x="4085557" y="6858000"/>
                </a:lnTo>
                <a:lnTo>
                  <a:pt x="4085557" y="6858001"/>
                </a:lnTo>
                <a:lnTo>
                  <a:pt x="0" y="6858001"/>
                </a:lnTo>
                <a:lnTo>
                  <a:pt x="0" y="1"/>
                </a:lnTo>
                <a:lnTo>
                  <a:pt x="3646196" y="1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ADAB9C8-EB37-4914-A699-C716FC8FE4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1C95D57-E3A0-4924-8D25-36CEF5B8EF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143" y="1645920"/>
            <a:ext cx="3522879" cy="4470821"/>
          </a:xfrm>
        </p:spPr>
        <p:txBody>
          <a:bodyPr>
            <a:normAutofit/>
          </a:bodyPr>
          <a:lstStyle/>
          <a:p>
            <a:pPr algn="r">
              <a:lnSpc>
                <a:spcPct val="90000"/>
              </a:lnSpc>
            </a:pPr>
            <a:r>
              <a:rPr lang="en-US" sz="2300" dirty="0">
                <a:solidFill>
                  <a:schemeClr val="bg2"/>
                </a:solidFill>
              </a:rPr>
              <a:t>5 </a:t>
            </a:r>
            <a:r>
              <a:rPr lang="en-US" sz="2300" dirty="0" err="1">
                <a:solidFill>
                  <a:schemeClr val="bg2"/>
                </a:solidFill>
              </a:rPr>
              <a:t>Cynrychioli</a:t>
            </a:r>
            <a:r>
              <a:rPr lang="en-US" sz="2300" dirty="0">
                <a:solidFill>
                  <a:schemeClr val="bg2"/>
                </a:solidFill>
              </a:rPr>
              <a:t> </a:t>
            </a:r>
            <a:r>
              <a:rPr lang="en-US" sz="2300" dirty="0" err="1">
                <a:solidFill>
                  <a:schemeClr val="bg2"/>
                </a:solidFill>
              </a:rPr>
              <a:t>Eich</a:t>
            </a:r>
            <a:r>
              <a:rPr lang="en-US" sz="2300" dirty="0">
                <a:solidFill>
                  <a:schemeClr val="bg2"/>
                </a:solidFill>
              </a:rPr>
              <a:t> </a:t>
            </a:r>
            <a:r>
              <a:rPr lang="en-US" sz="2300" dirty="0" err="1">
                <a:solidFill>
                  <a:schemeClr val="bg2"/>
                </a:solidFill>
              </a:rPr>
              <a:t>Cymuned</a:t>
            </a:r>
            <a:br>
              <a:rPr lang="en-US" sz="2300" dirty="0">
                <a:solidFill>
                  <a:schemeClr val="bg2"/>
                </a:solidFill>
              </a:rPr>
            </a:br>
            <a:br>
              <a:rPr lang="en-US" sz="2300" dirty="0">
                <a:solidFill>
                  <a:schemeClr val="bg2"/>
                </a:solidFill>
              </a:rPr>
            </a:br>
            <a:r>
              <a:rPr lang="en-US" sz="2300" dirty="0">
                <a:solidFill>
                  <a:schemeClr val="bg2"/>
                </a:solidFill>
              </a:rPr>
              <a:t>Mae</a:t>
            </a:r>
            <a:r>
              <a:rPr lang="en-US" sz="2300" i="1" dirty="0">
                <a:solidFill>
                  <a:schemeClr val="bg2"/>
                </a:solidFill>
              </a:rPr>
              <a:t> </a:t>
            </a:r>
            <a:r>
              <a:rPr lang="en-US" sz="2300" i="1" dirty="0" err="1">
                <a:solidFill>
                  <a:schemeClr val="bg2"/>
                </a:solidFill>
              </a:rPr>
              <a:t>aelodau</a:t>
            </a:r>
            <a:r>
              <a:rPr lang="en-US" sz="2300" i="1" dirty="0">
                <a:solidFill>
                  <a:schemeClr val="bg2"/>
                </a:solidFill>
              </a:rPr>
              <a:t> y Cyngor </a:t>
            </a:r>
            <a:r>
              <a:rPr lang="en-US" sz="2300" i="1" dirty="0" err="1">
                <a:solidFill>
                  <a:schemeClr val="bg2"/>
                </a:solidFill>
              </a:rPr>
              <a:t>a’r</a:t>
            </a:r>
            <a:r>
              <a:rPr lang="en-US" sz="2300" i="1" dirty="0">
                <a:solidFill>
                  <a:schemeClr val="bg2"/>
                </a:solidFill>
              </a:rPr>
              <a:t> </a:t>
            </a:r>
            <a:r>
              <a:rPr lang="en-US" sz="2300" i="1" dirty="0" err="1">
                <a:solidFill>
                  <a:schemeClr val="bg2"/>
                </a:solidFill>
              </a:rPr>
              <a:t>Rheolwr</a:t>
            </a:r>
            <a:r>
              <a:rPr lang="en-US" sz="2300" i="1" dirty="0">
                <a:solidFill>
                  <a:schemeClr val="bg2"/>
                </a:solidFill>
              </a:rPr>
              <a:t> </a:t>
            </a:r>
            <a:r>
              <a:rPr lang="en-US" sz="2300" i="1" dirty="0" err="1">
                <a:solidFill>
                  <a:schemeClr val="bg2"/>
                </a:solidFill>
              </a:rPr>
              <a:t>yn</a:t>
            </a:r>
            <a:r>
              <a:rPr lang="en-US" sz="2300" i="1" dirty="0">
                <a:solidFill>
                  <a:schemeClr val="bg2"/>
                </a:solidFill>
              </a:rPr>
              <a:t> </a:t>
            </a:r>
            <a:r>
              <a:rPr lang="en-US" sz="2300" i="1" dirty="0" err="1">
                <a:solidFill>
                  <a:schemeClr val="bg2"/>
                </a:solidFill>
              </a:rPr>
              <a:t>cynrychioli</a:t>
            </a:r>
            <a:r>
              <a:rPr lang="en-US" sz="2300" i="1" dirty="0">
                <a:solidFill>
                  <a:schemeClr val="bg2"/>
                </a:solidFill>
              </a:rPr>
              <a:t> y </a:t>
            </a:r>
            <a:r>
              <a:rPr lang="en-US" sz="2300" i="1" dirty="0" err="1">
                <a:solidFill>
                  <a:schemeClr val="bg2"/>
                </a:solidFill>
              </a:rPr>
              <a:t>gymuned</a:t>
            </a:r>
            <a:r>
              <a:rPr lang="en-US" sz="2300" i="1" dirty="0">
                <a:solidFill>
                  <a:schemeClr val="bg2"/>
                </a:solidFill>
              </a:rPr>
              <a:t> </a:t>
            </a:r>
            <a:r>
              <a:rPr lang="en-US" sz="2300" i="1" dirty="0" err="1">
                <a:solidFill>
                  <a:schemeClr val="bg2"/>
                </a:solidFill>
              </a:rPr>
              <a:t>ar</a:t>
            </a:r>
            <a:r>
              <a:rPr lang="en-US" sz="2300" i="1" dirty="0">
                <a:solidFill>
                  <a:schemeClr val="bg2"/>
                </a:solidFill>
              </a:rPr>
              <a:t> y </a:t>
            </a:r>
            <a:r>
              <a:rPr lang="en-US" sz="2300" i="1" dirty="0" err="1">
                <a:solidFill>
                  <a:schemeClr val="bg2"/>
                </a:solidFill>
              </a:rPr>
              <a:t>Grwpiau</a:t>
            </a:r>
            <a:r>
              <a:rPr lang="en-US" sz="2300" i="1" dirty="0">
                <a:solidFill>
                  <a:schemeClr val="bg2"/>
                </a:solidFill>
              </a:rPr>
              <a:t> </a:t>
            </a:r>
            <a:r>
              <a:rPr lang="en-US" sz="2300" i="1" dirty="0" err="1">
                <a:solidFill>
                  <a:schemeClr val="bg2"/>
                </a:solidFill>
              </a:rPr>
              <a:t>canlynol</a:t>
            </a:r>
            <a:r>
              <a:rPr lang="en-US" sz="2300" i="1" dirty="0">
                <a:solidFill>
                  <a:schemeClr val="bg2"/>
                </a:solidFill>
              </a:rPr>
              <a:t>. Ni </a:t>
            </a:r>
            <a:r>
              <a:rPr lang="en-US" sz="2300" i="1" dirty="0" err="1">
                <a:solidFill>
                  <a:schemeClr val="bg2"/>
                </a:solidFill>
              </a:rPr>
              <a:t>chynhaliodd</a:t>
            </a:r>
            <a:r>
              <a:rPr lang="en-US" sz="2300" i="1" dirty="0">
                <a:solidFill>
                  <a:schemeClr val="bg2"/>
                </a:solidFill>
              </a:rPr>
              <a:t> </a:t>
            </a:r>
            <a:r>
              <a:rPr lang="en-US" sz="2300" i="1" dirty="0" err="1">
                <a:solidFill>
                  <a:schemeClr val="bg2"/>
                </a:solidFill>
              </a:rPr>
              <a:t>pob</a:t>
            </a:r>
            <a:r>
              <a:rPr lang="en-US" sz="2300" i="1" dirty="0">
                <a:solidFill>
                  <a:schemeClr val="bg2"/>
                </a:solidFill>
              </a:rPr>
              <a:t> </a:t>
            </a:r>
            <a:r>
              <a:rPr lang="en-US" sz="2300" i="1" dirty="0" err="1">
                <a:solidFill>
                  <a:schemeClr val="bg2"/>
                </a:solidFill>
              </a:rPr>
              <a:t>grwp</a:t>
            </a:r>
            <a:r>
              <a:rPr lang="en-US" sz="2300" i="1" dirty="0">
                <a:solidFill>
                  <a:schemeClr val="bg2"/>
                </a:solidFill>
              </a:rPr>
              <a:t> </a:t>
            </a:r>
            <a:r>
              <a:rPr lang="en-US" sz="2300" i="1" dirty="0" err="1">
                <a:solidFill>
                  <a:schemeClr val="bg2"/>
                </a:solidFill>
              </a:rPr>
              <a:t>gyfarfodydd</a:t>
            </a:r>
            <a:r>
              <a:rPr lang="en-US" sz="2300" i="1" dirty="0">
                <a:solidFill>
                  <a:schemeClr val="bg2"/>
                </a:solidFill>
              </a:rPr>
              <a:t> </a:t>
            </a:r>
            <a:r>
              <a:rPr lang="en-US" sz="2300" i="1" dirty="0" err="1">
                <a:solidFill>
                  <a:schemeClr val="bg2"/>
                </a:solidFill>
              </a:rPr>
              <a:t>yn</a:t>
            </a:r>
            <a:r>
              <a:rPr lang="en-US" sz="2300" i="1" dirty="0">
                <a:solidFill>
                  <a:schemeClr val="bg2"/>
                </a:solidFill>
              </a:rPr>
              <a:t> 2020-21 </a:t>
            </a:r>
            <a:r>
              <a:rPr lang="en-US" sz="2300" i="1" dirty="0" err="1">
                <a:solidFill>
                  <a:schemeClr val="bg2"/>
                </a:solidFill>
              </a:rPr>
              <a:t>oherwydd</a:t>
            </a:r>
            <a:r>
              <a:rPr lang="en-US" sz="2300" i="1" dirty="0">
                <a:solidFill>
                  <a:schemeClr val="bg2"/>
                </a:solidFill>
              </a:rPr>
              <a:t> y </a:t>
            </a:r>
            <a:r>
              <a:rPr lang="en-US" sz="2300" i="1" dirty="0" err="1">
                <a:solidFill>
                  <a:schemeClr val="bg2"/>
                </a:solidFill>
              </a:rPr>
              <a:t>pandemig</a:t>
            </a:r>
            <a:r>
              <a:rPr lang="en-US" sz="2300" i="1" dirty="0">
                <a:solidFill>
                  <a:schemeClr val="bg2"/>
                </a:solidFill>
              </a:rPr>
              <a:t>.   </a:t>
            </a:r>
            <a:br>
              <a:rPr lang="en-US" sz="2300" i="1" dirty="0">
                <a:solidFill>
                  <a:schemeClr val="bg2"/>
                </a:solidFill>
              </a:rPr>
            </a:br>
            <a:br>
              <a:rPr lang="en-US" sz="2300" i="1" dirty="0">
                <a:solidFill>
                  <a:schemeClr val="bg2"/>
                </a:solidFill>
              </a:rPr>
            </a:br>
            <a:endParaRPr lang="en-GB" sz="2300" i="1" dirty="0">
              <a:solidFill>
                <a:schemeClr val="bg2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DD63B0-5819-4596-BCF8-1B7FDF9AB1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04109" y="1645920"/>
            <a:ext cx="6269434" cy="4470821"/>
          </a:xfrm>
        </p:spPr>
        <p:txBody>
          <a:bodyPr>
            <a:normAutofit/>
          </a:bodyPr>
          <a:lstStyle/>
          <a:p>
            <a:pPr lvl="0"/>
            <a:r>
              <a:rPr lang="cy-GB" dirty="0"/>
              <a:t>Grŵp Cyswllt Chwareli Moel Tryfan ac Alexandra</a:t>
            </a:r>
          </a:p>
          <a:p>
            <a:pPr lvl="0"/>
            <a:r>
              <a:rPr lang="cy-GB" dirty="0"/>
              <a:t>Grŵp Delwedd Dyffryn Nantlle</a:t>
            </a:r>
          </a:p>
          <a:p>
            <a:pPr lvl="0"/>
            <a:r>
              <a:rPr lang="cy-GB" dirty="0"/>
              <a:t>Ysgol Bro Llifon</a:t>
            </a:r>
          </a:p>
          <a:p>
            <a:pPr lvl="0"/>
            <a:r>
              <a:rPr lang="cy-GB" dirty="0"/>
              <a:t>Prosiect Partneriaeth Glynllifon. </a:t>
            </a:r>
          </a:p>
          <a:p>
            <a:pPr lvl="0"/>
            <a:r>
              <a:rPr lang="cy-GB" dirty="0"/>
              <a:t>Pwyllgor Ardal Un Llais Cymru  </a:t>
            </a:r>
          </a:p>
          <a:p>
            <a:pPr lvl="0"/>
            <a:r>
              <a:rPr lang="cy-GB" dirty="0"/>
              <a:t>Gwefan Bro 360</a:t>
            </a:r>
          </a:p>
          <a:p>
            <a:pPr lvl="0"/>
            <a:endParaRPr lang="cy-GB" dirty="0"/>
          </a:p>
          <a:p>
            <a:pPr lvl="0"/>
            <a:endParaRPr lang="cy-GB" dirty="0"/>
          </a:p>
          <a:p>
            <a:pPr lvl="0"/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576281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86A607-B0A3-409C-8BD2-F91F8A363B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6 </a:t>
            </a:r>
            <a:r>
              <a:rPr lang="en-US" dirty="0" err="1"/>
              <a:t>Partneriaethu</a:t>
            </a:r>
            <a:r>
              <a:rPr lang="en-US" dirty="0"/>
              <a:t> a </a:t>
            </a:r>
            <a:r>
              <a:rPr lang="en-US" dirty="0" err="1"/>
              <a:t>Cyd-weithio</a:t>
            </a:r>
            <a:endParaRPr lang="en-GB" dirty="0"/>
          </a:p>
        </p:txBody>
      </p:sp>
      <p:sp>
        <p:nvSpPr>
          <p:cNvPr id="57" name="Content Placeholder 56">
            <a:extLst>
              <a:ext uri="{FF2B5EF4-FFF2-40B4-BE49-F238E27FC236}">
                <a16:creationId xmlns:a16="http://schemas.microsoft.com/office/drawing/2014/main" id="{F932D896-BBC1-4F3D-A193-AD58117350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90950" y="5485762"/>
            <a:ext cx="5753100" cy="592821"/>
          </a:xfrm>
          <a:custGeom>
            <a:avLst/>
            <a:gdLst>
              <a:gd name="connsiteX0" fmla="*/ 0 w 7002706"/>
              <a:gd name="connsiteY0" fmla="*/ 69285 h 692853"/>
              <a:gd name="connsiteX1" fmla="*/ 69285 w 7002706"/>
              <a:gd name="connsiteY1" fmla="*/ 0 h 692853"/>
              <a:gd name="connsiteX2" fmla="*/ 6933421 w 7002706"/>
              <a:gd name="connsiteY2" fmla="*/ 0 h 692853"/>
              <a:gd name="connsiteX3" fmla="*/ 7002706 w 7002706"/>
              <a:gd name="connsiteY3" fmla="*/ 69285 h 692853"/>
              <a:gd name="connsiteX4" fmla="*/ 7002706 w 7002706"/>
              <a:gd name="connsiteY4" fmla="*/ 623568 h 692853"/>
              <a:gd name="connsiteX5" fmla="*/ 6933421 w 7002706"/>
              <a:gd name="connsiteY5" fmla="*/ 692853 h 692853"/>
              <a:gd name="connsiteX6" fmla="*/ 69285 w 7002706"/>
              <a:gd name="connsiteY6" fmla="*/ 692853 h 692853"/>
              <a:gd name="connsiteX7" fmla="*/ 0 w 7002706"/>
              <a:gd name="connsiteY7" fmla="*/ 623568 h 692853"/>
              <a:gd name="connsiteX8" fmla="*/ 0 w 7002706"/>
              <a:gd name="connsiteY8" fmla="*/ 69285 h 692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02706" h="692853">
                <a:moveTo>
                  <a:pt x="0" y="69285"/>
                </a:moveTo>
                <a:cubicBezTo>
                  <a:pt x="0" y="31020"/>
                  <a:pt x="31020" y="0"/>
                  <a:pt x="69285" y="0"/>
                </a:cubicBezTo>
                <a:lnTo>
                  <a:pt x="6933421" y="0"/>
                </a:lnTo>
                <a:cubicBezTo>
                  <a:pt x="6971686" y="0"/>
                  <a:pt x="7002706" y="31020"/>
                  <a:pt x="7002706" y="69285"/>
                </a:cubicBezTo>
                <a:lnTo>
                  <a:pt x="7002706" y="623568"/>
                </a:lnTo>
                <a:cubicBezTo>
                  <a:pt x="7002706" y="661833"/>
                  <a:pt x="6971686" y="692853"/>
                  <a:pt x="6933421" y="692853"/>
                </a:cubicBezTo>
                <a:lnTo>
                  <a:pt x="69285" y="692853"/>
                </a:lnTo>
                <a:cubicBezTo>
                  <a:pt x="31020" y="692853"/>
                  <a:pt x="0" y="661833"/>
                  <a:pt x="0" y="623568"/>
                </a:cubicBezTo>
                <a:lnTo>
                  <a:pt x="0" y="69285"/>
                </a:lnTo>
                <a:close/>
              </a:path>
            </a:pathLst>
          </a:custGeom>
          <a:solidFill>
            <a:schemeClr val="bg2">
              <a:lumMod val="60000"/>
              <a:lumOff val="40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6">
              <a:hueOff val="0"/>
              <a:satOff val="0"/>
              <a:lumOff val="0"/>
              <a:alphaOff val="0"/>
            </a:schemeClr>
          </a:fillRef>
          <a:effectRef idx="0">
            <a:schemeClr val="accent6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9823" tIns="69823" rIns="1043107" bIns="69823" numCol="1" spcCol="1270" anchor="ctr" anchorCtr="0">
            <a:noAutofit/>
          </a:bodyPr>
          <a:lstStyle/>
          <a:p>
            <a:pPr marL="0" lvl="0" indent="0" algn="l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cy-GB" sz="1300" kern="1200" dirty="0"/>
              <a:t>Yn cydweithio gyda Chyngor Gwynedd a </a:t>
            </a:r>
            <a:r>
              <a:rPr lang="cy-GB" sz="1300" dirty="0"/>
              <a:t>Chyf</a:t>
            </a:r>
            <a:r>
              <a:rPr lang="cy-GB" sz="1300" kern="1200" dirty="0"/>
              <a:t>oeth Naturiol Cymru ar Strategaeth Dinas Dinlle</a:t>
            </a:r>
            <a:endParaRPr lang="en-US" sz="1300" kern="1200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3DD83D5D-541C-45EF-ACB2-C98FF4FD1770}"/>
              </a:ext>
            </a:extLst>
          </p:cNvPr>
          <p:cNvGrpSpPr/>
          <p:nvPr/>
        </p:nvGrpSpPr>
        <p:grpSpPr>
          <a:xfrm>
            <a:off x="941832" y="1428206"/>
            <a:ext cx="8095216" cy="3905794"/>
            <a:chOff x="1103313" y="1733006"/>
            <a:chExt cx="9415706" cy="3849186"/>
          </a:xfrm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B9E795C2-7D56-4765-AC0E-B6CB7EE5D39F}"/>
                </a:ext>
              </a:extLst>
            </p:cNvPr>
            <p:cNvSpPr/>
            <p:nvPr/>
          </p:nvSpPr>
          <p:spPr>
            <a:xfrm>
              <a:off x="1103313" y="1733006"/>
              <a:ext cx="7002706" cy="692853"/>
            </a:xfrm>
            <a:custGeom>
              <a:avLst/>
              <a:gdLst>
                <a:gd name="connsiteX0" fmla="*/ 0 w 7002706"/>
                <a:gd name="connsiteY0" fmla="*/ 69285 h 692853"/>
                <a:gd name="connsiteX1" fmla="*/ 69285 w 7002706"/>
                <a:gd name="connsiteY1" fmla="*/ 0 h 692853"/>
                <a:gd name="connsiteX2" fmla="*/ 6933421 w 7002706"/>
                <a:gd name="connsiteY2" fmla="*/ 0 h 692853"/>
                <a:gd name="connsiteX3" fmla="*/ 7002706 w 7002706"/>
                <a:gd name="connsiteY3" fmla="*/ 69285 h 692853"/>
                <a:gd name="connsiteX4" fmla="*/ 7002706 w 7002706"/>
                <a:gd name="connsiteY4" fmla="*/ 623568 h 692853"/>
                <a:gd name="connsiteX5" fmla="*/ 6933421 w 7002706"/>
                <a:gd name="connsiteY5" fmla="*/ 692853 h 692853"/>
                <a:gd name="connsiteX6" fmla="*/ 69285 w 7002706"/>
                <a:gd name="connsiteY6" fmla="*/ 692853 h 692853"/>
                <a:gd name="connsiteX7" fmla="*/ 0 w 7002706"/>
                <a:gd name="connsiteY7" fmla="*/ 623568 h 692853"/>
                <a:gd name="connsiteX8" fmla="*/ 0 w 7002706"/>
                <a:gd name="connsiteY8" fmla="*/ 69285 h 6928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002706" h="692853">
                  <a:moveTo>
                    <a:pt x="0" y="69285"/>
                  </a:moveTo>
                  <a:cubicBezTo>
                    <a:pt x="0" y="31020"/>
                    <a:pt x="31020" y="0"/>
                    <a:pt x="69285" y="0"/>
                  </a:cubicBezTo>
                  <a:lnTo>
                    <a:pt x="6933421" y="0"/>
                  </a:lnTo>
                  <a:cubicBezTo>
                    <a:pt x="6971686" y="0"/>
                    <a:pt x="7002706" y="31020"/>
                    <a:pt x="7002706" y="69285"/>
                  </a:cubicBezTo>
                  <a:lnTo>
                    <a:pt x="7002706" y="623568"/>
                  </a:lnTo>
                  <a:cubicBezTo>
                    <a:pt x="7002706" y="661833"/>
                    <a:pt x="6971686" y="692853"/>
                    <a:pt x="6933421" y="692853"/>
                  </a:cubicBezTo>
                  <a:lnTo>
                    <a:pt x="69285" y="692853"/>
                  </a:lnTo>
                  <a:cubicBezTo>
                    <a:pt x="31020" y="692853"/>
                    <a:pt x="0" y="661833"/>
                    <a:pt x="0" y="623568"/>
                  </a:cubicBezTo>
                  <a:lnTo>
                    <a:pt x="0" y="69285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9823" tIns="69823" rIns="857944" bIns="69823" numCol="1" spcCol="1270" anchor="ctr" anchorCtr="0">
              <a:noAutofit/>
            </a:bodyPr>
            <a:lstStyle/>
            <a:p>
              <a:pPr marL="0" lvl="0" indent="0" algn="l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cy-GB" sz="1300" kern="1200" dirty="0"/>
                <a:t>Parhau y bartneriaeth gyda Cyngor Gwynedd ar gyfer llenwi biniau halen y gymuned</a:t>
              </a:r>
              <a:endParaRPr lang="en-US" sz="1300" kern="1200" dirty="0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82F31665-BC4C-4D02-AC8B-59F3411EAE68}"/>
                </a:ext>
              </a:extLst>
            </p:cNvPr>
            <p:cNvSpPr/>
            <p:nvPr/>
          </p:nvSpPr>
          <p:spPr>
            <a:xfrm>
              <a:off x="1626242" y="2522089"/>
              <a:ext cx="7002706" cy="692853"/>
            </a:xfrm>
            <a:custGeom>
              <a:avLst/>
              <a:gdLst>
                <a:gd name="connsiteX0" fmla="*/ 0 w 7002706"/>
                <a:gd name="connsiteY0" fmla="*/ 69285 h 692853"/>
                <a:gd name="connsiteX1" fmla="*/ 69285 w 7002706"/>
                <a:gd name="connsiteY1" fmla="*/ 0 h 692853"/>
                <a:gd name="connsiteX2" fmla="*/ 6933421 w 7002706"/>
                <a:gd name="connsiteY2" fmla="*/ 0 h 692853"/>
                <a:gd name="connsiteX3" fmla="*/ 7002706 w 7002706"/>
                <a:gd name="connsiteY3" fmla="*/ 69285 h 692853"/>
                <a:gd name="connsiteX4" fmla="*/ 7002706 w 7002706"/>
                <a:gd name="connsiteY4" fmla="*/ 623568 h 692853"/>
                <a:gd name="connsiteX5" fmla="*/ 6933421 w 7002706"/>
                <a:gd name="connsiteY5" fmla="*/ 692853 h 692853"/>
                <a:gd name="connsiteX6" fmla="*/ 69285 w 7002706"/>
                <a:gd name="connsiteY6" fmla="*/ 692853 h 692853"/>
                <a:gd name="connsiteX7" fmla="*/ 0 w 7002706"/>
                <a:gd name="connsiteY7" fmla="*/ 623568 h 692853"/>
                <a:gd name="connsiteX8" fmla="*/ 0 w 7002706"/>
                <a:gd name="connsiteY8" fmla="*/ 69285 h 6928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002706" h="692853">
                  <a:moveTo>
                    <a:pt x="0" y="69285"/>
                  </a:moveTo>
                  <a:cubicBezTo>
                    <a:pt x="0" y="31020"/>
                    <a:pt x="31020" y="0"/>
                    <a:pt x="69285" y="0"/>
                  </a:cubicBezTo>
                  <a:lnTo>
                    <a:pt x="6933421" y="0"/>
                  </a:lnTo>
                  <a:cubicBezTo>
                    <a:pt x="6971686" y="0"/>
                    <a:pt x="7002706" y="31020"/>
                    <a:pt x="7002706" y="69285"/>
                  </a:cubicBezTo>
                  <a:lnTo>
                    <a:pt x="7002706" y="623568"/>
                  </a:lnTo>
                  <a:cubicBezTo>
                    <a:pt x="7002706" y="661833"/>
                    <a:pt x="6971686" y="692853"/>
                    <a:pt x="6933421" y="692853"/>
                  </a:cubicBezTo>
                  <a:lnTo>
                    <a:pt x="69285" y="692853"/>
                  </a:lnTo>
                  <a:cubicBezTo>
                    <a:pt x="31020" y="692853"/>
                    <a:pt x="0" y="661833"/>
                    <a:pt x="0" y="623568"/>
                  </a:cubicBezTo>
                  <a:lnTo>
                    <a:pt x="0" y="69285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9823" tIns="69823" rIns="1043107" bIns="69823" numCol="1" spcCol="1270" anchor="ctr" anchorCtr="0">
              <a:noAutofit/>
            </a:bodyPr>
            <a:lstStyle/>
            <a:p>
              <a:pPr marL="0" lvl="0" indent="0" algn="l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cy-GB" sz="1300" kern="1200" dirty="0"/>
                <a:t>Parhau i fod mewn partneriaeth gyda Cyngor Gwynedd i gadw toiled y Marine, Dinas Dinlle ar agor. Wedi ymrwymo i’r bartneriaeth  tan 31 Mawrth 2022.</a:t>
              </a:r>
              <a:endParaRPr lang="en-US" sz="1300" kern="1200" dirty="0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7FFCA327-551F-46CD-BFF0-79CA16676B7B}"/>
                </a:ext>
              </a:extLst>
            </p:cNvPr>
            <p:cNvSpPr/>
            <p:nvPr/>
          </p:nvSpPr>
          <p:spPr>
            <a:xfrm>
              <a:off x="2149171" y="3311172"/>
              <a:ext cx="7002706" cy="692853"/>
            </a:xfrm>
            <a:custGeom>
              <a:avLst/>
              <a:gdLst>
                <a:gd name="connsiteX0" fmla="*/ 0 w 7002706"/>
                <a:gd name="connsiteY0" fmla="*/ 69285 h 692853"/>
                <a:gd name="connsiteX1" fmla="*/ 69285 w 7002706"/>
                <a:gd name="connsiteY1" fmla="*/ 0 h 692853"/>
                <a:gd name="connsiteX2" fmla="*/ 6933421 w 7002706"/>
                <a:gd name="connsiteY2" fmla="*/ 0 h 692853"/>
                <a:gd name="connsiteX3" fmla="*/ 7002706 w 7002706"/>
                <a:gd name="connsiteY3" fmla="*/ 69285 h 692853"/>
                <a:gd name="connsiteX4" fmla="*/ 7002706 w 7002706"/>
                <a:gd name="connsiteY4" fmla="*/ 623568 h 692853"/>
                <a:gd name="connsiteX5" fmla="*/ 6933421 w 7002706"/>
                <a:gd name="connsiteY5" fmla="*/ 692853 h 692853"/>
                <a:gd name="connsiteX6" fmla="*/ 69285 w 7002706"/>
                <a:gd name="connsiteY6" fmla="*/ 692853 h 692853"/>
                <a:gd name="connsiteX7" fmla="*/ 0 w 7002706"/>
                <a:gd name="connsiteY7" fmla="*/ 623568 h 692853"/>
                <a:gd name="connsiteX8" fmla="*/ 0 w 7002706"/>
                <a:gd name="connsiteY8" fmla="*/ 69285 h 6928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002706" h="692853">
                  <a:moveTo>
                    <a:pt x="0" y="69285"/>
                  </a:moveTo>
                  <a:cubicBezTo>
                    <a:pt x="0" y="31020"/>
                    <a:pt x="31020" y="0"/>
                    <a:pt x="69285" y="0"/>
                  </a:cubicBezTo>
                  <a:lnTo>
                    <a:pt x="6933421" y="0"/>
                  </a:lnTo>
                  <a:cubicBezTo>
                    <a:pt x="6971686" y="0"/>
                    <a:pt x="7002706" y="31020"/>
                    <a:pt x="7002706" y="69285"/>
                  </a:cubicBezTo>
                  <a:lnTo>
                    <a:pt x="7002706" y="623568"/>
                  </a:lnTo>
                  <a:cubicBezTo>
                    <a:pt x="7002706" y="661833"/>
                    <a:pt x="6971686" y="692853"/>
                    <a:pt x="6933421" y="692853"/>
                  </a:cubicBezTo>
                  <a:lnTo>
                    <a:pt x="69285" y="692853"/>
                  </a:lnTo>
                  <a:cubicBezTo>
                    <a:pt x="31020" y="692853"/>
                    <a:pt x="0" y="661833"/>
                    <a:pt x="0" y="623568"/>
                  </a:cubicBezTo>
                  <a:lnTo>
                    <a:pt x="0" y="69285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9823" tIns="69823" rIns="1043107" bIns="69823" numCol="1" spcCol="1270" anchor="ctr" anchorCtr="0">
              <a:noAutofit/>
            </a:bodyPr>
            <a:lstStyle/>
            <a:p>
              <a:pPr marL="0" lvl="0" indent="0" algn="l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cy-GB" sz="1300" kern="1200" dirty="0"/>
                <a:t>Parhau i gydweithio gyda Plwyf Eglwys Llanwnda a  Llandwrog i dorri gwair mynwent Eglwys Sant Tomos, Y Groeslon</a:t>
              </a:r>
              <a:endParaRPr lang="en-US" sz="1300" kern="1200" dirty="0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F9A62C8E-A673-4D5D-9902-25DDDD93D750}"/>
                </a:ext>
              </a:extLst>
            </p:cNvPr>
            <p:cNvSpPr/>
            <p:nvPr/>
          </p:nvSpPr>
          <p:spPr>
            <a:xfrm>
              <a:off x="2672101" y="4100256"/>
              <a:ext cx="7002706" cy="692853"/>
            </a:xfrm>
            <a:custGeom>
              <a:avLst/>
              <a:gdLst>
                <a:gd name="connsiteX0" fmla="*/ 0 w 7002706"/>
                <a:gd name="connsiteY0" fmla="*/ 69285 h 692853"/>
                <a:gd name="connsiteX1" fmla="*/ 69285 w 7002706"/>
                <a:gd name="connsiteY1" fmla="*/ 0 h 692853"/>
                <a:gd name="connsiteX2" fmla="*/ 6933421 w 7002706"/>
                <a:gd name="connsiteY2" fmla="*/ 0 h 692853"/>
                <a:gd name="connsiteX3" fmla="*/ 7002706 w 7002706"/>
                <a:gd name="connsiteY3" fmla="*/ 69285 h 692853"/>
                <a:gd name="connsiteX4" fmla="*/ 7002706 w 7002706"/>
                <a:gd name="connsiteY4" fmla="*/ 623568 h 692853"/>
                <a:gd name="connsiteX5" fmla="*/ 6933421 w 7002706"/>
                <a:gd name="connsiteY5" fmla="*/ 692853 h 692853"/>
                <a:gd name="connsiteX6" fmla="*/ 69285 w 7002706"/>
                <a:gd name="connsiteY6" fmla="*/ 692853 h 692853"/>
                <a:gd name="connsiteX7" fmla="*/ 0 w 7002706"/>
                <a:gd name="connsiteY7" fmla="*/ 623568 h 692853"/>
                <a:gd name="connsiteX8" fmla="*/ 0 w 7002706"/>
                <a:gd name="connsiteY8" fmla="*/ 69285 h 6928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002706" h="692853">
                  <a:moveTo>
                    <a:pt x="0" y="69285"/>
                  </a:moveTo>
                  <a:cubicBezTo>
                    <a:pt x="0" y="31020"/>
                    <a:pt x="31020" y="0"/>
                    <a:pt x="69285" y="0"/>
                  </a:cubicBezTo>
                  <a:lnTo>
                    <a:pt x="6933421" y="0"/>
                  </a:lnTo>
                  <a:cubicBezTo>
                    <a:pt x="6971686" y="0"/>
                    <a:pt x="7002706" y="31020"/>
                    <a:pt x="7002706" y="69285"/>
                  </a:cubicBezTo>
                  <a:lnTo>
                    <a:pt x="7002706" y="623568"/>
                  </a:lnTo>
                  <a:cubicBezTo>
                    <a:pt x="7002706" y="661833"/>
                    <a:pt x="6971686" y="692853"/>
                    <a:pt x="6933421" y="692853"/>
                  </a:cubicBezTo>
                  <a:lnTo>
                    <a:pt x="69285" y="692853"/>
                  </a:lnTo>
                  <a:cubicBezTo>
                    <a:pt x="31020" y="692853"/>
                    <a:pt x="0" y="661833"/>
                    <a:pt x="0" y="623568"/>
                  </a:cubicBezTo>
                  <a:lnTo>
                    <a:pt x="0" y="69285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9823" tIns="69823" rIns="1043107" bIns="69823" numCol="1" spcCol="1270" anchor="ctr" anchorCtr="0">
              <a:noAutofit/>
            </a:bodyPr>
            <a:lstStyle/>
            <a:p>
              <a:pPr marL="0" lvl="0" indent="0" algn="l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cy-GB" sz="1300" kern="1200" dirty="0"/>
                <a:t>Cydweithio gyda Swyddog Parc Cenedlaethol Eryri ar Brosiect Uwch Gwyrfai i sicrhau gwaith atal tan ar y comin,  i agor ffynhonnau a chefnogi y gwaith ar llwybr rhif 37 Ffynnon Dwr Oer, Carmel </a:t>
              </a:r>
              <a:endParaRPr lang="en-US" sz="1300" kern="1200" dirty="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729F3FD8-8162-417D-A375-F5565CAF8B35}"/>
                </a:ext>
              </a:extLst>
            </p:cNvPr>
            <p:cNvSpPr/>
            <p:nvPr/>
          </p:nvSpPr>
          <p:spPr>
            <a:xfrm>
              <a:off x="3516313" y="4889339"/>
              <a:ext cx="7002706" cy="692853"/>
            </a:xfrm>
            <a:custGeom>
              <a:avLst/>
              <a:gdLst>
                <a:gd name="connsiteX0" fmla="*/ 0 w 7002706"/>
                <a:gd name="connsiteY0" fmla="*/ 69285 h 692853"/>
                <a:gd name="connsiteX1" fmla="*/ 69285 w 7002706"/>
                <a:gd name="connsiteY1" fmla="*/ 0 h 692853"/>
                <a:gd name="connsiteX2" fmla="*/ 6933421 w 7002706"/>
                <a:gd name="connsiteY2" fmla="*/ 0 h 692853"/>
                <a:gd name="connsiteX3" fmla="*/ 7002706 w 7002706"/>
                <a:gd name="connsiteY3" fmla="*/ 69285 h 692853"/>
                <a:gd name="connsiteX4" fmla="*/ 7002706 w 7002706"/>
                <a:gd name="connsiteY4" fmla="*/ 623568 h 692853"/>
                <a:gd name="connsiteX5" fmla="*/ 6933421 w 7002706"/>
                <a:gd name="connsiteY5" fmla="*/ 692853 h 692853"/>
                <a:gd name="connsiteX6" fmla="*/ 69285 w 7002706"/>
                <a:gd name="connsiteY6" fmla="*/ 692853 h 692853"/>
                <a:gd name="connsiteX7" fmla="*/ 0 w 7002706"/>
                <a:gd name="connsiteY7" fmla="*/ 623568 h 692853"/>
                <a:gd name="connsiteX8" fmla="*/ 0 w 7002706"/>
                <a:gd name="connsiteY8" fmla="*/ 69285 h 6928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002706" h="692853">
                  <a:moveTo>
                    <a:pt x="0" y="69285"/>
                  </a:moveTo>
                  <a:cubicBezTo>
                    <a:pt x="0" y="31020"/>
                    <a:pt x="31020" y="0"/>
                    <a:pt x="69285" y="0"/>
                  </a:cubicBezTo>
                  <a:lnTo>
                    <a:pt x="6933421" y="0"/>
                  </a:lnTo>
                  <a:cubicBezTo>
                    <a:pt x="6971686" y="0"/>
                    <a:pt x="7002706" y="31020"/>
                    <a:pt x="7002706" y="69285"/>
                  </a:cubicBezTo>
                  <a:lnTo>
                    <a:pt x="7002706" y="623568"/>
                  </a:lnTo>
                  <a:cubicBezTo>
                    <a:pt x="7002706" y="661833"/>
                    <a:pt x="6971686" y="692853"/>
                    <a:pt x="6933421" y="692853"/>
                  </a:cubicBezTo>
                  <a:lnTo>
                    <a:pt x="69285" y="692853"/>
                  </a:lnTo>
                  <a:cubicBezTo>
                    <a:pt x="31020" y="692853"/>
                    <a:pt x="0" y="661833"/>
                    <a:pt x="0" y="623568"/>
                  </a:cubicBezTo>
                  <a:lnTo>
                    <a:pt x="0" y="69285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6">
                <a:hueOff val="0"/>
                <a:satOff val="0"/>
                <a:lumOff val="0"/>
                <a:alphaOff val="0"/>
              </a:schemeClr>
            </a:fillRef>
            <a:effectRef idx="0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9823" tIns="69823" rIns="1043107" bIns="69823" numCol="1" spcCol="1270" anchor="ctr" anchorCtr="0">
              <a:noAutofit/>
            </a:bodyPr>
            <a:lstStyle/>
            <a:p>
              <a:pPr marL="0" lvl="0" indent="0" algn="l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cy-GB" sz="1300" kern="1200" dirty="0"/>
                <a:t>Yn aelod o Brosiect Partneriaeth Glynllifon</a:t>
              </a:r>
              <a:endParaRPr lang="en-US" sz="1300" kern="1200" dirty="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3C3C8745-2407-42F7-ADBB-7042A9E8D779}"/>
                </a:ext>
              </a:extLst>
            </p:cNvPr>
            <p:cNvSpPr/>
            <p:nvPr/>
          </p:nvSpPr>
          <p:spPr>
            <a:xfrm>
              <a:off x="7655664" y="2239174"/>
              <a:ext cx="450354" cy="450354"/>
            </a:xfrm>
            <a:custGeom>
              <a:avLst/>
              <a:gdLst>
                <a:gd name="connsiteX0" fmla="*/ 0 w 450354"/>
                <a:gd name="connsiteY0" fmla="*/ 247695 h 450354"/>
                <a:gd name="connsiteX1" fmla="*/ 101330 w 450354"/>
                <a:gd name="connsiteY1" fmla="*/ 247695 h 450354"/>
                <a:gd name="connsiteX2" fmla="*/ 101330 w 450354"/>
                <a:gd name="connsiteY2" fmla="*/ 0 h 450354"/>
                <a:gd name="connsiteX3" fmla="*/ 349024 w 450354"/>
                <a:gd name="connsiteY3" fmla="*/ 0 h 450354"/>
                <a:gd name="connsiteX4" fmla="*/ 349024 w 450354"/>
                <a:gd name="connsiteY4" fmla="*/ 247695 h 450354"/>
                <a:gd name="connsiteX5" fmla="*/ 450354 w 450354"/>
                <a:gd name="connsiteY5" fmla="*/ 247695 h 450354"/>
                <a:gd name="connsiteX6" fmla="*/ 225177 w 450354"/>
                <a:gd name="connsiteY6" fmla="*/ 450354 h 450354"/>
                <a:gd name="connsiteX7" fmla="*/ 0 w 450354"/>
                <a:gd name="connsiteY7" fmla="*/ 247695 h 4503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50354" h="450354">
                  <a:moveTo>
                    <a:pt x="0" y="247695"/>
                  </a:moveTo>
                  <a:lnTo>
                    <a:pt x="101330" y="247695"/>
                  </a:lnTo>
                  <a:lnTo>
                    <a:pt x="101330" y="0"/>
                  </a:lnTo>
                  <a:lnTo>
                    <a:pt x="349024" y="0"/>
                  </a:lnTo>
                  <a:lnTo>
                    <a:pt x="349024" y="247695"/>
                  </a:lnTo>
                  <a:lnTo>
                    <a:pt x="450354" y="247695"/>
                  </a:lnTo>
                  <a:lnTo>
                    <a:pt x="225177" y="450354"/>
                  </a:lnTo>
                  <a:lnTo>
                    <a:pt x="0" y="247695"/>
                  </a:lnTo>
                  <a:close/>
                </a:path>
              </a:pathLst>
            </a:custGeom>
          </p:spPr>
          <p:style>
            <a:lnRef idx="2">
              <a:schemeClr val="accent2">
                <a:tint val="40000"/>
                <a:alpha val="90000"/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tint val="40000"/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tint val="40000"/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6730" tIns="25400" rIns="126730" bIns="136863" numCol="1" spcCol="1270" anchor="ctr" anchorCtr="0">
              <a:noAutofit/>
            </a:bodyPr>
            <a:lstStyle/>
            <a:p>
              <a:pPr marL="0" lvl="0" indent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2000" kern="1200" dirty="0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DAC9BAE4-98B3-445B-AA05-945F8BC65932}"/>
                </a:ext>
              </a:extLst>
            </p:cNvPr>
            <p:cNvSpPr/>
            <p:nvPr/>
          </p:nvSpPr>
          <p:spPr>
            <a:xfrm>
              <a:off x="8178593" y="3028257"/>
              <a:ext cx="450354" cy="450354"/>
            </a:xfrm>
            <a:custGeom>
              <a:avLst/>
              <a:gdLst>
                <a:gd name="connsiteX0" fmla="*/ 0 w 450354"/>
                <a:gd name="connsiteY0" fmla="*/ 247695 h 450354"/>
                <a:gd name="connsiteX1" fmla="*/ 101330 w 450354"/>
                <a:gd name="connsiteY1" fmla="*/ 247695 h 450354"/>
                <a:gd name="connsiteX2" fmla="*/ 101330 w 450354"/>
                <a:gd name="connsiteY2" fmla="*/ 0 h 450354"/>
                <a:gd name="connsiteX3" fmla="*/ 349024 w 450354"/>
                <a:gd name="connsiteY3" fmla="*/ 0 h 450354"/>
                <a:gd name="connsiteX4" fmla="*/ 349024 w 450354"/>
                <a:gd name="connsiteY4" fmla="*/ 247695 h 450354"/>
                <a:gd name="connsiteX5" fmla="*/ 450354 w 450354"/>
                <a:gd name="connsiteY5" fmla="*/ 247695 h 450354"/>
                <a:gd name="connsiteX6" fmla="*/ 225177 w 450354"/>
                <a:gd name="connsiteY6" fmla="*/ 450354 h 450354"/>
                <a:gd name="connsiteX7" fmla="*/ 0 w 450354"/>
                <a:gd name="connsiteY7" fmla="*/ 247695 h 4503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50354" h="450354">
                  <a:moveTo>
                    <a:pt x="0" y="247695"/>
                  </a:moveTo>
                  <a:lnTo>
                    <a:pt x="101330" y="247695"/>
                  </a:lnTo>
                  <a:lnTo>
                    <a:pt x="101330" y="0"/>
                  </a:lnTo>
                  <a:lnTo>
                    <a:pt x="349024" y="0"/>
                  </a:lnTo>
                  <a:lnTo>
                    <a:pt x="349024" y="247695"/>
                  </a:lnTo>
                  <a:lnTo>
                    <a:pt x="450354" y="247695"/>
                  </a:lnTo>
                  <a:lnTo>
                    <a:pt x="225177" y="450354"/>
                  </a:lnTo>
                  <a:lnTo>
                    <a:pt x="0" y="247695"/>
                  </a:lnTo>
                  <a:close/>
                </a:path>
              </a:pathLst>
            </a:custGeom>
          </p:spPr>
          <p:style>
            <a:lnRef idx="2">
              <a:schemeClr val="accent3">
                <a:tint val="40000"/>
                <a:alpha val="90000"/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tint val="40000"/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tint val="40000"/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6730" tIns="25400" rIns="126730" bIns="136863" numCol="1" spcCol="1270" anchor="ctr" anchorCtr="0">
              <a:noAutofit/>
            </a:bodyPr>
            <a:lstStyle/>
            <a:p>
              <a:pPr marL="0" lvl="0" indent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2000" kern="120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1E782115-96FD-4BA1-93BF-CB425959BAF2}"/>
                </a:ext>
              </a:extLst>
            </p:cNvPr>
            <p:cNvSpPr/>
            <p:nvPr/>
          </p:nvSpPr>
          <p:spPr>
            <a:xfrm>
              <a:off x="8701523" y="3805793"/>
              <a:ext cx="450354" cy="450354"/>
            </a:xfrm>
            <a:custGeom>
              <a:avLst/>
              <a:gdLst>
                <a:gd name="connsiteX0" fmla="*/ 0 w 450354"/>
                <a:gd name="connsiteY0" fmla="*/ 247695 h 450354"/>
                <a:gd name="connsiteX1" fmla="*/ 101330 w 450354"/>
                <a:gd name="connsiteY1" fmla="*/ 247695 h 450354"/>
                <a:gd name="connsiteX2" fmla="*/ 101330 w 450354"/>
                <a:gd name="connsiteY2" fmla="*/ 0 h 450354"/>
                <a:gd name="connsiteX3" fmla="*/ 349024 w 450354"/>
                <a:gd name="connsiteY3" fmla="*/ 0 h 450354"/>
                <a:gd name="connsiteX4" fmla="*/ 349024 w 450354"/>
                <a:gd name="connsiteY4" fmla="*/ 247695 h 450354"/>
                <a:gd name="connsiteX5" fmla="*/ 450354 w 450354"/>
                <a:gd name="connsiteY5" fmla="*/ 247695 h 450354"/>
                <a:gd name="connsiteX6" fmla="*/ 225177 w 450354"/>
                <a:gd name="connsiteY6" fmla="*/ 450354 h 450354"/>
                <a:gd name="connsiteX7" fmla="*/ 0 w 450354"/>
                <a:gd name="connsiteY7" fmla="*/ 247695 h 4503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50354" h="450354">
                  <a:moveTo>
                    <a:pt x="0" y="247695"/>
                  </a:moveTo>
                  <a:lnTo>
                    <a:pt x="101330" y="247695"/>
                  </a:lnTo>
                  <a:lnTo>
                    <a:pt x="101330" y="0"/>
                  </a:lnTo>
                  <a:lnTo>
                    <a:pt x="349024" y="0"/>
                  </a:lnTo>
                  <a:lnTo>
                    <a:pt x="349024" y="247695"/>
                  </a:lnTo>
                  <a:lnTo>
                    <a:pt x="450354" y="247695"/>
                  </a:lnTo>
                  <a:lnTo>
                    <a:pt x="225177" y="450354"/>
                  </a:lnTo>
                  <a:lnTo>
                    <a:pt x="0" y="247695"/>
                  </a:lnTo>
                  <a:close/>
                </a:path>
              </a:pathLst>
            </a:custGeom>
          </p:spPr>
          <p:style>
            <a:lnRef idx="2">
              <a:schemeClr val="accent4">
                <a:tint val="40000"/>
                <a:alpha val="90000"/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tint val="40000"/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tint val="40000"/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6730" tIns="25400" rIns="126730" bIns="136863" numCol="1" spcCol="1270" anchor="ctr" anchorCtr="0">
              <a:noAutofit/>
            </a:bodyPr>
            <a:lstStyle/>
            <a:p>
              <a:pPr marL="0" lvl="0" indent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2000" kern="1200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F695E132-3EEC-45D7-B046-04DF9C260FD2}"/>
                </a:ext>
              </a:extLst>
            </p:cNvPr>
            <p:cNvSpPr/>
            <p:nvPr/>
          </p:nvSpPr>
          <p:spPr>
            <a:xfrm>
              <a:off x="9224452" y="4602574"/>
              <a:ext cx="450354" cy="450354"/>
            </a:xfrm>
            <a:custGeom>
              <a:avLst/>
              <a:gdLst>
                <a:gd name="connsiteX0" fmla="*/ 0 w 450354"/>
                <a:gd name="connsiteY0" fmla="*/ 247695 h 450354"/>
                <a:gd name="connsiteX1" fmla="*/ 101330 w 450354"/>
                <a:gd name="connsiteY1" fmla="*/ 247695 h 450354"/>
                <a:gd name="connsiteX2" fmla="*/ 101330 w 450354"/>
                <a:gd name="connsiteY2" fmla="*/ 0 h 450354"/>
                <a:gd name="connsiteX3" fmla="*/ 349024 w 450354"/>
                <a:gd name="connsiteY3" fmla="*/ 0 h 450354"/>
                <a:gd name="connsiteX4" fmla="*/ 349024 w 450354"/>
                <a:gd name="connsiteY4" fmla="*/ 247695 h 450354"/>
                <a:gd name="connsiteX5" fmla="*/ 450354 w 450354"/>
                <a:gd name="connsiteY5" fmla="*/ 247695 h 450354"/>
                <a:gd name="connsiteX6" fmla="*/ 225177 w 450354"/>
                <a:gd name="connsiteY6" fmla="*/ 450354 h 450354"/>
                <a:gd name="connsiteX7" fmla="*/ 0 w 450354"/>
                <a:gd name="connsiteY7" fmla="*/ 247695 h 4503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50354" h="450354">
                  <a:moveTo>
                    <a:pt x="0" y="247695"/>
                  </a:moveTo>
                  <a:lnTo>
                    <a:pt x="101330" y="247695"/>
                  </a:lnTo>
                  <a:lnTo>
                    <a:pt x="101330" y="0"/>
                  </a:lnTo>
                  <a:lnTo>
                    <a:pt x="349024" y="0"/>
                  </a:lnTo>
                  <a:lnTo>
                    <a:pt x="349024" y="247695"/>
                  </a:lnTo>
                  <a:lnTo>
                    <a:pt x="450354" y="247695"/>
                  </a:lnTo>
                  <a:lnTo>
                    <a:pt x="225177" y="450354"/>
                  </a:lnTo>
                  <a:lnTo>
                    <a:pt x="0" y="247695"/>
                  </a:lnTo>
                  <a:close/>
                </a:path>
              </a:pathLst>
            </a:custGeom>
          </p:spPr>
          <p:style>
            <a:lnRef idx="2">
              <a:schemeClr val="accent5">
                <a:tint val="40000"/>
                <a:alpha val="90000"/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tint val="40000"/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tint val="40000"/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6730" tIns="25400" rIns="126730" bIns="136863" numCol="1" spcCol="1270" anchor="ctr" anchorCtr="0">
              <a:noAutofit/>
            </a:bodyPr>
            <a:lstStyle/>
            <a:p>
              <a:pPr marL="0" lvl="0" indent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2000" kern="1200" dirty="0"/>
            </a:p>
          </p:txBody>
        </p:sp>
      </p:grp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1F023E1E-83EA-40E9-8206-F57DF88B9652}"/>
              </a:ext>
            </a:extLst>
          </p:cNvPr>
          <p:cNvSpPr/>
          <p:nvPr/>
        </p:nvSpPr>
        <p:spPr>
          <a:xfrm>
            <a:off x="8311230" y="5108823"/>
            <a:ext cx="450354" cy="450354"/>
          </a:xfrm>
          <a:custGeom>
            <a:avLst/>
            <a:gdLst>
              <a:gd name="connsiteX0" fmla="*/ 0 w 450354"/>
              <a:gd name="connsiteY0" fmla="*/ 247695 h 450354"/>
              <a:gd name="connsiteX1" fmla="*/ 101330 w 450354"/>
              <a:gd name="connsiteY1" fmla="*/ 247695 h 450354"/>
              <a:gd name="connsiteX2" fmla="*/ 101330 w 450354"/>
              <a:gd name="connsiteY2" fmla="*/ 0 h 450354"/>
              <a:gd name="connsiteX3" fmla="*/ 349024 w 450354"/>
              <a:gd name="connsiteY3" fmla="*/ 0 h 450354"/>
              <a:gd name="connsiteX4" fmla="*/ 349024 w 450354"/>
              <a:gd name="connsiteY4" fmla="*/ 247695 h 450354"/>
              <a:gd name="connsiteX5" fmla="*/ 450354 w 450354"/>
              <a:gd name="connsiteY5" fmla="*/ 247695 h 450354"/>
              <a:gd name="connsiteX6" fmla="*/ 225177 w 450354"/>
              <a:gd name="connsiteY6" fmla="*/ 450354 h 450354"/>
              <a:gd name="connsiteX7" fmla="*/ 0 w 450354"/>
              <a:gd name="connsiteY7" fmla="*/ 247695 h 4503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50354" h="450354">
                <a:moveTo>
                  <a:pt x="0" y="247695"/>
                </a:moveTo>
                <a:lnTo>
                  <a:pt x="101330" y="247695"/>
                </a:lnTo>
                <a:lnTo>
                  <a:pt x="101330" y="0"/>
                </a:lnTo>
                <a:lnTo>
                  <a:pt x="349024" y="0"/>
                </a:lnTo>
                <a:lnTo>
                  <a:pt x="349024" y="247695"/>
                </a:lnTo>
                <a:lnTo>
                  <a:pt x="450354" y="247695"/>
                </a:lnTo>
                <a:lnTo>
                  <a:pt x="225177" y="450354"/>
                </a:lnTo>
                <a:lnTo>
                  <a:pt x="0" y="247695"/>
                </a:lnTo>
                <a:close/>
              </a:path>
            </a:pathLst>
          </a:custGeom>
        </p:spPr>
        <p:style>
          <a:lnRef idx="2"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lnRef>
          <a:fillRef idx="1"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26730" tIns="25400" rIns="126730" bIns="136863" numCol="1" spcCol="1270" anchor="ctr" anchorCtr="0">
            <a:noAutofit/>
          </a:bodyPr>
          <a:lstStyle/>
          <a:p>
            <a:pPr marL="0" lvl="0" indent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2000" kern="1200" dirty="0"/>
          </a:p>
        </p:txBody>
      </p:sp>
    </p:spTree>
    <p:extLst>
      <p:ext uri="{BB962C8B-B14F-4D97-AF65-F5344CB8AC3E}">
        <p14:creationId xmlns:p14="http://schemas.microsoft.com/office/powerpoint/2010/main" val="1018104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E88983-FB00-4446-B2A7-59F69D2D4B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7 </a:t>
            </a:r>
            <a:r>
              <a:rPr lang="en-US" dirty="0" err="1"/>
              <a:t>Ymgysylltu</a:t>
            </a:r>
            <a:r>
              <a:rPr lang="en-US" dirty="0"/>
              <a:t> </a:t>
            </a:r>
            <a:r>
              <a:rPr lang="en-US" dirty="0" err="1"/>
              <a:t>Gyda’r</a:t>
            </a:r>
            <a:r>
              <a:rPr lang="en-US" dirty="0"/>
              <a:t> </a:t>
            </a:r>
            <a:r>
              <a:rPr lang="en-US" dirty="0" err="1"/>
              <a:t>Gymuned</a:t>
            </a:r>
            <a:endParaRPr lang="en-GB" dirty="0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B51E57E2-4A59-4AC9-ADB3-DAA95D9922A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77913895"/>
              </p:ext>
            </p:extLst>
          </p:nvPr>
        </p:nvGraphicFramePr>
        <p:xfrm>
          <a:off x="646111" y="1596325"/>
          <a:ext cx="9404352" cy="46001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3" name="Rectangle 4">
            <a:extLst>
              <a:ext uri="{FF2B5EF4-FFF2-40B4-BE49-F238E27FC236}">
                <a16:creationId xmlns:a16="http://schemas.microsoft.com/office/drawing/2014/main" id="{AE47A303-3E88-4C20-9EA0-636E2EADD2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01175" y="3343846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3B70B937-172B-4698-9F20-426666818DC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86935549"/>
              </p:ext>
            </p:extLst>
          </p:nvPr>
        </p:nvGraphicFramePr>
        <p:xfrm>
          <a:off x="126138" y="5611734"/>
          <a:ext cx="1818165" cy="1362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9" imgW="12865761" imgH="6763098" progId="Paint.Picture">
                  <p:embed/>
                </p:oleObj>
              </mc:Choice>
              <mc:Fallback>
                <p:oleObj name="Bitmap Image" r:id="rId9" imgW="12865761" imgH="6763098" progId="Paint.Picture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6138" y="5611734"/>
                        <a:ext cx="1818165" cy="136207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30" name="Picture 6" descr="Image result for delwedd caernarfon">
            <a:extLst>
              <a:ext uri="{FF2B5EF4-FFF2-40B4-BE49-F238E27FC236}">
                <a16:creationId xmlns:a16="http://schemas.microsoft.com/office/drawing/2014/main" id="{BC99B692-03D4-4804-A1D9-7B9B106894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96400" y="5401246"/>
            <a:ext cx="3033712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Top 5 Shareholders of Facebook">
            <a:extLst>
              <a:ext uri="{FF2B5EF4-FFF2-40B4-BE49-F238E27FC236}">
                <a16:creationId xmlns:a16="http://schemas.microsoft.com/office/drawing/2014/main" id="{792CBADF-B13D-4C03-80C2-4F552A8AD0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99641" y="286208"/>
            <a:ext cx="2628900" cy="1733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Jacques Kelly: Documents reveal the origins of several Baltimore  neighborhoods | Twitter logo, Twitter funny, Social media">
            <a:extLst>
              <a:ext uri="{FF2B5EF4-FFF2-40B4-BE49-F238E27FC236}">
                <a16:creationId xmlns:a16="http://schemas.microsoft.com/office/drawing/2014/main" id="{FC84BE2E-B9BF-4420-8CCA-EDB867A475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76095" y="2577085"/>
            <a:ext cx="1652446" cy="1733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AD0DE20-D7A8-43F1-8C09-8B141AAC9682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37115" y="3343846"/>
            <a:ext cx="3214375" cy="1238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1681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A54243-A533-4841-8560-5300362183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30" y="629266"/>
            <a:ext cx="9252154" cy="1223983"/>
          </a:xfrm>
        </p:spPr>
        <p:txBody>
          <a:bodyPr>
            <a:normAutofit/>
          </a:bodyPr>
          <a:lstStyle/>
          <a:p>
            <a:r>
              <a:rPr lang="en-US" dirty="0"/>
              <a:t>8 Cynllunio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0EEE2D-0B8A-46E9-9053-33DF04BD33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75729" y="2052214"/>
            <a:ext cx="4415293" cy="4196185"/>
          </a:xfrm>
        </p:spPr>
        <p:txBody>
          <a:bodyPr>
            <a:normAutofit/>
          </a:bodyPr>
          <a:lstStyle/>
          <a:p>
            <a:r>
              <a:rPr lang="en-US" dirty="0" err="1"/>
              <a:t>Nifer</a:t>
            </a:r>
            <a:r>
              <a:rPr lang="en-US" dirty="0"/>
              <a:t> </a:t>
            </a:r>
            <a:r>
              <a:rPr lang="en-US" dirty="0" err="1"/>
              <a:t>ceisiadau</a:t>
            </a:r>
            <a:r>
              <a:rPr lang="en-US" dirty="0"/>
              <a:t> </a:t>
            </a:r>
            <a:r>
              <a:rPr lang="en-US" dirty="0" err="1"/>
              <a:t>cynllunio</a:t>
            </a:r>
            <a:r>
              <a:rPr lang="en-US" dirty="0"/>
              <a:t> y </a:t>
            </a:r>
            <a:r>
              <a:rPr lang="en-US" dirty="0" err="1"/>
              <a:t>gwnaed</a:t>
            </a:r>
            <a:r>
              <a:rPr lang="en-US" dirty="0"/>
              <a:t> </a:t>
            </a:r>
            <a:r>
              <a:rPr lang="en-US" dirty="0" err="1"/>
              <a:t>sylwadau</a:t>
            </a:r>
            <a:r>
              <a:rPr lang="en-US" dirty="0"/>
              <a:t> </a:t>
            </a:r>
            <a:r>
              <a:rPr lang="en-US" dirty="0" err="1"/>
              <a:t>arnynt</a:t>
            </a:r>
            <a:r>
              <a:rPr lang="en-US" dirty="0"/>
              <a:t>  </a:t>
            </a:r>
            <a:r>
              <a:rPr lang="en-US" dirty="0" err="1"/>
              <a:t>yn</a:t>
            </a:r>
            <a:r>
              <a:rPr lang="en-US" dirty="0"/>
              <a:t> y </a:t>
            </a:r>
            <a:r>
              <a:rPr lang="en-US" dirty="0" err="1"/>
              <a:t>cyfnod</a:t>
            </a:r>
            <a:r>
              <a:rPr lang="en-US" dirty="0"/>
              <a:t>        </a:t>
            </a:r>
          </a:p>
          <a:p>
            <a:r>
              <a:rPr lang="en-US" sz="4500" b="1" dirty="0"/>
              <a:t>     25</a:t>
            </a:r>
          </a:p>
          <a:p>
            <a:endParaRPr lang="en-GB" dirty="0"/>
          </a:p>
        </p:txBody>
      </p:sp>
      <p:pic>
        <p:nvPicPr>
          <p:cNvPr id="4098" name="Picture 2" descr="Image result for ceisiadau cynllunio cyngor gwynedd">
            <a:extLst>
              <a:ext uri="{FF2B5EF4-FFF2-40B4-BE49-F238E27FC236}">
                <a16:creationId xmlns:a16="http://schemas.microsoft.com/office/drawing/2014/main" id="{E936F967-B9E4-4BE0-8513-1232312183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6915" y="2108576"/>
            <a:ext cx="5451627" cy="4083458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3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approved planning consent image - Studio SDA | Studio SDA">
            <a:extLst>
              <a:ext uri="{FF2B5EF4-FFF2-40B4-BE49-F238E27FC236}">
                <a16:creationId xmlns:a16="http://schemas.microsoft.com/office/drawing/2014/main" id="{0A421499-7979-40E9-9C38-069B1D2849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21256">
            <a:off x="7640936" y="4505324"/>
            <a:ext cx="2628900" cy="1743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8596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A4498F-8165-43BF-B6D9-B47D34C61B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6195" y="514350"/>
            <a:ext cx="3521359" cy="3467100"/>
          </a:xfrm>
        </p:spPr>
        <p:txBody>
          <a:bodyPr anchor="ctr">
            <a:normAutofit fontScale="90000"/>
          </a:bodyPr>
          <a:lstStyle/>
          <a:p>
            <a:pPr algn="ctr"/>
            <a:r>
              <a:rPr lang="en-US" dirty="0"/>
              <a:t>9 Gwaith </a:t>
            </a:r>
            <a:r>
              <a:rPr lang="en-US" dirty="0" err="1"/>
              <a:t>yn</a:t>
            </a:r>
            <a:r>
              <a:rPr lang="en-US" dirty="0"/>
              <a:t> Ein </a:t>
            </a:r>
            <a:r>
              <a:rPr lang="en-US" dirty="0" err="1"/>
              <a:t>Pentrefi</a:t>
            </a:r>
            <a:r>
              <a:rPr lang="en-US" dirty="0"/>
              <a:t>..…</a:t>
            </a:r>
            <a:br>
              <a:rPr lang="en-US" dirty="0"/>
            </a:br>
            <a:r>
              <a:rPr lang="en-US" sz="2800" dirty="0" err="1"/>
              <a:t>engreifftiau</a:t>
            </a:r>
            <a:r>
              <a:rPr lang="en-US" sz="2800" dirty="0"/>
              <a:t> o’r </a:t>
            </a:r>
            <a:r>
              <a:rPr lang="en-US" sz="2800" dirty="0" err="1"/>
              <a:t>gwaith</a:t>
            </a:r>
            <a:r>
              <a:rPr lang="en-US" sz="2800" dirty="0"/>
              <a:t> </a:t>
            </a:r>
            <a:r>
              <a:rPr lang="en-US" sz="2800" dirty="0" err="1"/>
              <a:t>wnaed</a:t>
            </a:r>
            <a:r>
              <a:rPr lang="en-US" sz="2800" dirty="0"/>
              <a:t> </a:t>
            </a:r>
            <a:r>
              <a:rPr lang="en-US" sz="2800" dirty="0" err="1"/>
              <a:t>gan</a:t>
            </a:r>
            <a:r>
              <a:rPr lang="en-US" sz="2800" dirty="0"/>
              <a:t> </a:t>
            </a:r>
            <a:r>
              <a:rPr lang="en-US" sz="2800" dirty="0" err="1"/>
              <a:t>eich</a:t>
            </a:r>
            <a:r>
              <a:rPr lang="en-US" sz="2800" dirty="0"/>
              <a:t> Cyngor </a:t>
            </a:r>
            <a:r>
              <a:rPr lang="en-US" sz="2800" dirty="0" err="1"/>
              <a:t>yn</a:t>
            </a:r>
            <a:r>
              <a:rPr lang="en-US" sz="2800" dirty="0"/>
              <a:t> </a:t>
            </a:r>
            <a:r>
              <a:rPr lang="en-US" sz="2800" dirty="0" err="1"/>
              <a:t>ystod</a:t>
            </a:r>
            <a:r>
              <a:rPr lang="en-US" sz="2800" dirty="0"/>
              <a:t> y </a:t>
            </a:r>
            <a:r>
              <a:rPr lang="en-US" sz="2800" dirty="0" err="1"/>
              <a:t>flwyddyn</a:t>
            </a:r>
            <a:endParaRPr lang="en-GB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9D93E7-1474-4E46-B493-E27FB472CA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5860" y="346509"/>
            <a:ext cx="6399931" cy="5216893"/>
          </a:xfrm>
        </p:spPr>
        <p:txBody>
          <a:bodyPr anchor="ctr">
            <a:normAutofit fontScale="92500" lnSpcReduction="20000"/>
          </a:bodyPr>
          <a:lstStyle/>
          <a:p>
            <a:pPr lvl="0">
              <a:lnSpc>
                <a:spcPct val="90000"/>
              </a:lnSpc>
            </a:pPr>
            <a:endParaRPr lang="cy-GB" sz="1400" dirty="0"/>
          </a:p>
          <a:p>
            <a:pPr lvl="0">
              <a:lnSpc>
                <a:spcPct val="90000"/>
              </a:lnSpc>
            </a:pPr>
            <a:r>
              <a:rPr lang="cy-GB" sz="1400" dirty="0"/>
              <a:t>Dosbarthu grantiau i pobol bregus y gymuned yn ystod y cyfnod clo</a:t>
            </a:r>
            <a:endParaRPr lang="en-GB" sz="1400" dirty="0"/>
          </a:p>
          <a:p>
            <a:pPr lvl="0">
              <a:lnSpc>
                <a:spcPct val="90000"/>
              </a:lnSpc>
            </a:pPr>
            <a:r>
              <a:rPr lang="cy-GB" sz="1400" dirty="0"/>
              <a:t>Gwaith cynnal a thacluso mynwentydd Carmel, </a:t>
            </a:r>
            <a:r>
              <a:rPr lang="cy-GB" sz="1400" dirty="0" err="1"/>
              <a:t>Bryn’rodyn</a:t>
            </a:r>
            <a:r>
              <a:rPr lang="cy-GB" sz="1400" dirty="0"/>
              <a:t> a Llandwrog. </a:t>
            </a:r>
          </a:p>
          <a:p>
            <a:pPr lvl="0">
              <a:lnSpc>
                <a:spcPct val="90000"/>
              </a:lnSpc>
            </a:pPr>
            <a:r>
              <a:rPr lang="cy-GB" sz="1400" dirty="0"/>
              <a:t>Llwyddo i berswadio Cyngor Gwynedd i wneud gwaith ar Domen </a:t>
            </a:r>
            <a:r>
              <a:rPr lang="cy-GB" sz="1400" dirty="0" err="1"/>
              <a:t>Shibi</a:t>
            </a:r>
            <a:r>
              <a:rPr lang="cy-GB" sz="1400" dirty="0"/>
              <a:t> a monitro trafnidiaeth sydd yn cario deunydd o Chwareli Blaen </a:t>
            </a:r>
            <a:r>
              <a:rPr lang="cy-GB" sz="1400" dirty="0" err="1"/>
              <a:t>Fferam</a:t>
            </a:r>
            <a:r>
              <a:rPr lang="cy-GB" sz="1400" dirty="0"/>
              <a:t> ac Alexandra.</a:t>
            </a:r>
          </a:p>
          <a:p>
            <a:pPr lvl="0">
              <a:lnSpc>
                <a:spcPct val="90000"/>
              </a:lnSpc>
            </a:pPr>
            <a:r>
              <a:rPr lang="en-GB" sz="1400" dirty="0" err="1"/>
              <a:t>Pwyso</a:t>
            </a:r>
            <a:r>
              <a:rPr lang="en-GB" sz="1400" dirty="0"/>
              <a:t> </a:t>
            </a:r>
            <a:r>
              <a:rPr lang="en-GB" sz="1400" dirty="0" err="1"/>
              <a:t>ar</a:t>
            </a:r>
            <a:r>
              <a:rPr lang="en-GB" sz="1400" dirty="0"/>
              <a:t> </a:t>
            </a:r>
            <a:r>
              <a:rPr lang="en-GB" sz="1400" dirty="0" err="1"/>
              <a:t>Gomisiwn</a:t>
            </a:r>
            <a:r>
              <a:rPr lang="en-GB" sz="1400" dirty="0"/>
              <a:t> y </a:t>
            </a:r>
            <a:r>
              <a:rPr lang="en-GB" sz="1400" dirty="0" err="1"/>
              <a:t>Goron</a:t>
            </a:r>
            <a:r>
              <a:rPr lang="en-GB" sz="1400" dirty="0"/>
              <a:t> </a:t>
            </a:r>
            <a:r>
              <a:rPr lang="en-GB" sz="1400" dirty="0" err="1"/>
              <a:t>i</a:t>
            </a:r>
            <a:r>
              <a:rPr lang="en-GB" sz="1400" dirty="0"/>
              <a:t> </a:t>
            </a:r>
            <a:r>
              <a:rPr lang="en-GB" sz="1400" dirty="0" err="1"/>
              <a:t>atal</a:t>
            </a:r>
            <a:r>
              <a:rPr lang="en-GB" sz="1400" dirty="0"/>
              <a:t> </a:t>
            </a:r>
            <a:r>
              <a:rPr lang="en-GB" sz="1400" dirty="0" err="1"/>
              <a:t>ffensio</a:t>
            </a:r>
            <a:r>
              <a:rPr lang="en-GB" sz="1400" dirty="0"/>
              <a:t> </a:t>
            </a:r>
            <a:r>
              <a:rPr lang="en-GB" sz="1400" dirty="0" err="1"/>
              <a:t>angyfreithlon</a:t>
            </a:r>
            <a:r>
              <a:rPr lang="en-GB" sz="1400" dirty="0"/>
              <a:t> a </a:t>
            </a:r>
            <a:r>
              <a:rPr lang="en-GB" sz="1400" dirty="0" err="1"/>
              <a:t>gwaredu</a:t>
            </a:r>
            <a:r>
              <a:rPr lang="en-GB" sz="1400" dirty="0"/>
              <a:t> </a:t>
            </a:r>
            <a:r>
              <a:rPr lang="en-GB" sz="1400" dirty="0" err="1"/>
              <a:t>cerbydau</a:t>
            </a:r>
            <a:r>
              <a:rPr lang="en-GB" sz="1400" dirty="0"/>
              <a:t> o’r </a:t>
            </a:r>
            <a:r>
              <a:rPr lang="en-GB" sz="1400" dirty="0" err="1"/>
              <a:t>tir</a:t>
            </a:r>
            <a:r>
              <a:rPr lang="en-GB" sz="1400" dirty="0"/>
              <a:t> </a:t>
            </a:r>
            <a:r>
              <a:rPr lang="en-GB" sz="1400" dirty="0" err="1"/>
              <a:t>comin</a:t>
            </a:r>
            <a:r>
              <a:rPr lang="en-GB" sz="1400" dirty="0"/>
              <a:t>. </a:t>
            </a:r>
          </a:p>
          <a:p>
            <a:pPr lvl="0">
              <a:lnSpc>
                <a:spcPct val="90000"/>
              </a:lnSpc>
            </a:pPr>
            <a:r>
              <a:rPr lang="cy-GB" sz="1400" dirty="0"/>
              <a:t>Cynnal cyfarfodydd gyda </a:t>
            </a:r>
            <a:r>
              <a:rPr lang="cy-GB" sz="1400" dirty="0" err="1"/>
              <a:t>Chngor</a:t>
            </a:r>
            <a:r>
              <a:rPr lang="cy-GB" sz="1400" dirty="0"/>
              <a:t> Gwynedd a Chyfoeth Naturiol Cymru am Strategaeth ar gyfer </a:t>
            </a:r>
            <a:r>
              <a:rPr lang="cy-GB" sz="1400" dirty="0" err="1"/>
              <a:t>Dinad</a:t>
            </a:r>
            <a:r>
              <a:rPr lang="cy-GB" sz="1400" dirty="0"/>
              <a:t> Dinlle – yn arbennig pryderon am ddyfodol y ffordd gyhoeddus at y Morfa, </a:t>
            </a:r>
          </a:p>
          <a:p>
            <a:pPr lvl="0">
              <a:lnSpc>
                <a:spcPct val="90000"/>
              </a:lnSpc>
            </a:pPr>
            <a:r>
              <a:rPr lang="cy-GB" sz="1400" dirty="0"/>
              <a:t>Lansio gwefan newydd , modern i </a:t>
            </a:r>
            <a:r>
              <a:rPr lang="cy-GB" sz="1400" dirty="0" err="1"/>
              <a:t>ledaennu</a:t>
            </a:r>
            <a:r>
              <a:rPr lang="cy-GB" sz="1400" dirty="0"/>
              <a:t> gwybodaeth am waith y Cyngor</a:t>
            </a:r>
            <a:endParaRPr lang="en-GB" sz="1400" dirty="0"/>
          </a:p>
          <a:p>
            <a:pPr>
              <a:lnSpc>
                <a:spcPct val="90000"/>
              </a:lnSpc>
            </a:pPr>
            <a:r>
              <a:rPr lang="cy-GB" sz="1400" dirty="0"/>
              <a:t>Gosod </a:t>
            </a:r>
            <a:r>
              <a:rPr lang="cy-GB" sz="1400" dirty="0" err="1"/>
              <a:t>diffribiliwr</a:t>
            </a:r>
            <a:r>
              <a:rPr lang="cy-GB" sz="1400" dirty="0"/>
              <a:t> yn Ninas Dinlle</a:t>
            </a:r>
            <a:endParaRPr lang="en-GB" sz="1400" dirty="0"/>
          </a:p>
          <a:p>
            <a:pPr lvl="0">
              <a:lnSpc>
                <a:spcPct val="90000"/>
              </a:lnSpc>
            </a:pPr>
            <a:r>
              <a:rPr lang="cy-GB" sz="1400" dirty="0"/>
              <a:t>Gwella delwedd ein pentrefi trwy gyfres o waith megis Clwt </a:t>
            </a:r>
            <a:r>
              <a:rPr lang="cy-GB" sz="1400" dirty="0" err="1"/>
              <a:t>Foty</a:t>
            </a:r>
            <a:r>
              <a:rPr lang="cy-GB" sz="1400" dirty="0"/>
              <a:t> Carmel a thir ger Ysgol Bro Llifon</a:t>
            </a:r>
            <a:endParaRPr lang="en-GB" sz="1400" dirty="0"/>
          </a:p>
          <a:p>
            <a:pPr lvl="0">
              <a:lnSpc>
                <a:spcPct val="90000"/>
              </a:lnSpc>
            </a:pPr>
            <a:r>
              <a:rPr lang="cy-GB" sz="1400" dirty="0"/>
              <a:t>Cydweithio gyda Chyngor Gwynedd i gynnig gwelliannau i safleoedd bws </a:t>
            </a:r>
            <a:r>
              <a:rPr lang="cy-GB" sz="1400" dirty="0" err="1"/>
              <a:t>sgwar</a:t>
            </a:r>
            <a:r>
              <a:rPr lang="cy-GB" sz="1400" dirty="0"/>
              <a:t> Y Groeslon a lloches bws Y Fron</a:t>
            </a:r>
          </a:p>
          <a:p>
            <a:pPr lvl="0">
              <a:lnSpc>
                <a:spcPct val="90000"/>
              </a:lnSpc>
            </a:pPr>
            <a:r>
              <a:rPr lang="en-GB" sz="1400" dirty="0" err="1"/>
              <a:t>Cydweithio</a:t>
            </a:r>
            <a:r>
              <a:rPr lang="en-GB" sz="1400" dirty="0"/>
              <a:t> </a:t>
            </a:r>
            <a:r>
              <a:rPr lang="en-GB" sz="1400" dirty="0" err="1"/>
              <a:t>gyda</a:t>
            </a:r>
            <a:r>
              <a:rPr lang="en-GB" sz="1400" dirty="0"/>
              <a:t> </a:t>
            </a:r>
            <a:r>
              <a:rPr lang="en-GB" sz="1400" dirty="0" err="1"/>
              <a:t>Pharc</a:t>
            </a:r>
            <a:r>
              <a:rPr lang="en-GB" sz="1400" dirty="0"/>
              <a:t> </a:t>
            </a:r>
            <a:r>
              <a:rPr lang="en-GB" sz="1400" dirty="0" err="1"/>
              <a:t>Cenedlaethol</a:t>
            </a:r>
            <a:r>
              <a:rPr lang="en-GB" sz="1400" dirty="0"/>
              <a:t> Eryri </a:t>
            </a:r>
            <a:r>
              <a:rPr lang="en-GB" sz="1400" dirty="0" err="1"/>
              <a:t>ar</a:t>
            </a:r>
            <a:r>
              <a:rPr lang="en-GB" sz="1400" dirty="0"/>
              <a:t> y </a:t>
            </a:r>
            <a:r>
              <a:rPr lang="en-GB" sz="1400" dirty="0" err="1"/>
              <a:t>prosiect</a:t>
            </a:r>
            <a:r>
              <a:rPr lang="en-GB" sz="1400" dirty="0"/>
              <a:t> </a:t>
            </a:r>
            <a:r>
              <a:rPr lang="en-GB" sz="1400" dirty="0" err="1"/>
              <a:t>Cysylltu</a:t>
            </a:r>
            <a:r>
              <a:rPr lang="en-GB" sz="1400" dirty="0"/>
              <a:t> Comin a </a:t>
            </a:r>
            <a:r>
              <a:rPr lang="en-GB" sz="1400" dirty="0" err="1"/>
              <a:t>Phrosiect</a:t>
            </a:r>
            <a:r>
              <a:rPr lang="en-GB" sz="1400" dirty="0"/>
              <a:t> </a:t>
            </a:r>
            <a:r>
              <a:rPr lang="en-GB" sz="1400" dirty="0" err="1"/>
              <a:t>Uwchgwyrfai</a:t>
            </a:r>
            <a:endParaRPr lang="en-GB" sz="1400" dirty="0"/>
          </a:p>
          <a:p>
            <a:pPr lvl="0">
              <a:lnSpc>
                <a:spcPct val="90000"/>
              </a:lnSpc>
            </a:pPr>
            <a:r>
              <a:rPr lang="cy-GB" sz="1400" dirty="0"/>
              <a:t>Pwyso ar Gyngor Gwynedd i wneud gwaith ar lonydd y gymuned. </a:t>
            </a:r>
          </a:p>
          <a:p>
            <a:pPr lvl="0">
              <a:lnSpc>
                <a:spcPct val="90000"/>
              </a:lnSpc>
            </a:pPr>
            <a:r>
              <a:rPr lang="cy-GB" sz="1400" dirty="0"/>
              <a:t>Cynnal pedair mynwent, dau gae pêl-droed a deg lloches bws</a:t>
            </a:r>
          </a:p>
          <a:p>
            <a:pPr lvl="0">
              <a:lnSpc>
                <a:spcPct val="90000"/>
              </a:lnSpc>
            </a:pPr>
            <a:r>
              <a:rPr lang="cy-GB" sz="1400" dirty="0"/>
              <a:t>Cynnal y rhwydwaith o lwybrau cyhoeddus yn y gymuned</a:t>
            </a:r>
          </a:p>
          <a:p>
            <a:pPr lvl="0">
              <a:lnSpc>
                <a:spcPct val="90000"/>
              </a:lnSpc>
            </a:pPr>
            <a:endParaRPr lang="en-GB" sz="1400" dirty="0"/>
          </a:p>
          <a:p>
            <a:pPr>
              <a:lnSpc>
                <a:spcPct val="90000"/>
              </a:lnSpc>
            </a:pPr>
            <a:endParaRPr lang="en-GB" sz="1400" dirty="0"/>
          </a:p>
        </p:txBody>
      </p:sp>
      <p:pic>
        <p:nvPicPr>
          <p:cNvPr id="2052" name="Picture 4" descr="Image result for groeslon">
            <a:extLst>
              <a:ext uri="{FF2B5EF4-FFF2-40B4-BE49-F238E27FC236}">
                <a16:creationId xmlns:a16="http://schemas.microsoft.com/office/drawing/2014/main" id="{9A9E45F3-4ECF-479A-A3AE-595B4D5607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475" y="4724400"/>
            <a:ext cx="1819275" cy="1847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Image result for carmel gwynedd">
            <a:extLst>
              <a:ext uri="{FF2B5EF4-FFF2-40B4-BE49-F238E27FC236}">
                <a16:creationId xmlns:a16="http://schemas.microsoft.com/office/drawing/2014/main" id="{94340748-957F-4E20-A65C-F89AF92F04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9519" y="3705225"/>
            <a:ext cx="2262188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Welsh Slate Quarries">
            <a:extLst>
              <a:ext uri="{FF2B5EF4-FFF2-40B4-BE49-F238E27FC236}">
                <a16:creationId xmlns:a16="http://schemas.microsoft.com/office/drawing/2014/main" id="{8E6BB2ED-36B5-4C2A-A098-7CA2B5A652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5322" y="5467149"/>
            <a:ext cx="2464464" cy="12609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ontact Morfa, Dinas Dinlle, Caernarfon, Gwynedd, North Wales - Page 7">
            <a:extLst>
              <a:ext uri="{FF2B5EF4-FFF2-40B4-BE49-F238E27FC236}">
                <a16:creationId xmlns:a16="http://schemas.microsoft.com/office/drawing/2014/main" id="{ED77FC67-917E-486B-AB5F-AD87193185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5419975"/>
            <a:ext cx="2814889" cy="13552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75703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Rectangle 74">
            <a:extLst>
              <a:ext uri="{FF2B5EF4-FFF2-40B4-BE49-F238E27FC236}">
                <a16:creationId xmlns:a16="http://schemas.microsoft.com/office/drawing/2014/main" id="{C8A3C342-1D03-412F-8DD3-BF519E8E0A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96EFCF-FCB6-48BD-BADA-056A34D0BF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30" y="629266"/>
            <a:ext cx="6188190" cy="1622321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EBEBEB"/>
                </a:solidFill>
              </a:rPr>
              <a:t>10 </a:t>
            </a:r>
            <a:r>
              <a:rPr lang="en-US" dirty="0" err="1">
                <a:solidFill>
                  <a:srgbClr val="EBEBEB"/>
                </a:solidFill>
              </a:rPr>
              <a:t>Twristaieth</a:t>
            </a:r>
            <a:r>
              <a:rPr lang="en-US" dirty="0">
                <a:solidFill>
                  <a:srgbClr val="EBEBEB"/>
                </a:solidFill>
              </a:rPr>
              <a:t> </a:t>
            </a:r>
            <a:r>
              <a:rPr lang="en-US" dirty="0" err="1">
                <a:solidFill>
                  <a:srgbClr val="EBEBEB"/>
                </a:solidFill>
              </a:rPr>
              <a:t>a’r</a:t>
            </a:r>
            <a:r>
              <a:rPr lang="en-US" dirty="0">
                <a:solidFill>
                  <a:srgbClr val="EBEBEB"/>
                </a:solidFill>
              </a:rPr>
              <a:t> </a:t>
            </a:r>
            <a:r>
              <a:rPr lang="en-US" dirty="0" err="1">
                <a:solidFill>
                  <a:srgbClr val="EBEBEB"/>
                </a:solidFill>
              </a:rPr>
              <a:t>Farchnad</a:t>
            </a:r>
            <a:r>
              <a:rPr lang="en-US" dirty="0">
                <a:solidFill>
                  <a:srgbClr val="EBEBEB"/>
                </a:solidFill>
              </a:rPr>
              <a:t> Dai</a:t>
            </a:r>
            <a:endParaRPr lang="en-GB" dirty="0">
              <a:solidFill>
                <a:srgbClr val="EBEBEB"/>
              </a:solidFill>
            </a:endParaRPr>
          </a:p>
        </p:txBody>
      </p:sp>
      <p:sp>
        <p:nvSpPr>
          <p:cNvPr id="77" name="Freeform 31">
            <a:extLst>
              <a:ext uri="{FF2B5EF4-FFF2-40B4-BE49-F238E27FC236}">
                <a16:creationId xmlns:a16="http://schemas.microsoft.com/office/drawing/2014/main" id="{81CC9B02-E087-4350-AEBD-2C3CF001AF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015974" y="-1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pic>
        <p:nvPicPr>
          <p:cNvPr id="3076" name="Picture 4" descr="Estate Agents in Bangor, Gwynedd | Haf Jones &amp; Pegler">
            <a:extLst>
              <a:ext uri="{FF2B5EF4-FFF2-40B4-BE49-F238E27FC236}">
                <a16:creationId xmlns:a16="http://schemas.microsoft.com/office/drawing/2014/main" id="{4B9908F2-F35F-4A28-BAFE-409244E3B25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79" r="-1" b="19303"/>
          <a:stretch/>
        </p:blipFill>
        <p:spPr bwMode="auto">
          <a:xfrm>
            <a:off x="7220078" y="10"/>
            <a:ext cx="4971922" cy="2285990"/>
          </a:xfrm>
          <a:custGeom>
            <a:avLst/>
            <a:gdLst/>
            <a:ahLst/>
            <a:cxnLst/>
            <a:rect l="l" t="t" r="r" b="b"/>
            <a:pathLst>
              <a:path w="4971922" h="2286000">
                <a:moveTo>
                  <a:pt x="0" y="0"/>
                </a:moveTo>
                <a:lnTo>
                  <a:pt x="1343538" y="0"/>
                </a:lnTo>
                <a:lnTo>
                  <a:pt x="1343538" y="1"/>
                </a:lnTo>
                <a:lnTo>
                  <a:pt x="4971922" y="1"/>
                </a:lnTo>
                <a:lnTo>
                  <a:pt x="4971922" y="2286000"/>
                </a:lnTo>
                <a:lnTo>
                  <a:pt x="232518" y="2286000"/>
                </a:lnTo>
                <a:lnTo>
                  <a:pt x="227089" y="2167128"/>
                </a:lnTo>
                <a:lnTo>
                  <a:pt x="218852" y="2014881"/>
                </a:lnTo>
                <a:lnTo>
                  <a:pt x="210952" y="1861947"/>
                </a:lnTo>
                <a:lnTo>
                  <a:pt x="200867" y="1709014"/>
                </a:lnTo>
                <a:lnTo>
                  <a:pt x="188764" y="1554023"/>
                </a:lnTo>
                <a:lnTo>
                  <a:pt x="176662" y="1401090"/>
                </a:lnTo>
                <a:lnTo>
                  <a:pt x="162710" y="1245413"/>
                </a:lnTo>
                <a:lnTo>
                  <a:pt x="147414" y="1089051"/>
                </a:lnTo>
                <a:lnTo>
                  <a:pt x="131278" y="934746"/>
                </a:lnTo>
                <a:lnTo>
                  <a:pt x="112452" y="778383"/>
                </a:lnTo>
                <a:lnTo>
                  <a:pt x="92281" y="622707"/>
                </a:lnTo>
                <a:lnTo>
                  <a:pt x="72278" y="466344"/>
                </a:lnTo>
                <a:lnTo>
                  <a:pt x="48914" y="310668"/>
                </a:lnTo>
                <a:lnTo>
                  <a:pt x="25045" y="155677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CFE8ED-C95B-46C2-949F-D873C498F8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8930" y="2438400"/>
            <a:ext cx="6188189" cy="3785419"/>
          </a:xfrm>
        </p:spPr>
        <p:txBody>
          <a:bodyPr>
            <a:normAutofit fontScale="92500" lnSpcReduction="20000"/>
          </a:bodyPr>
          <a:lstStyle/>
          <a:p>
            <a:r>
              <a:rPr lang="en-US" dirty="0" err="1">
                <a:solidFill>
                  <a:srgbClr val="FFFFFF"/>
                </a:solidFill>
              </a:rPr>
              <a:t>Cefnogwyd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cais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gan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Gyngor</a:t>
            </a:r>
            <a:r>
              <a:rPr lang="en-US" dirty="0">
                <a:solidFill>
                  <a:srgbClr val="FFFFFF"/>
                </a:solidFill>
              </a:rPr>
              <a:t> Llanllyfni </a:t>
            </a:r>
            <a:r>
              <a:rPr lang="en-US" dirty="0" err="1">
                <a:solidFill>
                  <a:srgbClr val="FFFFFF"/>
                </a:solidFill>
              </a:rPr>
              <a:t>yn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galw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ar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Gyngor</a:t>
            </a:r>
            <a:r>
              <a:rPr lang="en-US" dirty="0">
                <a:solidFill>
                  <a:srgbClr val="FFFFFF"/>
                </a:solidFill>
              </a:rPr>
              <a:t> Gwynedd </a:t>
            </a:r>
            <a:r>
              <a:rPr lang="en-US" dirty="0" err="1">
                <a:solidFill>
                  <a:srgbClr val="FFFFFF"/>
                </a:solidFill>
              </a:rPr>
              <a:t>alw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ar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randeiliaid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i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drafod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sut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mae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modd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codi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tal</a:t>
            </a:r>
            <a:r>
              <a:rPr lang="en-US" dirty="0">
                <a:solidFill>
                  <a:srgbClr val="FFFFFF"/>
                </a:solidFill>
              </a:rPr>
              <a:t> ac </a:t>
            </a:r>
            <a:r>
              <a:rPr lang="en-US" dirty="0" err="1">
                <a:solidFill>
                  <a:srgbClr val="FFFFFF"/>
                </a:solidFill>
              </a:rPr>
              <a:t>elwa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llawer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mwy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ar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ddefnyddwyr</a:t>
            </a:r>
            <a:r>
              <a:rPr lang="en-US" dirty="0">
                <a:solidFill>
                  <a:srgbClr val="FFFFFF"/>
                </a:solidFill>
              </a:rPr>
              <a:t> yr Wyddfa.</a:t>
            </a:r>
          </a:p>
          <a:p>
            <a:r>
              <a:rPr lang="en-US" dirty="0" err="1">
                <a:solidFill>
                  <a:srgbClr val="FFFFFF"/>
                </a:solidFill>
              </a:rPr>
              <a:t>Cefnogwyd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cynnig</a:t>
            </a:r>
            <a:r>
              <a:rPr lang="en-US" dirty="0">
                <a:solidFill>
                  <a:srgbClr val="FFFFFF"/>
                </a:solidFill>
              </a:rPr>
              <a:t> Cyngor </a:t>
            </a:r>
            <a:r>
              <a:rPr lang="en-US" dirty="0" err="1">
                <a:solidFill>
                  <a:srgbClr val="FFFFFF"/>
                </a:solidFill>
              </a:rPr>
              <a:t>Tref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Nefyn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i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reoli</a:t>
            </a:r>
            <a:r>
              <a:rPr lang="en-US" dirty="0">
                <a:solidFill>
                  <a:srgbClr val="FFFFFF"/>
                </a:solidFill>
              </a:rPr>
              <a:t> tai </a:t>
            </a:r>
            <a:r>
              <a:rPr lang="en-US" dirty="0" err="1">
                <a:solidFill>
                  <a:srgbClr val="FFFFFF"/>
                </a:solidFill>
              </a:rPr>
              <a:t>gwyliau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tymor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byr</a:t>
            </a:r>
            <a:r>
              <a:rPr lang="en-US" dirty="0">
                <a:solidFill>
                  <a:srgbClr val="FFFFFF"/>
                </a:solidFill>
              </a:rPr>
              <a:t>, </a:t>
            </a:r>
            <a:r>
              <a:rPr lang="en-US" dirty="0" err="1">
                <a:solidFill>
                  <a:srgbClr val="FFFFFF"/>
                </a:solidFill>
              </a:rPr>
              <a:t>gostwng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prisiau</a:t>
            </a:r>
            <a:r>
              <a:rPr lang="en-US" dirty="0">
                <a:solidFill>
                  <a:srgbClr val="FFFFFF"/>
                </a:solidFill>
              </a:rPr>
              <a:t> tai </a:t>
            </a:r>
            <a:r>
              <a:rPr lang="en-US" dirty="0" err="1">
                <a:solidFill>
                  <a:srgbClr val="FFFFFF"/>
                </a:solidFill>
              </a:rPr>
              <a:t>fforddiadwy</a:t>
            </a:r>
            <a:r>
              <a:rPr lang="en-US" dirty="0">
                <a:solidFill>
                  <a:srgbClr val="FFFFFF"/>
                </a:solidFill>
              </a:rPr>
              <a:t> a </a:t>
            </a:r>
            <a:r>
              <a:rPr lang="en-US" dirty="0" err="1">
                <a:solidFill>
                  <a:srgbClr val="FFFFFF"/>
                </a:solidFill>
              </a:rPr>
              <a:t>newid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deddfwriaeth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parthed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premiwm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treth</a:t>
            </a:r>
            <a:r>
              <a:rPr lang="en-US" dirty="0">
                <a:solidFill>
                  <a:srgbClr val="FFFFFF"/>
                </a:solidFill>
              </a:rPr>
              <a:t> Cyngor. </a:t>
            </a:r>
          </a:p>
          <a:p>
            <a:r>
              <a:rPr lang="en-US" dirty="0" err="1">
                <a:solidFill>
                  <a:srgbClr val="FFFFFF"/>
                </a:solidFill>
              </a:rPr>
              <a:t>Yn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partneriaethu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gyda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Chyngor</a:t>
            </a:r>
            <a:r>
              <a:rPr lang="en-US" dirty="0">
                <a:solidFill>
                  <a:srgbClr val="FFFFFF"/>
                </a:solidFill>
              </a:rPr>
              <a:t> Gwynedd ac </a:t>
            </a:r>
            <a:r>
              <a:rPr lang="en-US" dirty="0" err="1">
                <a:solidFill>
                  <a:srgbClr val="FFFFFF"/>
                </a:solidFill>
              </a:rPr>
              <a:t>yn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cyfrannu</a:t>
            </a:r>
            <a:r>
              <a:rPr lang="en-US" dirty="0">
                <a:solidFill>
                  <a:srgbClr val="FFFFFF"/>
                </a:solidFill>
              </a:rPr>
              <a:t> £4,000 </a:t>
            </a:r>
            <a:r>
              <a:rPr lang="en-US" dirty="0" err="1">
                <a:solidFill>
                  <a:srgbClr val="FFFFFF"/>
                </a:solidFill>
              </a:rPr>
              <a:t>i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gadw</a:t>
            </a:r>
            <a:r>
              <a:rPr lang="en-US" dirty="0">
                <a:solidFill>
                  <a:srgbClr val="FFFFFF"/>
                </a:solidFill>
              </a:rPr>
              <a:t> toiled y Marine, </a:t>
            </a:r>
            <a:r>
              <a:rPr lang="en-US" dirty="0" err="1">
                <a:solidFill>
                  <a:srgbClr val="FFFFFF"/>
                </a:solidFill>
              </a:rPr>
              <a:t>Dinas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Dinlle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ar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agor</a:t>
            </a:r>
            <a:r>
              <a:rPr lang="en-US" dirty="0">
                <a:solidFill>
                  <a:srgbClr val="FFFFFF"/>
                </a:solidFill>
              </a:rPr>
              <a:t>.</a:t>
            </a:r>
          </a:p>
          <a:p>
            <a:r>
              <a:rPr lang="en-US" dirty="0" err="1">
                <a:solidFill>
                  <a:srgbClr val="FFFFFF"/>
                </a:solidFill>
              </a:rPr>
              <a:t>Yn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monitro</a:t>
            </a:r>
            <a:r>
              <a:rPr lang="en-US" dirty="0">
                <a:solidFill>
                  <a:srgbClr val="FFFFFF"/>
                </a:solidFill>
              </a:rPr>
              <a:t> a </a:t>
            </a:r>
            <a:r>
              <a:rPr lang="en-US" dirty="0" err="1">
                <a:solidFill>
                  <a:srgbClr val="FFFFFF"/>
                </a:solidFill>
              </a:rPr>
              <a:t>gohebu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gydag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Adran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Morwrol</a:t>
            </a:r>
            <a:r>
              <a:rPr lang="en-US" dirty="0">
                <a:solidFill>
                  <a:srgbClr val="FFFFFF"/>
                </a:solidFill>
              </a:rPr>
              <a:t> Cyngor Gwynedd a </a:t>
            </a:r>
            <a:r>
              <a:rPr lang="en-US" dirty="0" err="1">
                <a:solidFill>
                  <a:srgbClr val="FFFFFF"/>
                </a:solidFill>
              </a:rPr>
              <a:t>Chyfoeth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Naturiol</a:t>
            </a:r>
            <a:r>
              <a:rPr lang="en-US" dirty="0">
                <a:solidFill>
                  <a:srgbClr val="FFFFFF"/>
                </a:solidFill>
              </a:rPr>
              <a:t> Cymru  </a:t>
            </a:r>
            <a:r>
              <a:rPr lang="en-US" dirty="0" err="1">
                <a:solidFill>
                  <a:srgbClr val="FFFFFF"/>
                </a:solidFill>
              </a:rPr>
              <a:t>ynglyn</a:t>
            </a:r>
            <a:r>
              <a:rPr lang="en-US" dirty="0">
                <a:solidFill>
                  <a:srgbClr val="FFFFFF"/>
                </a:solidFill>
              </a:rPr>
              <a:t> a </a:t>
            </a:r>
            <a:r>
              <a:rPr lang="en-US" dirty="0" err="1">
                <a:solidFill>
                  <a:srgbClr val="FFFFFF"/>
                </a:solidFill>
              </a:rPr>
              <a:t>chyflwr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llwybr</a:t>
            </a:r>
            <a:r>
              <a:rPr lang="en-US" dirty="0">
                <a:solidFill>
                  <a:srgbClr val="FFFFFF"/>
                </a:solidFill>
              </a:rPr>
              <a:t> y </a:t>
            </a:r>
            <a:r>
              <a:rPr lang="en-US" dirty="0" err="1">
                <a:solidFill>
                  <a:srgbClr val="FFFFFF"/>
                </a:solidFill>
              </a:rPr>
              <a:t>traeth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Dinas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Dinlle</a:t>
            </a:r>
            <a:r>
              <a:rPr lang="en-US" dirty="0">
                <a:solidFill>
                  <a:srgbClr val="FFFFFF"/>
                </a:solidFill>
              </a:rPr>
              <a:t>.</a:t>
            </a:r>
          </a:p>
        </p:txBody>
      </p:sp>
      <p:pic>
        <p:nvPicPr>
          <p:cNvPr id="3078" name="Picture 6" descr="Contact Haf Jones &amp; Pegler Estate Agents in Bangor">
            <a:extLst>
              <a:ext uri="{FF2B5EF4-FFF2-40B4-BE49-F238E27FC236}">
                <a16:creationId xmlns:a16="http://schemas.microsoft.com/office/drawing/2014/main" id="{F479561D-896F-4A7B-BADC-EB2193DF43B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030" r="-2" b="14728"/>
          <a:stretch/>
        </p:blipFill>
        <p:spPr bwMode="auto">
          <a:xfrm>
            <a:off x="7437114" y="2286000"/>
            <a:ext cx="4754886" cy="2286000"/>
          </a:xfrm>
          <a:custGeom>
            <a:avLst/>
            <a:gdLst/>
            <a:ahLst/>
            <a:cxnLst/>
            <a:rect l="l" t="t" r="r" b="b"/>
            <a:pathLst>
              <a:path w="4754886" h="2286000">
                <a:moveTo>
                  <a:pt x="15482" y="0"/>
                </a:moveTo>
                <a:lnTo>
                  <a:pt x="4754886" y="0"/>
                </a:lnTo>
                <a:lnTo>
                  <a:pt x="4754886" y="2286000"/>
                </a:lnTo>
                <a:lnTo>
                  <a:pt x="0" y="2286000"/>
                </a:lnTo>
                <a:lnTo>
                  <a:pt x="8036" y="2135352"/>
                </a:lnTo>
                <a:lnTo>
                  <a:pt x="12742" y="2007793"/>
                </a:lnTo>
                <a:lnTo>
                  <a:pt x="17953" y="1877492"/>
                </a:lnTo>
                <a:lnTo>
                  <a:pt x="22827" y="1745133"/>
                </a:lnTo>
                <a:lnTo>
                  <a:pt x="26021" y="1612087"/>
                </a:lnTo>
                <a:lnTo>
                  <a:pt x="28879" y="1476299"/>
                </a:lnTo>
                <a:lnTo>
                  <a:pt x="31904" y="1339139"/>
                </a:lnTo>
                <a:lnTo>
                  <a:pt x="33921" y="1199236"/>
                </a:lnTo>
                <a:lnTo>
                  <a:pt x="33921" y="1057961"/>
                </a:lnTo>
                <a:lnTo>
                  <a:pt x="34930" y="915315"/>
                </a:lnTo>
                <a:lnTo>
                  <a:pt x="33921" y="771297"/>
                </a:lnTo>
                <a:lnTo>
                  <a:pt x="31904" y="625221"/>
                </a:lnTo>
                <a:lnTo>
                  <a:pt x="30055" y="479146"/>
                </a:lnTo>
                <a:lnTo>
                  <a:pt x="26021" y="331013"/>
                </a:lnTo>
                <a:lnTo>
                  <a:pt x="21819" y="181509"/>
                </a:lnTo>
                <a:lnTo>
                  <a:pt x="16944" y="32004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Dinlle Caravan Park | Visit Snowdonia">
            <a:extLst>
              <a:ext uri="{FF2B5EF4-FFF2-40B4-BE49-F238E27FC236}">
                <a16:creationId xmlns:a16="http://schemas.microsoft.com/office/drawing/2014/main" id="{6BDF4E77-9B0E-48F8-819B-C22043428B2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98" r="2" b="13951"/>
          <a:stretch/>
        </p:blipFill>
        <p:spPr bwMode="auto">
          <a:xfrm>
            <a:off x="7218902" y="4572000"/>
            <a:ext cx="4973099" cy="2286000"/>
          </a:xfrm>
          <a:custGeom>
            <a:avLst/>
            <a:gdLst/>
            <a:ahLst/>
            <a:cxnLst/>
            <a:rect l="l" t="t" r="r" b="b"/>
            <a:pathLst>
              <a:path w="4973099" h="2286000">
                <a:moveTo>
                  <a:pt x="218212" y="0"/>
                </a:moveTo>
                <a:lnTo>
                  <a:pt x="4973099" y="0"/>
                </a:lnTo>
                <a:lnTo>
                  <a:pt x="4973099" y="2286000"/>
                </a:lnTo>
                <a:lnTo>
                  <a:pt x="897889" y="2286000"/>
                </a:lnTo>
                <a:lnTo>
                  <a:pt x="0" y="2286000"/>
                </a:lnTo>
                <a:lnTo>
                  <a:pt x="5883" y="2245538"/>
                </a:lnTo>
                <a:lnTo>
                  <a:pt x="23197" y="2126894"/>
                </a:lnTo>
                <a:lnTo>
                  <a:pt x="35299" y="2040483"/>
                </a:lnTo>
                <a:lnTo>
                  <a:pt x="48074" y="1937613"/>
                </a:lnTo>
                <a:lnTo>
                  <a:pt x="63370" y="1815541"/>
                </a:lnTo>
                <a:lnTo>
                  <a:pt x="79507" y="1680438"/>
                </a:lnTo>
                <a:lnTo>
                  <a:pt x="96484" y="1528191"/>
                </a:lnTo>
                <a:lnTo>
                  <a:pt x="114469" y="1362227"/>
                </a:lnTo>
                <a:lnTo>
                  <a:pt x="132455" y="1181862"/>
                </a:lnTo>
                <a:lnTo>
                  <a:pt x="150776" y="989838"/>
                </a:lnTo>
                <a:lnTo>
                  <a:pt x="167753" y="782726"/>
                </a:lnTo>
                <a:lnTo>
                  <a:pt x="184058" y="566013"/>
                </a:lnTo>
                <a:lnTo>
                  <a:pt x="198850" y="336956"/>
                </a:lnTo>
                <a:lnTo>
                  <a:pt x="212969" y="98298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52338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3AC41D-EB87-4951-ABFA-4B37BAB236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2" y="452718"/>
            <a:ext cx="5629222" cy="1400530"/>
          </a:xfrm>
        </p:spPr>
        <p:txBody>
          <a:bodyPr>
            <a:normAutofit/>
          </a:bodyPr>
          <a:lstStyle/>
          <a:p>
            <a:r>
              <a:rPr lang="en-US" dirty="0"/>
              <a:t>11 Covid 19</a:t>
            </a:r>
            <a:endParaRPr lang="en-GB" dirty="0"/>
          </a:p>
        </p:txBody>
      </p:sp>
      <p:sp>
        <p:nvSpPr>
          <p:cNvPr id="75" name="Freeform: Shape 74">
            <a:extLst>
              <a:ext uri="{FF2B5EF4-FFF2-40B4-BE49-F238E27FC236}">
                <a16:creationId xmlns:a16="http://schemas.microsoft.com/office/drawing/2014/main" id="{AB6AAF19-F9D3-45A5-AE5D-78BC811061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6200000">
            <a:off x="5998731" y="664312"/>
            <a:ext cx="6858001" cy="5529377"/>
          </a:xfrm>
          <a:custGeom>
            <a:avLst/>
            <a:gdLst>
              <a:gd name="connsiteX0" fmla="*/ 6858001 w 6858001"/>
              <a:gd name="connsiteY0" fmla="*/ 1177 h 5529377"/>
              <a:gd name="connsiteX1" fmla="*/ 6858001 w 6858001"/>
              <a:gd name="connsiteY1" fmla="*/ 1344715 h 5529377"/>
              <a:gd name="connsiteX2" fmla="*/ 6858000 w 6858001"/>
              <a:gd name="connsiteY2" fmla="*/ 1344715 h 5529377"/>
              <a:gd name="connsiteX3" fmla="*/ 6858000 w 6858001"/>
              <a:gd name="connsiteY3" fmla="*/ 5529377 h 5529377"/>
              <a:gd name="connsiteX4" fmla="*/ 0 w 6858001"/>
              <a:gd name="connsiteY4" fmla="*/ 5529376 h 5529377"/>
              <a:gd name="connsiteX5" fmla="*/ 0 w 6858001"/>
              <a:gd name="connsiteY5" fmla="*/ 891096 h 5529377"/>
              <a:gd name="connsiteX6" fmla="*/ 1 w 6858001"/>
              <a:gd name="connsiteY6" fmla="*/ 891096 h 5529377"/>
              <a:gd name="connsiteX7" fmla="*/ 1 w 6858001"/>
              <a:gd name="connsiteY7" fmla="*/ 0 h 5529377"/>
              <a:gd name="connsiteX8" fmla="*/ 40463 w 6858001"/>
              <a:gd name="connsiteY8" fmla="*/ 5883 h 5529377"/>
              <a:gd name="connsiteX9" fmla="*/ 159107 w 6858001"/>
              <a:gd name="connsiteY9" fmla="*/ 23196 h 5529377"/>
              <a:gd name="connsiteX10" fmla="*/ 245518 w 6858001"/>
              <a:gd name="connsiteY10" fmla="*/ 35299 h 5529377"/>
              <a:gd name="connsiteX11" fmla="*/ 348388 w 6858001"/>
              <a:gd name="connsiteY11" fmla="*/ 48073 h 5529377"/>
              <a:gd name="connsiteX12" fmla="*/ 470460 w 6858001"/>
              <a:gd name="connsiteY12" fmla="*/ 63369 h 5529377"/>
              <a:gd name="connsiteX13" fmla="*/ 605563 w 6858001"/>
              <a:gd name="connsiteY13" fmla="*/ 79506 h 5529377"/>
              <a:gd name="connsiteX14" fmla="*/ 757810 w 6858001"/>
              <a:gd name="connsiteY14" fmla="*/ 96483 h 5529377"/>
              <a:gd name="connsiteX15" fmla="*/ 923774 w 6858001"/>
              <a:gd name="connsiteY15" fmla="*/ 114469 h 5529377"/>
              <a:gd name="connsiteX16" fmla="*/ 1104139 w 6858001"/>
              <a:gd name="connsiteY16" fmla="*/ 132454 h 5529377"/>
              <a:gd name="connsiteX17" fmla="*/ 1296163 w 6858001"/>
              <a:gd name="connsiteY17" fmla="*/ 150776 h 5529377"/>
              <a:gd name="connsiteX18" fmla="*/ 1503275 w 6858001"/>
              <a:gd name="connsiteY18" fmla="*/ 167753 h 5529377"/>
              <a:gd name="connsiteX19" fmla="*/ 1719988 w 6858001"/>
              <a:gd name="connsiteY19" fmla="*/ 184058 h 5529377"/>
              <a:gd name="connsiteX20" fmla="*/ 1949045 w 6858001"/>
              <a:gd name="connsiteY20" fmla="*/ 198849 h 5529377"/>
              <a:gd name="connsiteX21" fmla="*/ 2187703 w 6858001"/>
              <a:gd name="connsiteY21" fmla="*/ 212969 h 5529377"/>
              <a:gd name="connsiteX22" fmla="*/ 2436649 w 6858001"/>
              <a:gd name="connsiteY22" fmla="*/ 226248 h 5529377"/>
              <a:gd name="connsiteX23" fmla="*/ 2564208 w 6858001"/>
              <a:gd name="connsiteY23" fmla="*/ 230955 h 5529377"/>
              <a:gd name="connsiteX24" fmla="*/ 2694509 w 6858001"/>
              <a:gd name="connsiteY24" fmla="*/ 236165 h 5529377"/>
              <a:gd name="connsiteX25" fmla="*/ 2826868 w 6858001"/>
              <a:gd name="connsiteY25" fmla="*/ 241040 h 5529377"/>
              <a:gd name="connsiteX26" fmla="*/ 2959914 w 6858001"/>
              <a:gd name="connsiteY26" fmla="*/ 244234 h 5529377"/>
              <a:gd name="connsiteX27" fmla="*/ 3095702 w 6858001"/>
              <a:gd name="connsiteY27" fmla="*/ 247091 h 5529377"/>
              <a:gd name="connsiteX28" fmla="*/ 3232862 w 6858001"/>
              <a:gd name="connsiteY28" fmla="*/ 250117 h 5529377"/>
              <a:gd name="connsiteX29" fmla="*/ 3372765 w 6858001"/>
              <a:gd name="connsiteY29" fmla="*/ 252134 h 5529377"/>
              <a:gd name="connsiteX30" fmla="*/ 3514040 w 6858001"/>
              <a:gd name="connsiteY30" fmla="*/ 252134 h 5529377"/>
              <a:gd name="connsiteX31" fmla="*/ 3656686 w 6858001"/>
              <a:gd name="connsiteY31" fmla="*/ 253142 h 5529377"/>
              <a:gd name="connsiteX32" fmla="*/ 3800704 w 6858001"/>
              <a:gd name="connsiteY32" fmla="*/ 252134 h 5529377"/>
              <a:gd name="connsiteX33" fmla="*/ 3946780 w 6858001"/>
              <a:gd name="connsiteY33" fmla="*/ 250117 h 5529377"/>
              <a:gd name="connsiteX34" fmla="*/ 4092855 w 6858001"/>
              <a:gd name="connsiteY34" fmla="*/ 248268 h 5529377"/>
              <a:gd name="connsiteX35" fmla="*/ 4240988 w 6858001"/>
              <a:gd name="connsiteY35" fmla="*/ 244234 h 5529377"/>
              <a:gd name="connsiteX36" fmla="*/ 4390492 w 6858001"/>
              <a:gd name="connsiteY36" fmla="*/ 240032 h 5529377"/>
              <a:gd name="connsiteX37" fmla="*/ 4539997 w 6858001"/>
              <a:gd name="connsiteY37" fmla="*/ 235157 h 5529377"/>
              <a:gd name="connsiteX38" fmla="*/ 4690873 w 6858001"/>
              <a:gd name="connsiteY38" fmla="*/ 228266 h 5529377"/>
              <a:gd name="connsiteX39" fmla="*/ 4843120 w 6858001"/>
              <a:gd name="connsiteY39" fmla="*/ 220029 h 5529377"/>
              <a:gd name="connsiteX40" fmla="*/ 4996054 w 6858001"/>
              <a:gd name="connsiteY40" fmla="*/ 212129 h 5529377"/>
              <a:gd name="connsiteX41" fmla="*/ 5148987 w 6858001"/>
              <a:gd name="connsiteY41" fmla="*/ 202044 h 5529377"/>
              <a:gd name="connsiteX42" fmla="*/ 5303978 w 6858001"/>
              <a:gd name="connsiteY42" fmla="*/ 189941 h 5529377"/>
              <a:gd name="connsiteX43" fmla="*/ 5456911 w 6858001"/>
              <a:gd name="connsiteY43" fmla="*/ 177839 h 5529377"/>
              <a:gd name="connsiteX44" fmla="*/ 5612588 w 6858001"/>
              <a:gd name="connsiteY44" fmla="*/ 163887 h 5529377"/>
              <a:gd name="connsiteX45" fmla="*/ 5768950 w 6858001"/>
              <a:gd name="connsiteY45" fmla="*/ 148591 h 5529377"/>
              <a:gd name="connsiteX46" fmla="*/ 5923255 w 6858001"/>
              <a:gd name="connsiteY46" fmla="*/ 132455 h 5529377"/>
              <a:gd name="connsiteX47" fmla="*/ 6079618 w 6858001"/>
              <a:gd name="connsiteY47" fmla="*/ 113629 h 5529377"/>
              <a:gd name="connsiteX48" fmla="*/ 6235294 w 6858001"/>
              <a:gd name="connsiteY48" fmla="*/ 93458 h 5529377"/>
              <a:gd name="connsiteX49" fmla="*/ 6391657 w 6858001"/>
              <a:gd name="connsiteY49" fmla="*/ 73455 h 5529377"/>
              <a:gd name="connsiteX50" fmla="*/ 6547333 w 6858001"/>
              <a:gd name="connsiteY50" fmla="*/ 50091 h 5529377"/>
              <a:gd name="connsiteX51" fmla="*/ 6702324 w 6858001"/>
              <a:gd name="connsiteY51" fmla="*/ 26222 h 55293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6858001" h="5529377">
                <a:moveTo>
                  <a:pt x="6858001" y="1177"/>
                </a:moveTo>
                <a:lnTo>
                  <a:pt x="6858001" y="1344715"/>
                </a:lnTo>
                <a:lnTo>
                  <a:pt x="6858000" y="1344715"/>
                </a:lnTo>
                <a:lnTo>
                  <a:pt x="6858000" y="5529377"/>
                </a:lnTo>
                <a:lnTo>
                  <a:pt x="0" y="5529376"/>
                </a:lnTo>
                <a:lnTo>
                  <a:pt x="0" y="891096"/>
                </a:lnTo>
                <a:lnTo>
                  <a:pt x="1" y="891096"/>
                </a:lnTo>
                <a:lnTo>
                  <a:pt x="1" y="0"/>
                </a:lnTo>
                <a:lnTo>
                  <a:pt x="40463" y="5883"/>
                </a:lnTo>
                <a:lnTo>
                  <a:pt x="159107" y="23196"/>
                </a:lnTo>
                <a:lnTo>
                  <a:pt x="245518" y="35299"/>
                </a:lnTo>
                <a:lnTo>
                  <a:pt x="348388" y="48073"/>
                </a:lnTo>
                <a:lnTo>
                  <a:pt x="470460" y="63369"/>
                </a:lnTo>
                <a:lnTo>
                  <a:pt x="605563" y="79506"/>
                </a:lnTo>
                <a:lnTo>
                  <a:pt x="757810" y="96483"/>
                </a:lnTo>
                <a:lnTo>
                  <a:pt x="923774" y="114469"/>
                </a:lnTo>
                <a:lnTo>
                  <a:pt x="1104139" y="132454"/>
                </a:lnTo>
                <a:lnTo>
                  <a:pt x="1296163" y="150776"/>
                </a:lnTo>
                <a:lnTo>
                  <a:pt x="1503275" y="167753"/>
                </a:lnTo>
                <a:lnTo>
                  <a:pt x="1719988" y="184058"/>
                </a:lnTo>
                <a:lnTo>
                  <a:pt x="1949045" y="198849"/>
                </a:lnTo>
                <a:lnTo>
                  <a:pt x="2187703" y="212969"/>
                </a:lnTo>
                <a:lnTo>
                  <a:pt x="2436649" y="226248"/>
                </a:lnTo>
                <a:lnTo>
                  <a:pt x="2564208" y="230955"/>
                </a:lnTo>
                <a:lnTo>
                  <a:pt x="2694509" y="236165"/>
                </a:lnTo>
                <a:lnTo>
                  <a:pt x="2826868" y="241040"/>
                </a:lnTo>
                <a:lnTo>
                  <a:pt x="2959914" y="244234"/>
                </a:lnTo>
                <a:lnTo>
                  <a:pt x="3095702" y="247091"/>
                </a:lnTo>
                <a:lnTo>
                  <a:pt x="3232862" y="250117"/>
                </a:lnTo>
                <a:lnTo>
                  <a:pt x="3372765" y="252134"/>
                </a:lnTo>
                <a:lnTo>
                  <a:pt x="3514040" y="252134"/>
                </a:lnTo>
                <a:lnTo>
                  <a:pt x="3656686" y="253142"/>
                </a:lnTo>
                <a:lnTo>
                  <a:pt x="3800704" y="252134"/>
                </a:lnTo>
                <a:lnTo>
                  <a:pt x="3946780" y="250117"/>
                </a:lnTo>
                <a:lnTo>
                  <a:pt x="4092855" y="248268"/>
                </a:lnTo>
                <a:lnTo>
                  <a:pt x="4240988" y="244234"/>
                </a:lnTo>
                <a:lnTo>
                  <a:pt x="4390492" y="240032"/>
                </a:lnTo>
                <a:lnTo>
                  <a:pt x="4539997" y="235157"/>
                </a:lnTo>
                <a:lnTo>
                  <a:pt x="4690873" y="228266"/>
                </a:lnTo>
                <a:lnTo>
                  <a:pt x="4843120" y="220029"/>
                </a:lnTo>
                <a:lnTo>
                  <a:pt x="4996054" y="212129"/>
                </a:lnTo>
                <a:lnTo>
                  <a:pt x="5148987" y="202044"/>
                </a:lnTo>
                <a:lnTo>
                  <a:pt x="5303978" y="189941"/>
                </a:lnTo>
                <a:lnTo>
                  <a:pt x="5456911" y="177839"/>
                </a:lnTo>
                <a:lnTo>
                  <a:pt x="5612588" y="163887"/>
                </a:lnTo>
                <a:lnTo>
                  <a:pt x="5768950" y="148591"/>
                </a:lnTo>
                <a:lnTo>
                  <a:pt x="5923255" y="132455"/>
                </a:lnTo>
                <a:lnTo>
                  <a:pt x="6079618" y="113629"/>
                </a:lnTo>
                <a:lnTo>
                  <a:pt x="6235294" y="93458"/>
                </a:lnTo>
                <a:lnTo>
                  <a:pt x="6391657" y="73455"/>
                </a:lnTo>
                <a:lnTo>
                  <a:pt x="6547333" y="50091"/>
                </a:lnTo>
                <a:lnTo>
                  <a:pt x="6702324" y="26222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77" name="Freeform 7">
            <a:extLst>
              <a:ext uri="{FF2B5EF4-FFF2-40B4-BE49-F238E27FC236}">
                <a16:creationId xmlns:a16="http://schemas.microsoft.com/office/drawing/2014/main" id="{7BBF43D6-A5CF-4884-BE66-F395A6C046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49843" y="-1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124" name="Picture 4" descr="MS and the COVID-19 vaccines | Multiple Sclerosis Society UK">
            <a:extLst>
              <a:ext uri="{FF2B5EF4-FFF2-40B4-BE49-F238E27FC236}">
                <a16:creationId xmlns:a16="http://schemas.microsoft.com/office/drawing/2014/main" id="{CA35002E-0CEF-4C03-8031-29C5EFC18DA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05" r="1190"/>
          <a:stretch/>
        </p:blipFill>
        <p:spPr bwMode="auto">
          <a:xfrm>
            <a:off x="7397611" y="500590"/>
            <a:ext cx="4304595" cy="2875491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9" name="Rectangle 78">
            <a:extLst>
              <a:ext uri="{FF2B5EF4-FFF2-40B4-BE49-F238E27FC236}">
                <a16:creationId xmlns:a16="http://schemas.microsoft.com/office/drawing/2014/main" id="{1D4731B7-53A1-43E4-B5FD-B33358A7FD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4244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4D7670-EE12-4273-98BF-0540C0ED97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6112" y="2052918"/>
            <a:ext cx="5628635" cy="4195481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1700" dirty="0" err="1"/>
              <a:t>Cynhaliwyd</a:t>
            </a:r>
            <a:r>
              <a:rPr lang="en-US" sz="1700" dirty="0"/>
              <a:t> </a:t>
            </a:r>
            <a:r>
              <a:rPr lang="en-US" sz="1700" dirty="0" err="1"/>
              <a:t>pob</a:t>
            </a:r>
            <a:r>
              <a:rPr lang="en-US" sz="1700" dirty="0"/>
              <a:t> </a:t>
            </a:r>
            <a:r>
              <a:rPr lang="en-US" sz="1700" dirty="0" err="1"/>
              <a:t>cyfarfod</a:t>
            </a:r>
            <a:r>
              <a:rPr lang="en-US" sz="1700" dirty="0"/>
              <a:t> o’r Cyngor </a:t>
            </a:r>
            <a:r>
              <a:rPr lang="en-US" sz="1700" dirty="0" err="1"/>
              <a:t>trwy</a:t>
            </a:r>
            <a:r>
              <a:rPr lang="en-US" sz="1700" dirty="0"/>
              <a:t> </a:t>
            </a:r>
            <a:r>
              <a:rPr lang="en-US" sz="1700" dirty="0" err="1"/>
              <a:t>fidio</a:t>
            </a:r>
            <a:r>
              <a:rPr lang="en-US" sz="1700" dirty="0"/>
              <a:t>. </a:t>
            </a:r>
            <a:r>
              <a:rPr lang="en-US" sz="1700" dirty="0" err="1"/>
              <a:t>Prynwyd</a:t>
            </a:r>
            <a:r>
              <a:rPr lang="en-US" sz="1700" dirty="0"/>
              <a:t> </a:t>
            </a:r>
            <a:r>
              <a:rPr lang="en-US" sz="1700" dirty="0" err="1"/>
              <a:t>trwydded</a:t>
            </a:r>
            <a:r>
              <a:rPr lang="en-US" sz="1700" dirty="0"/>
              <a:t> “Zoom”</a:t>
            </a:r>
          </a:p>
          <a:p>
            <a:pPr>
              <a:lnSpc>
                <a:spcPct val="90000"/>
              </a:lnSpc>
            </a:pPr>
            <a:r>
              <a:rPr lang="en-US" sz="1700" dirty="0" err="1"/>
              <a:t>Dosbarthwyd</a:t>
            </a:r>
            <a:r>
              <a:rPr lang="en-US" sz="1700" dirty="0"/>
              <a:t> </a:t>
            </a:r>
            <a:r>
              <a:rPr lang="en-US" sz="1700" dirty="0" err="1"/>
              <a:t>grantiau</a:t>
            </a:r>
            <a:r>
              <a:rPr lang="en-US" sz="1700" dirty="0"/>
              <a:t> </a:t>
            </a:r>
            <a:r>
              <a:rPr lang="en-US" sz="1700" dirty="0" err="1"/>
              <a:t>i</a:t>
            </a:r>
            <a:r>
              <a:rPr lang="en-US" sz="1700" dirty="0"/>
              <a:t> </a:t>
            </a:r>
            <a:r>
              <a:rPr lang="en-US" sz="1700" dirty="0" err="1"/>
              <a:t>Ganolfan</a:t>
            </a:r>
            <a:r>
              <a:rPr lang="en-US" sz="1700" dirty="0"/>
              <a:t> Y Fron, </a:t>
            </a:r>
            <a:r>
              <a:rPr lang="en-US" sz="1700" dirty="0" err="1"/>
              <a:t>Cyfeillion</a:t>
            </a:r>
            <a:r>
              <a:rPr lang="en-US" sz="1700" dirty="0"/>
              <a:t> a </a:t>
            </a:r>
            <a:r>
              <a:rPr lang="en-US" sz="1700" dirty="0" err="1"/>
              <a:t>Phwyllgorau</a:t>
            </a:r>
            <a:r>
              <a:rPr lang="en-US" sz="1700" dirty="0"/>
              <a:t> </a:t>
            </a:r>
            <a:r>
              <a:rPr lang="en-US" sz="1700" dirty="0" err="1"/>
              <a:t>Pentrefi</a:t>
            </a:r>
            <a:r>
              <a:rPr lang="en-US" sz="1700" dirty="0"/>
              <a:t> Carmel, Y </a:t>
            </a:r>
            <a:r>
              <a:rPr lang="en-US" sz="1700" dirty="0" err="1"/>
              <a:t>Groeslon</a:t>
            </a:r>
            <a:r>
              <a:rPr lang="en-US" sz="1700" dirty="0"/>
              <a:t>, Llandwrog a </a:t>
            </a:r>
            <a:r>
              <a:rPr lang="en-US" sz="1700" dirty="0" err="1"/>
              <a:t>Dinas</a:t>
            </a:r>
            <a:r>
              <a:rPr lang="en-US" sz="1700" dirty="0"/>
              <a:t> </a:t>
            </a:r>
            <a:r>
              <a:rPr lang="en-US" sz="1700" dirty="0" err="1"/>
              <a:t>Dinlle</a:t>
            </a:r>
            <a:r>
              <a:rPr lang="en-US" sz="1700" dirty="0"/>
              <a:t> </a:t>
            </a:r>
            <a:r>
              <a:rPr lang="en-US" sz="1700" dirty="0" err="1"/>
              <a:t>i</a:t>
            </a:r>
            <a:r>
              <a:rPr lang="en-US" sz="1700" dirty="0"/>
              <a:t> </a:t>
            </a:r>
            <a:r>
              <a:rPr lang="en-US" sz="1700" dirty="0" err="1"/>
              <a:t>gefnogi</a:t>
            </a:r>
            <a:r>
              <a:rPr lang="en-US" sz="1700" dirty="0"/>
              <a:t> </a:t>
            </a:r>
            <a:r>
              <a:rPr lang="en-US" sz="1700" dirty="0" err="1"/>
              <a:t>pobol</a:t>
            </a:r>
            <a:r>
              <a:rPr lang="en-US" sz="1700" dirty="0"/>
              <a:t> </a:t>
            </a:r>
            <a:r>
              <a:rPr lang="en-US" sz="1700" dirty="0" err="1"/>
              <a:t>bregus</a:t>
            </a:r>
            <a:r>
              <a:rPr lang="en-US" sz="1700" dirty="0"/>
              <a:t> y </a:t>
            </a:r>
            <a:r>
              <a:rPr lang="en-US" sz="1700" dirty="0" err="1"/>
              <a:t>gymuned</a:t>
            </a:r>
            <a:r>
              <a:rPr lang="en-US" sz="1700" dirty="0"/>
              <a:t> </a:t>
            </a:r>
            <a:r>
              <a:rPr lang="en-US" sz="1700" dirty="0" err="1"/>
              <a:t>ar</a:t>
            </a:r>
            <a:r>
              <a:rPr lang="en-US" sz="1700" dirty="0"/>
              <a:t> </a:t>
            </a:r>
            <a:r>
              <a:rPr lang="en-US" sz="1700" dirty="0" err="1"/>
              <a:t>gychwyn</a:t>
            </a:r>
            <a:r>
              <a:rPr lang="en-US" sz="1700" dirty="0"/>
              <a:t> y </a:t>
            </a:r>
            <a:r>
              <a:rPr lang="en-US" sz="1700" dirty="0" err="1"/>
              <a:t>cyfnod</a:t>
            </a:r>
            <a:r>
              <a:rPr lang="en-US" sz="1700" dirty="0"/>
              <a:t> </a:t>
            </a:r>
            <a:r>
              <a:rPr lang="en-US" sz="1700" dirty="0" err="1"/>
              <a:t>clo</a:t>
            </a:r>
            <a:endParaRPr lang="en-US" sz="1700" dirty="0"/>
          </a:p>
          <a:p>
            <a:pPr>
              <a:lnSpc>
                <a:spcPct val="90000"/>
              </a:lnSpc>
            </a:pPr>
            <a:r>
              <a:rPr lang="en-US" sz="1700" dirty="0" err="1"/>
              <a:t>Anfonwyd</a:t>
            </a:r>
            <a:r>
              <a:rPr lang="en-US" sz="1700" dirty="0"/>
              <a:t> </a:t>
            </a:r>
            <a:r>
              <a:rPr lang="en-US" sz="1700" dirty="0" err="1"/>
              <a:t>gohebiaeth</a:t>
            </a:r>
            <a:r>
              <a:rPr lang="en-US" sz="1700" dirty="0"/>
              <a:t> </a:t>
            </a:r>
            <a:r>
              <a:rPr lang="en-US" sz="1700" dirty="0" err="1"/>
              <a:t>i’r</a:t>
            </a:r>
            <a:r>
              <a:rPr lang="en-US" sz="1700" dirty="0"/>
              <a:t> </a:t>
            </a:r>
            <a:r>
              <a:rPr lang="en-US" sz="1700" dirty="0" err="1"/>
              <a:t>Awdurdod</a:t>
            </a:r>
            <a:r>
              <a:rPr lang="en-US" sz="1700" dirty="0"/>
              <a:t> Iechyd </a:t>
            </a:r>
            <a:r>
              <a:rPr lang="en-US" sz="1700" dirty="0" err="1"/>
              <a:t>ynglyn</a:t>
            </a:r>
            <a:r>
              <a:rPr lang="en-US" sz="1700" dirty="0"/>
              <a:t> a </a:t>
            </a:r>
            <a:r>
              <a:rPr lang="en-US" sz="1700" dirty="0" err="1"/>
              <a:t>phroblemau</a:t>
            </a:r>
            <a:r>
              <a:rPr lang="en-US" sz="1700" dirty="0"/>
              <a:t> a </a:t>
            </a:r>
            <a:r>
              <a:rPr lang="en-US" sz="1700" dirty="0" err="1"/>
              <a:t>welwyd</a:t>
            </a:r>
            <a:r>
              <a:rPr lang="en-US" sz="1700" dirty="0"/>
              <a:t> </a:t>
            </a:r>
            <a:r>
              <a:rPr lang="en-US" sz="1700" dirty="0" err="1"/>
              <a:t>ym</a:t>
            </a:r>
            <a:r>
              <a:rPr lang="en-US" sz="1700" dirty="0"/>
              <a:t> </a:t>
            </a:r>
            <a:r>
              <a:rPr lang="en-US" sz="1700" dirty="0" err="1"/>
              <a:t>Meddygfa</a:t>
            </a:r>
            <a:r>
              <a:rPr lang="en-US" sz="1700" dirty="0"/>
              <a:t> </a:t>
            </a:r>
            <a:r>
              <a:rPr lang="en-US" sz="1700" dirty="0" err="1"/>
              <a:t>Corwen</a:t>
            </a:r>
            <a:r>
              <a:rPr lang="en-US" sz="1700" dirty="0"/>
              <a:t> House </a:t>
            </a:r>
            <a:r>
              <a:rPr lang="en-US" sz="1700" dirty="0" err="1"/>
              <a:t>gyda</a:t>
            </a:r>
            <a:r>
              <a:rPr lang="en-US" sz="1700" dirty="0"/>
              <a:t> </a:t>
            </a:r>
            <a:r>
              <a:rPr lang="en-US" sz="1700" dirty="0" err="1"/>
              <a:t>phobl</a:t>
            </a:r>
            <a:r>
              <a:rPr lang="en-US" sz="1700" dirty="0"/>
              <a:t> </a:t>
            </a:r>
            <a:r>
              <a:rPr lang="en-US" sz="1700" dirty="0" err="1"/>
              <a:t>bregus</a:t>
            </a:r>
            <a:r>
              <a:rPr lang="en-US" sz="1700" dirty="0"/>
              <a:t> </a:t>
            </a:r>
            <a:r>
              <a:rPr lang="en-US" sz="1700" dirty="0" err="1"/>
              <a:t>yn</a:t>
            </a:r>
            <a:r>
              <a:rPr lang="en-US" sz="1700" dirty="0"/>
              <a:t> </a:t>
            </a:r>
            <a:r>
              <a:rPr lang="en-US" sz="1700" dirty="0" err="1"/>
              <a:t>sefyll</a:t>
            </a:r>
            <a:r>
              <a:rPr lang="en-US" sz="1700" dirty="0"/>
              <a:t> </a:t>
            </a:r>
            <a:r>
              <a:rPr lang="en-US" sz="1700" dirty="0" err="1"/>
              <a:t>yn</a:t>
            </a:r>
            <a:r>
              <a:rPr lang="en-US" sz="1700" dirty="0"/>
              <a:t> y </a:t>
            </a:r>
            <a:r>
              <a:rPr lang="en-US" sz="1700" dirty="0" err="1"/>
              <a:t>glaw</a:t>
            </a:r>
            <a:r>
              <a:rPr lang="en-US" sz="1700" dirty="0"/>
              <a:t> </a:t>
            </a:r>
            <a:r>
              <a:rPr lang="en-US" sz="1700" dirty="0" err="1"/>
              <a:t>i</a:t>
            </a:r>
            <a:r>
              <a:rPr lang="en-US" sz="1700" dirty="0"/>
              <a:t> </a:t>
            </a:r>
            <a:r>
              <a:rPr lang="en-US" sz="1700" dirty="0" err="1"/>
              <a:t>ddisgwyl</a:t>
            </a:r>
            <a:r>
              <a:rPr lang="en-US" sz="1700" dirty="0"/>
              <a:t> am </a:t>
            </a:r>
            <a:r>
              <a:rPr lang="en-US" sz="1700" dirty="0" err="1"/>
              <a:t>brescripsiwn</a:t>
            </a:r>
            <a:endParaRPr lang="en-US" sz="1700" dirty="0"/>
          </a:p>
          <a:p>
            <a:pPr>
              <a:lnSpc>
                <a:spcPct val="90000"/>
              </a:lnSpc>
            </a:pPr>
            <a:r>
              <a:rPr lang="en-US" sz="1700" dirty="0" err="1"/>
              <a:t>Cydymffurfiwyd</a:t>
            </a:r>
            <a:r>
              <a:rPr lang="en-US" sz="1700" dirty="0"/>
              <a:t> a </a:t>
            </a:r>
            <a:r>
              <a:rPr lang="en-US" sz="1700" dirty="0" err="1"/>
              <a:t>rheolau</a:t>
            </a:r>
            <a:r>
              <a:rPr lang="en-US" sz="1700" dirty="0"/>
              <a:t> y </a:t>
            </a:r>
            <a:r>
              <a:rPr lang="en-US" sz="1700" dirty="0" err="1"/>
              <a:t>Llywodraeth</a:t>
            </a:r>
            <a:r>
              <a:rPr lang="en-US" sz="1700" dirty="0"/>
              <a:t> </a:t>
            </a:r>
            <a:r>
              <a:rPr lang="en-US" sz="1700" dirty="0" err="1"/>
              <a:t>parthed</a:t>
            </a:r>
            <a:r>
              <a:rPr lang="en-US" sz="1700" dirty="0"/>
              <a:t> y </a:t>
            </a:r>
            <a:r>
              <a:rPr lang="en-US" sz="1700" dirty="0" err="1"/>
              <a:t>defnydd</a:t>
            </a:r>
            <a:r>
              <a:rPr lang="en-US" sz="1700" dirty="0"/>
              <a:t> o </a:t>
            </a:r>
            <a:r>
              <a:rPr lang="en-US" sz="1700" dirty="0" err="1"/>
              <a:t>diroedd</a:t>
            </a:r>
            <a:r>
              <a:rPr lang="en-US" sz="1700" dirty="0"/>
              <a:t> y Cyngor </a:t>
            </a:r>
            <a:r>
              <a:rPr lang="en-US" sz="1700" dirty="0" err="1"/>
              <a:t>yn</a:t>
            </a:r>
            <a:r>
              <a:rPr lang="en-US" sz="1700" dirty="0"/>
              <a:t> </a:t>
            </a:r>
            <a:r>
              <a:rPr lang="en-US" sz="1700" dirty="0" err="1"/>
              <a:t>ystod</a:t>
            </a:r>
            <a:r>
              <a:rPr lang="en-US" sz="1700" dirty="0"/>
              <a:t> y </a:t>
            </a:r>
            <a:r>
              <a:rPr lang="en-US" sz="1700" dirty="0" err="1"/>
              <a:t>cyfnod</a:t>
            </a:r>
            <a:r>
              <a:rPr lang="en-US" sz="1700" dirty="0"/>
              <a:t> </a:t>
            </a:r>
            <a:r>
              <a:rPr lang="en-US" sz="1700" dirty="0" err="1"/>
              <a:t>clo</a:t>
            </a:r>
            <a:endParaRPr lang="en-US" sz="1700" dirty="0"/>
          </a:p>
          <a:p>
            <a:pPr>
              <a:lnSpc>
                <a:spcPct val="90000"/>
              </a:lnSpc>
            </a:pPr>
            <a:endParaRPr lang="en-US" sz="1700" dirty="0"/>
          </a:p>
          <a:p>
            <a:pPr>
              <a:lnSpc>
                <a:spcPct val="90000"/>
              </a:lnSpc>
            </a:pPr>
            <a:endParaRPr lang="en-GB" sz="1700" dirty="0"/>
          </a:p>
        </p:txBody>
      </p:sp>
      <p:pic>
        <p:nvPicPr>
          <p:cNvPr id="5126" name="Picture 6" descr="First Minister Mark Drakeford focuses on mental health and wellbeing in  coronavirus update - Race Council Cymru (RCC)">
            <a:extLst>
              <a:ext uri="{FF2B5EF4-FFF2-40B4-BE49-F238E27FC236}">
                <a16:creationId xmlns:a16="http://schemas.microsoft.com/office/drawing/2014/main" id="{1F583876-610F-43EF-AB47-588AF3E5B3E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35" r="22033" b="1"/>
          <a:stretch/>
        </p:blipFill>
        <p:spPr bwMode="auto">
          <a:xfrm>
            <a:off x="7397612" y="3509433"/>
            <a:ext cx="4304594" cy="2872317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960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D977ED-5E72-4C3A-9AF0-9729732B22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601" y="526472"/>
            <a:ext cx="3445163" cy="559026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400" b="0" i="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Rhaglen</a:t>
            </a:r>
            <a:r>
              <a:rPr lang="en-US" sz="4400" b="0" i="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400" b="0" i="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Waith</a:t>
            </a:r>
            <a:r>
              <a:rPr lang="en-US" sz="4400" b="0" i="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  2021-22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2903D5-8EDB-47E4-A0B6-52972DBF2CCA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4110038" y="406400"/>
            <a:ext cx="8081962" cy="6237288"/>
          </a:xfrm>
        </p:spPr>
        <p:txBody>
          <a:bodyPr vert="horz" lIns="91440" tIns="45720" rIns="91440" bIns="45720" rtlCol="0">
            <a:normAutofit fontScale="92500" lnSpcReduction="20000"/>
          </a:bodyPr>
          <a:lstStyle/>
          <a:p>
            <a:pPr lvl="0">
              <a:lnSpc>
                <a:spcPct val="90000"/>
              </a:lnSpc>
            </a:pPr>
            <a:r>
              <a:rPr lang="en-US" sz="1600" dirty="0"/>
              <a:t>Gwaith </a:t>
            </a:r>
            <a:r>
              <a:rPr lang="en-US" sz="1600" dirty="0" err="1"/>
              <a:t>adfer</a:t>
            </a:r>
            <a:r>
              <a:rPr lang="en-US" sz="1600" dirty="0"/>
              <a:t> </a:t>
            </a:r>
            <a:r>
              <a:rPr lang="en-US" sz="1600" dirty="0" err="1"/>
              <a:t>llwybrau</a:t>
            </a:r>
            <a:r>
              <a:rPr lang="en-US" sz="1600" dirty="0"/>
              <a:t> </a:t>
            </a:r>
            <a:r>
              <a:rPr lang="en-US" sz="1600" dirty="0" err="1"/>
              <a:t>ym</a:t>
            </a:r>
            <a:r>
              <a:rPr lang="en-US" sz="1600" dirty="0"/>
              <a:t> </a:t>
            </a:r>
            <a:r>
              <a:rPr lang="en-US" sz="1600" dirty="0" err="1"/>
              <a:t>mynwentydd</a:t>
            </a:r>
            <a:r>
              <a:rPr lang="en-US" sz="1600" dirty="0"/>
              <a:t> </a:t>
            </a:r>
            <a:r>
              <a:rPr lang="en-US" sz="1600" dirty="0" err="1"/>
              <a:t>Bryn’rodyn</a:t>
            </a:r>
            <a:r>
              <a:rPr lang="en-US" sz="1600" dirty="0"/>
              <a:t> a Llandwrog</a:t>
            </a:r>
          </a:p>
          <a:p>
            <a:pPr lvl="0">
              <a:lnSpc>
                <a:spcPct val="90000"/>
              </a:lnSpc>
            </a:pPr>
            <a:r>
              <a:rPr lang="en-US" sz="1600" dirty="0" err="1"/>
              <a:t>Agor</a:t>
            </a:r>
            <a:r>
              <a:rPr lang="en-US" sz="1600" dirty="0"/>
              <a:t> </a:t>
            </a:r>
            <a:r>
              <a:rPr lang="en-US" sz="1600" dirty="0" err="1"/>
              <a:t>rhan</a:t>
            </a:r>
            <a:r>
              <a:rPr lang="en-US" sz="1600" dirty="0"/>
              <a:t> </a:t>
            </a:r>
            <a:r>
              <a:rPr lang="en-US" sz="1600" dirty="0" err="1"/>
              <a:t>newydd</a:t>
            </a:r>
            <a:r>
              <a:rPr lang="en-US" sz="1600" dirty="0"/>
              <a:t> o </a:t>
            </a:r>
            <a:r>
              <a:rPr lang="en-US" sz="1600" dirty="0" err="1"/>
              <a:t>mynwent</a:t>
            </a:r>
            <a:r>
              <a:rPr lang="en-US" sz="1600" dirty="0"/>
              <a:t> </a:t>
            </a:r>
            <a:r>
              <a:rPr lang="en-US" sz="1600" dirty="0" err="1"/>
              <a:t>Bryn’rodyn</a:t>
            </a:r>
            <a:endParaRPr lang="en-US" sz="1600" dirty="0"/>
          </a:p>
          <a:p>
            <a:pPr lvl="0">
              <a:lnSpc>
                <a:spcPct val="90000"/>
              </a:lnSpc>
            </a:pPr>
            <a:r>
              <a:rPr lang="en-US" sz="1600" dirty="0" err="1"/>
              <a:t>Cydweithio</a:t>
            </a:r>
            <a:r>
              <a:rPr lang="en-US" sz="1600" dirty="0"/>
              <a:t> </a:t>
            </a:r>
            <a:r>
              <a:rPr lang="en-US" sz="1600" dirty="0" err="1"/>
              <a:t>gydag</a:t>
            </a:r>
            <a:r>
              <a:rPr lang="en-US" sz="1600" dirty="0"/>
              <a:t> </a:t>
            </a:r>
            <a:r>
              <a:rPr lang="en-US" sz="1600" dirty="0" err="1"/>
              <a:t>Adran</a:t>
            </a:r>
            <a:r>
              <a:rPr lang="en-US" sz="1600" dirty="0"/>
              <a:t> </a:t>
            </a:r>
            <a:r>
              <a:rPr lang="en-US" sz="1600" dirty="0" err="1"/>
              <a:t>Amgylchedd</a:t>
            </a:r>
            <a:r>
              <a:rPr lang="en-US" sz="1600" dirty="0"/>
              <a:t> Cyngor Gwynedd </a:t>
            </a:r>
            <a:r>
              <a:rPr lang="en-US" sz="1600" dirty="0" err="1"/>
              <a:t>i</a:t>
            </a:r>
            <a:r>
              <a:rPr lang="en-US" sz="1600" dirty="0"/>
              <a:t> </a:t>
            </a:r>
            <a:r>
              <a:rPr lang="en-US" sz="1600" dirty="0" err="1"/>
              <a:t>wella</a:t>
            </a:r>
            <a:r>
              <a:rPr lang="en-US" sz="1600" dirty="0"/>
              <a:t> y </a:t>
            </a:r>
            <a:r>
              <a:rPr lang="en-US" sz="1600" dirty="0" err="1"/>
              <a:t>gwasaneth</a:t>
            </a:r>
            <a:r>
              <a:rPr lang="en-US" sz="1600" dirty="0"/>
              <a:t> </a:t>
            </a:r>
            <a:r>
              <a:rPr lang="en-US" sz="1600" dirty="0" err="1"/>
              <a:t>torri</a:t>
            </a:r>
            <a:r>
              <a:rPr lang="en-US" sz="1600" dirty="0"/>
              <a:t> </a:t>
            </a:r>
            <a:r>
              <a:rPr lang="en-US" sz="1600" dirty="0" err="1"/>
              <a:t>gwair</a:t>
            </a:r>
            <a:r>
              <a:rPr lang="en-US" sz="1600" dirty="0"/>
              <a:t> </a:t>
            </a:r>
            <a:r>
              <a:rPr lang="en-US" sz="1600" dirty="0" err="1"/>
              <a:t>yn</a:t>
            </a:r>
            <a:r>
              <a:rPr lang="en-US" sz="1600" dirty="0"/>
              <a:t> y </a:t>
            </a:r>
            <a:r>
              <a:rPr lang="en-US" sz="1600" dirty="0" err="1"/>
              <a:t>pentrefi</a:t>
            </a:r>
            <a:endParaRPr lang="en-US" sz="1600" dirty="0"/>
          </a:p>
          <a:p>
            <a:pPr lvl="0">
              <a:lnSpc>
                <a:spcPct val="90000"/>
              </a:lnSpc>
            </a:pPr>
            <a:r>
              <a:rPr lang="en-US" sz="1600" dirty="0" err="1"/>
              <a:t>Barahu</a:t>
            </a:r>
            <a:r>
              <a:rPr lang="en-US" sz="1600" dirty="0"/>
              <a:t> </a:t>
            </a:r>
            <a:r>
              <a:rPr lang="en-US" sz="1600" dirty="0" err="1"/>
              <a:t>i</a:t>
            </a:r>
            <a:r>
              <a:rPr lang="en-US" sz="1600" dirty="0"/>
              <a:t> </a:t>
            </a:r>
            <a:r>
              <a:rPr lang="en-US" sz="1600" dirty="0" err="1"/>
              <a:t>bwysio</a:t>
            </a:r>
            <a:r>
              <a:rPr lang="en-US" sz="1600" dirty="0"/>
              <a:t> </a:t>
            </a:r>
            <a:r>
              <a:rPr lang="en-US" sz="1600" dirty="0" err="1"/>
              <a:t>ar</a:t>
            </a:r>
            <a:r>
              <a:rPr lang="en-US" sz="1600" dirty="0"/>
              <a:t> </a:t>
            </a:r>
            <a:r>
              <a:rPr lang="en-US" sz="1600" dirty="0" err="1"/>
              <a:t>Adran</a:t>
            </a:r>
            <a:r>
              <a:rPr lang="en-US" sz="1600" dirty="0"/>
              <a:t> </a:t>
            </a:r>
            <a:r>
              <a:rPr lang="en-US" sz="1600" dirty="0" err="1"/>
              <a:t>Priffyrdd</a:t>
            </a:r>
            <a:r>
              <a:rPr lang="en-US" sz="1600" dirty="0"/>
              <a:t> Cyngor Gwynedd I </a:t>
            </a:r>
            <a:r>
              <a:rPr lang="en-US" sz="1600" dirty="0" err="1"/>
              <a:t>gynnal</a:t>
            </a:r>
            <a:r>
              <a:rPr lang="en-US" sz="1600" dirty="0"/>
              <a:t> </a:t>
            </a:r>
            <a:r>
              <a:rPr lang="en-US" sz="1600" dirty="0" err="1"/>
              <a:t>lonydd</a:t>
            </a:r>
            <a:r>
              <a:rPr lang="en-US" sz="1600" dirty="0"/>
              <a:t> y </a:t>
            </a:r>
            <a:r>
              <a:rPr lang="en-US" sz="1600" dirty="0" err="1"/>
              <a:t>gymuned</a:t>
            </a:r>
            <a:r>
              <a:rPr lang="en-US" sz="1600" dirty="0"/>
              <a:t> a </a:t>
            </a:r>
            <a:r>
              <a:rPr lang="en-US" sz="1600" dirty="0" err="1"/>
              <a:t>threfniadau</a:t>
            </a:r>
            <a:r>
              <a:rPr lang="en-US" sz="1600" dirty="0"/>
              <a:t> </a:t>
            </a:r>
            <a:r>
              <a:rPr lang="en-US" sz="1600" dirty="0" err="1"/>
              <a:t>llinellau</a:t>
            </a:r>
            <a:r>
              <a:rPr lang="en-US" sz="1600" dirty="0"/>
              <a:t> </a:t>
            </a:r>
            <a:r>
              <a:rPr lang="en-US" sz="1600" dirty="0" err="1"/>
              <a:t>melyn</a:t>
            </a:r>
            <a:r>
              <a:rPr lang="en-US" sz="1600" dirty="0"/>
              <a:t> </a:t>
            </a:r>
            <a:r>
              <a:rPr lang="en-US" sz="1600" dirty="0" err="1"/>
              <a:t>yn</a:t>
            </a:r>
            <a:r>
              <a:rPr lang="en-US" sz="1600" dirty="0"/>
              <a:t> Y </a:t>
            </a:r>
            <a:r>
              <a:rPr lang="en-US" sz="1600" dirty="0" err="1"/>
              <a:t>Groeslon</a:t>
            </a:r>
            <a:endParaRPr lang="en-US" sz="1600" dirty="0"/>
          </a:p>
          <a:p>
            <a:pPr lvl="0">
              <a:lnSpc>
                <a:spcPct val="90000"/>
              </a:lnSpc>
            </a:pPr>
            <a:r>
              <a:rPr lang="en-US" sz="1600" dirty="0" err="1"/>
              <a:t>Adnabod</a:t>
            </a:r>
            <a:r>
              <a:rPr lang="en-US" sz="1600" dirty="0"/>
              <a:t> </a:t>
            </a:r>
            <a:r>
              <a:rPr lang="en-US" sz="1600" dirty="0" err="1"/>
              <a:t>lleoliad</a:t>
            </a:r>
            <a:r>
              <a:rPr lang="en-US" sz="1600" dirty="0"/>
              <a:t> a </a:t>
            </a:r>
            <a:r>
              <a:rPr lang="en-US" sz="1600" dirty="0" err="1"/>
              <a:t>chyllid</a:t>
            </a:r>
            <a:r>
              <a:rPr lang="en-US" sz="1600" dirty="0"/>
              <a:t>  </a:t>
            </a:r>
            <a:r>
              <a:rPr lang="en-US" sz="1600" dirty="0" err="1"/>
              <a:t>i</a:t>
            </a:r>
            <a:r>
              <a:rPr lang="en-US" sz="1600" dirty="0"/>
              <a:t> </a:t>
            </a:r>
            <a:r>
              <a:rPr lang="en-US" sz="1600" dirty="0" err="1"/>
              <a:t>osod</a:t>
            </a:r>
            <a:r>
              <a:rPr lang="en-US" sz="1600" dirty="0"/>
              <a:t> </a:t>
            </a:r>
            <a:r>
              <a:rPr lang="en-US" sz="1600" dirty="0" err="1"/>
              <a:t>lloches</a:t>
            </a:r>
            <a:r>
              <a:rPr lang="en-US" sz="1600" dirty="0"/>
              <a:t> </a:t>
            </a:r>
            <a:r>
              <a:rPr lang="en-US" sz="1600" dirty="0" err="1"/>
              <a:t>bws</a:t>
            </a:r>
            <a:r>
              <a:rPr lang="en-US" sz="1600" dirty="0"/>
              <a:t> </a:t>
            </a:r>
            <a:r>
              <a:rPr lang="en-US" sz="1600" dirty="0" err="1"/>
              <a:t>yn</a:t>
            </a:r>
            <a:r>
              <a:rPr lang="en-US" sz="1600" dirty="0"/>
              <a:t> </a:t>
            </a:r>
            <a:r>
              <a:rPr lang="en-US" sz="1600" dirty="0" err="1"/>
              <a:t>Ninas</a:t>
            </a:r>
            <a:r>
              <a:rPr lang="en-US" sz="1600" dirty="0"/>
              <a:t> </a:t>
            </a:r>
            <a:r>
              <a:rPr lang="en-US" sz="1600" dirty="0" err="1"/>
              <a:t>Dinlle</a:t>
            </a:r>
            <a:r>
              <a:rPr lang="en-US" sz="1600" dirty="0"/>
              <a:t>  </a:t>
            </a:r>
            <a:r>
              <a:rPr lang="en-US" sz="1600" dirty="0" err="1"/>
              <a:t>gwaith</a:t>
            </a:r>
            <a:r>
              <a:rPr lang="en-US" sz="1600" dirty="0"/>
              <a:t> </a:t>
            </a:r>
            <a:r>
              <a:rPr lang="en-US" sz="1600" dirty="0" err="1"/>
              <a:t>ar</a:t>
            </a:r>
            <a:r>
              <a:rPr lang="en-US" sz="1600" dirty="0"/>
              <a:t> </a:t>
            </a:r>
            <a:r>
              <a:rPr lang="en-US" sz="1600" dirty="0" err="1"/>
              <a:t>loches</a:t>
            </a:r>
            <a:r>
              <a:rPr lang="en-US" sz="1600" dirty="0"/>
              <a:t> </a:t>
            </a:r>
            <a:r>
              <a:rPr lang="en-US" sz="1600" dirty="0" err="1"/>
              <a:t>bws</a:t>
            </a:r>
            <a:r>
              <a:rPr lang="en-US" sz="1600" dirty="0"/>
              <a:t> Y Fron</a:t>
            </a:r>
          </a:p>
          <a:p>
            <a:pPr lvl="0">
              <a:lnSpc>
                <a:spcPct val="90000"/>
              </a:lnSpc>
            </a:pPr>
            <a:r>
              <a:rPr lang="en-US" sz="1600" dirty="0" err="1"/>
              <a:t>Gohebu</a:t>
            </a:r>
            <a:r>
              <a:rPr lang="en-US" sz="1600" dirty="0"/>
              <a:t> </a:t>
            </a:r>
            <a:r>
              <a:rPr lang="en-US" sz="1600" dirty="0" err="1"/>
              <a:t>trwy’r</a:t>
            </a:r>
            <a:r>
              <a:rPr lang="en-US" sz="1600" dirty="0"/>
              <a:t> </a:t>
            </a:r>
            <a:r>
              <a:rPr lang="en-US" sz="1600" dirty="0" err="1"/>
              <a:t>cyfryngau</a:t>
            </a:r>
            <a:r>
              <a:rPr lang="en-US" sz="1600" dirty="0"/>
              <a:t> </a:t>
            </a:r>
            <a:r>
              <a:rPr lang="en-US" sz="1600" dirty="0" err="1"/>
              <a:t>cymdeithasol</a:t>
            </a:r>
            <a:r>
              <a:rPr lang="en-US" sz="1600" dirty="0"/>
              <a:t> a </a:t>
            </a:r>
            <a:r>
              <a:rPr lang="en-US" sz="1600" dirty="0" err="1"/>
              <a:t>datbygu’r</a:t>
            </a:r>
            <a:r>
              <a:rPr lang="en-US" sz="1600" dirty="0"/>
              <a:t> </a:t>
            </a:r>
            <a:r>
              <a:rPr lang="en-US" sz="1600" dirty="0" err="1"/>
              <a:t>gwefan</a:t>
            </a:r>
            <a:endParaRPr lang="en-US" sz="1600" dirty="0"/>
          </a:p>
          <a:p>
            <a:pPr lvl="0">
              <a:lnSpc>
                <a:spcPct val="90000"/>
              </a:lnSpc>
            </a:pPr>
            <a:r>
              <a:rPr lang="en-US" sz="1600" dirty="0" err="1"/>
              <a:t>Cynnal</a:t>
            </a:r>
            <a:r>
              <a:rPr lang="en-US" sz="1600" dirty="0"/>
              <a:t> </a:t>
            </a:r>
            <a:r>
              <a:rPr lang="en-US" sz="1600" dirty="0" err="1"/>
              <a:t>arolwg</a:t>
            </a:r>
            <a:r>
              <a:rPr lang="en-US" sz="1600" dirty="0"/>
              <a:t> o </a:t>
            </a:r>
            <a:r>
              <a:rPr lang="en-US" sz="1600" dirty="0" err="1"/>
              <a:t>holl</a:t>
            </a:r>
            <a:r>
              <a:rPr lang="en-US" sz="1600" dirty="0"/>
              <a:t>  </a:t>
            </a:r>
            <a:r>
              <a:rPr lang="en-US" sz="1600" dirty="0" err="1"/>
              <a:t>lwybrau</a:t>
            </a:r>
            <a:r>
              <a:rPr lang="en-US" sz="1600" dirty="0"/>
              <a:t> </a:t>
            </a:r>
            <a:r>
              <a:rPr lang="en-US" sz="1600" dirty="0" err="1"/>
              <a:t>cyhoeddus</a:t>
            </a:r>
            <a:r>
              <a:rPr lang="en-US" sz="1600" dirty="0"/>
              <a:t> y </a:t>
            </a:r>
            <a:r>
              <a:rPr lang="en-US" sz="1600" dirty="0" err="1"/>
              <a:t>gymuned</a:t>
            </a:r>
            <a:r>
              <a:rPr lang="en-US" sz="1600" dirty="0"/>
              <a:t> </a:t>
            </a:r>
            <a:r>
              <a:rPr lang="en-US" sz="1600" dirty="0" err="1"/>
              <a:t>i</a:t>
            </a:r>
            <a:r>
              <a:rPr lang="en-US" sz="1600" dirty="0"/>
              <a:t> </a:t>
            </a:r>
            <a:r>
              <a:rPr lang="en-US" sz="1600" dirty="0" err="1"/>
              <a:t>adnabod</a:t>
            </a:r>
            <a:r>
              <a:rPr lang="en-US" sz="1600" dirty="0"/>
              <a:t> </a:t>
            </a:r>
            <a:r>
              <a:rPr lang="en-US" sz="1600" dirty="0" err="1"/>
              <a:t>unrhyw</a:t>
            </a:r>
            <a:r>
              <a:rPr lang="en-US" sz="1600" dirty="0"/>
              <a:t> </a:t>
            </a:r>
            <a:r>
              <a:rPr lang="en-US" sz="1600" dirty="0" err="1"/>
              <a:t>waith</a:t>
            </a:r>
            <a:r>
              <a:rPr lang="en-US" sz="1600" dirty="0"/>
              <a:t> </a:t>
            </a:r>
            <a:r>
              <a:rPr lang="en-US" sz="1600" dirty="0" err="1"/>
              <a:t>sydd</a:t>
            </a:r>
            <a:r>
              <a:rPr lang="en-US" sz="1600" dirty="0"/>
              <a:t> </a:t>
            </a:r>
            <a:r>
              <a:rPr lang="en-US" sz="1600" dirty="0" err="1"/>
              <a:t>ei</a:t>
            </a:r>
            <a:r>
              <a:rPr lang="en-US" sz="1600" dirty="0"/>
              <a:t> </a:t>
            </a:r>
            <a:r>
              <a:rPr lang="en-US" sz="1600" dirty="0" err="1"/>
              <a:t>angen</a:t>
            </a:r>
            <a:r>
              <a:rPr lang="en-US" sz="1600" dirty="0"/>
              <a:t> </a:t>
            </a:r>
            <a:r>
              <a:rPr lang="en-US" sz="1600" dirty="0" err="1"/>
              <a:t>i’w</a:t>
            </a:r>
            <a:r>
              <a:rPr lang="en-US" sz="1600" dirty="0"/>
              <a:t> </a:t>
            </a:r>
            <a:r>
              <a:rPr lang="en-US" sz="1600" dirty="0" err="1"/>
              <a:t>cadw</a:t>
            </a:r>
            <a:r>
              <a:rPr lang="en-US" sz="1600" dirty="0"/>
              <a:t> </a:t>
            </a:r>
            <a:r>
              <a:rPr lang="en-US" sz="1600" dirty="0" err="1"/>
              <a:t>yn</a:t>
            </a:r>
            <a:r>
              <a:rPr lang="en-US" sz="1600" dirty="0"/>
              <a:t> </a:t>
            </a:r>
            <a:r>
              <a:rPr lang="en-US" sz="1600" dirty="0" err="1"/>
              <a:t>agored</a:t>
            </a:r>
            <a:endParaRPr lang="en-US" sz="1600" dirty="0"/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600" dirty="0" err="1"/>
              <a:t>Adnabod</a:t>
            </a:r>
            <a:r>
              <a:rPr lang="en-US" sz="1600" dirty="0"/>
              <a:t> </a:t>
            </a:r>
            <a:r>
              <a:rPr lang="en-US" sz="1600" dirty="0" err="1"/>
              <a:t>safloedd</a:t>
            </a:r>
            <a:r>
              <a:rPr lang="en-US" sz="1600" dirty="0"/>
              <a:t> </a:t>
            </a:r>
            <a:r>
              <a:rPr lang="en-US" sz="1600" dirty="0" err="1"/>
              <a:t>yn</a:t>
            </a:r>
            <a:r>
              <a:rPr lang="en-US" sz="1600" dirty="0"/>
              <a:t> y </a:t>
            </a:r>
            <a:r>
              <a:rPr lang="en-US" sz="1600" dirty="0" err="1"/>
              <a:t>gymuned</a:t>
            </a:r>
            <a:r>
              <a:rPr lang="en-US" sz="1600" dirty="0"/>
              <a:t> </a:t>
            </a:r>
            <a:r>
              <a:rPr lang="en-US" sz="1600" dirty="0" err="1"/>
              <a:t>i</a:t>
            </a:r>
            <a:r>
              <a:rPr lang="en-US" sz="1600" dirty="0"/>
              <a:t> </a:t>
            </a:r>
            <a:r>
              <a:rPr lang="en-US" sz="1600" dirty="0" err="1"/>
              <a:t>hybu</a:t>
            </a:r>
            <a:r>
              <a:rPr lang="en-US" sz="1600" dirty="0"/>
              <a:t> </a:t>
            </a:r>
            <a:r>
              <a:rPr lang="en-US" sz="1600" dirty="0" err="1"/>
              <a:t>bioamrywiaeth</a:t>
            </a:r>
            <a:r>
              <a:rPr lang="en-US" sz="1600" dirty="0"/>
              <a:t> </a:t>
            </a:r>
            <a:r>
              <a:rPr lang="en-US" sz="1600" dirty="0" err="1"/>
              <a:t>yn</a:t>
            </a:r>
            <a:r>
              <a:rPr lang="en-US" sz="1600" dirty="0"/>
              <a:t> </a:t>
            </a:r>
            <a:r>
              <a:rPr lang="en-US" sz="1600" dirty="0" err="1"/>
              <a:t>unol</a:t>
            </a:r>
            <a:r>
              <a:rPr lang="en-US" sz="1600" dirty="0"/>
              <a:t> a </a:t>
            </a:r>
            <a:r>
              <a:rPr lang="en-GB" sz="1600" dirty="0" err="1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Ddeddf</a:t>
            </a:r>
            <a:r>
              <a:rPr lang="en-GB" sz="16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600" dirty="0" err="1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yr</a:t>
            </a:r>
            <a:r>
              <a:rPr lang="en-GB" sz="16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600" dirty="0" err="1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Amgylchedd</a:t>
            </a:r>
            <a:r>
              <a:rPr lang="en-GB" sz="16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(Cymru) 2016 (</a:t>
            </a:r>
            <a:r>
              <a:rPr lang="en-GB" sz="1600" dirty="0" err="1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mae'n</a:t>
            </a:r>
            <a:r>
              <a:rPr lang="en-GB" sz="16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600" dirty="0" err="1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ddyletswydd</a:t>
            </a:r>
            <a:r>
              <a:rPr lang="en-GB" sz="16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600" dirty="0" err="1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</a:t>
            </a:r>
            <a:r>
              <a:rPr lang="en-GB" sz="16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bob Cyngor </a:t>
            </a:r>
            <a:r>
              <a:rPr lang="en-GB" sz="1600" dirty="0" err="1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Tref</a:t>
            </a:r>
            <a:r>
              <a:rPr lang="en-GB" sz="16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 </a:t>
            </a:r>
            <a:r>
              <a:rPr lang="en-GB" sz="1600" dirty="0" err="1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Chymuned</a:t>
            </a:r>
            <a:r>
              <a:rPr lang="en-GB" sz="16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600" dirty="0" err="1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GB" sz="16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600" dirty="0" err="1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gynnal</a:t>
            </a:r>
            <a:r>
              <a:rPr lang="en-GB" sz="16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 </a:t>
            </a:r>
            <a:r>
              <a:rPr lang="en-GB" sz="1600" dirty="0" err="1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gwella</a:t>
            </a:r>
            <a:r>
              <a:rPr lang="en-GB" sz="16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600" dirty="0" err="1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bioamrywiaeth</a:t>
            </a:r>
            <a:r>
              <a:rPr lang="en-GB" sz="16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 </a:t>
            </a:r>
            <a:r>
              <a:rPr lang="en-GB" sz="1600" dirty="0" err="1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hyrwyddo</a:t>
            </a:r>
            <a:r>
              <a:rPr lang="en-GB" sz="16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600" dirty="0" err="1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gwytnwch</a:t>
            </a:r>
            <a:r>
              <a:rPr lang="en-GB" sz="16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600" dirty="0" err="1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ecosystemau</a:t>
            </a:r>
            <a:r>
              <a:rPr lang="en-GB" sz="16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en-GB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90000"/>
              </a:lnSpc>
            </a:pPr>
            <a:r>
              <a:rPr lang="en-US" sz="1600" dirty="0" err="1"/>
              <a:t>Parhau</a:t>
            </a:r>
            <a:r>
              <a:rPr lang="en-US" sz="1600" dirty="0"/>
              <a:t> </a:t>
            </a:r>
            <a:r>
              <a:rPr lang="en-US" sz="1600" dirty="0" err="1"/>
              <a:t>i</a:t>
            </a:r>
            <a:r>
              <a:rPr lang="en-US" sz="1600" dirty="0"/>
              <a:t> </a:t>
            </a:r>
            <a:r>
              <a:rPr lang="en-US" sz="1600" dirty="0" err="1"/>
              <a:t>adnabod</a:t>
            </a:r>
            <a:r>
              <a:rPr lang="en-US" sz="1600" dirty="0"/>
              <a:t> </a:t>
            </a:r>
            <a:r>
              <a:rPr lang="en-US" sz="1600" dirty="0" err="1"/>
              <a:t>gofynion</a:t>
            </a:r>
            <a:r>
              <a:rPr lang="en-US" sz="1600" dirty="0"/>
              <a:t> y </a:t>
            </a:r>
            <a:r>
              <a:rPr lang="en-US" sz="1600" dirty="0" err="1"/>
              <a:t>gymuned</a:t>
            </a:r>
            <a:r>
              <a:rPr lang="en-US" sz="1600" dirty="0"/>
              <a:t> </a:t>
            </a:r>
            <a:r>
              <a:rPr lang="en-US" sz="1600" dirty="0" err="1"/>
              <a:t>trwy</a:t>
            </a:r>
            <a:r>
              <a:rPr lang="en-US" sz="1600" dirty="0"/>
              <a:t> broses </a:t>
            </a:r>
            <a:r>
              <a:rPr lang="en-US" sz="1600" dirty="0" err="1"/>
              <a:t>ymgysylltu</a:t>
            </a:r>
            <a:endParaRPr lang="en-US" sz="1600" dirty="0"/>
          </a:p>
          <a:p>
            <a:pPr lvl="0">
              <a:lnSpc>
                <a:spcPct val="90000"/>
              </a:lnSpc>
            </a:pPr>
            <a:r>
              <a:rPr lang="en-US" sz="1600" dirty="0" err="1"/>
              <a:t>Llywio’r</a:t>
            </a:r>
            <a:r>
              <a:rPr lang="en-US" sz="1600" dirty="0"/>
              <a:t> Cyngor </a:t>
            </a:r>
            <a:r>
              <a:rPr lang="en-US" sz="1600" dirty="0" err="1"/>
              <a:t>trwy</a:t>
            </a:r>
            <a:r>
              <a:rPr lang="en-US" sz="1600" dirty="0"/>
              <a:t> </a:t>
            </a:r>
            <a:r>
              <a:rPr lang="en-US" sz="1600" dirty="0" err="1"/>
              <a:t>newidiadu</a:t>
            </a:r>
            <a:r>
              <a:rPr lang="en-US" sz="1600" dirty="0"/>
              <a:t> </a:t>
            </a:r>
            <a:r>
              <a:rPr lang="en-US" sz="1600" dirty="0" err="1"/>
              <a:t>fydd</a:t>
            </a:r>
            <a:r>
              <a:rPr lang="en-US" sz="1600" dirty="0"/>
              <a:t> </a:t>
            </a:r>
            <a:r>
              <a:rPr lang="en-US" sz="1600" dirty="0" err="1"/>
              <a:t>yn</a:t>
            </a:r>
            <a:r>
              <a:rPr lang="en-US" sz="1600" dirty="0"/>
              <a:t> </a:t>
            </a:r>
            <a:r>
              <a:rPr lang="en-US" sz="1600" dirty="0" err="1"/>
              <a:t>digwydd</a:t>
            </a:r>
            <a:r>
              <a:rPr lang="en-US" sz="1600" dirty="0"/>
              <a:t> </a:t>
            </a:r>
            <a:r>
              <a:rPr lang="en-US" sz="1600" dirty="0" err="1"/>
              <a:t>i</a:t>
            </a:r>
            <a:r>
              <a:rPr lang="en-US" sz="1600" dirty="0"/>
              <a:t> </a:t>
            </a:r>
            <a:r>
              <a:rPr lang="en-US" sz="1600" dirty="0" err="1"/>
              <a:t>drefniadau</a:t>
            </a:r>
            <a:r>
              <a:rPr lang="en-US" sz="1600" dirty="0"/>
              <a:t> y Cyngor </a:t>
            </a:r>
            <a:r>
              <a:rPr lang="en-US" sz="1600" dirty="0" err="1"/>
              <a:t>Cymuned</a:t>
            </a:r>
            <a:r>
              <a:rPr lang="en-US" sz="1600" dirty="0"/>
              <a:t> </a:t>
            </a:r>
            <a:r>
              <a:rPr lang="en-US" sz="1600" dirty="0" err="1"/>
              <a:t>yn</a:t>
            </a:r>
            <a:r>
              <a:rPr lang="en-US" sz="1600" dirty="0"/>
              <a:t> </a:t>
            </a:r>
            <a:r>
              <a:rPr lang="en-US" sz="1600" dirty="0" err="1"/>
              <a:t>dilyn</a:t>
            </a:r>
            <a:r>
              <a:rPr lang="en-US" sz="1600" dirty="0"/>
              <a:t> </a:t>
            </a:r>
            <a:r>
              <a:rPr lang="en-US" sz="1600" dirty="0" err="1"/>
              <a:t>cyhoeddiad</a:t>
            </a:r>
            <a:r>
              <a:rPr lang="en-US" sz="1600" dirty="0"/>
              <a:t> </a:t>
            </a:r>
            <a:r>
              <a:rPr lang="en-US" sz="1600" dirty="0" err="1"/>
              <a:t>LlC</a:t>
            </a:r>
            <a:r>
              <a:rPr lang="en-US" sz="1600" dirty="0"/>
              <a:t> </a:t>
            </a:r>
            <a:r>
              <a:rPr lang="en-US" sz="1600" dirty="0" err="1"/>
              <a:t>Bil</a:t>
            </a:r>
            <a:r>
              <a:rPr lang="en-US" sz="1600" dirty="0"/>
              <a:t> </a:t>
            </a:r>
            <a:r>
              <a:rPr lang="en-US" sz="1600" dirty="0" err="1"/>
              <a:t>Llywodraeth</a:t>
            </a:r>
            <a:r>
              <a:rPr lang="en-US" sz="1600" dirty="0"/>
              <a:t> </a:t>
            </a:r>
            <a:r>
              <a:rPr lang="en-US" sz="1600" dirty="0" err="1"/>
              <a:t>Leol</a:t>
            </a:r>
            <a:r>
              <a:rPr lang="en-US" sz="1600" dirty="0"/>
              <a:t> ac </a:t>
            </a:r>
            <a:r>
              <a:rPr lang="en-US" sz="1600" dirty="0" err="1"/>
              <a:t>Etholiadau</a:t>
            </a:r>
            <a:endParaRPr lang="en-US" sz="1600" dirty="0"/>
          </a:p>
          <a:p>
            <a:pPr lvl="0">
              <a:lnSpc>
                <a:spcPct val="90000"/>
              </a:lnSpc>
            </a:pPr>
            <a:r>
              <a:rPr lang="en-US" sz="1600" dirty="0" err="1"/>
              <a:t>Mapio</a:t>
            </a:r>
            <a:r>
              <a:rPr lang="en-US" sz="1600" dirty="0"/>
              <a:t> </a:t>
            </a:r>
            <a:r>
              <a:rPr lang="en-US" sz="1600" dirty="0" err="1"/>
              <a:t>safleoedd</a:t>
            </a:r>
            <a:r>
              <a:rPr lang="en-US" sz="1600" dirty="0"/>
              <a:t> </a:t>
            </a:r>
            <a:r>
              <a:rPr lang="en-US" sz="1600" dirty="0" err="1"/>
              <a:t>claddu</a:t>
            </a:r>
            <a:r>
              <a:rPr lang="en-US" sz="1600" dirty="0"/>
              <a:t> y </a:t>
            </a:r>
            <a:r>
              <a:rPr lang="en-US" sz="1600" dirty="0" err="1"/>
              <a:t>tair</a:t>
            </a:r>
            <a:r>
              <a:rPr lang="en-US" sz="1600" dirty="0"/>
              <a:t> </a:t>
            </a:r>
            <a:r>
              <a:rPr lang="en-US" sz="1600" dirty="0" err="1"/>
              <a:t>mynwent</a:t>
            </a:r>
            <a:r>
              <a:rPr lang="en-US" sz="1600" dirty="0"/>
              <a:t> </a:t>
            </a:r>
            <a:r>
              <a:rPr lang="en-US" sz="1600" dirty="0" err="1"/>
              <a:t>cymunedol</a:t>
            </a:r>
            <a:r>
              <a:rPr lang="en-US" sz="1600" dirty="0"/>
              <a:t> </a:t>
            </a:r>
            <a:r>
              <a:rPr lang="en-US" sz="1600" dirty="0" err="1"/>
              <a:t>yn</a:t>
            </a:r>
            <a:r>
              <a:rPr lang="en-US" sz="1600" dirty="0"/>
              <a:t> </a:t>
            </a:r>
            <a:r>
              <a:rPr lang="en-US" sz="1600" dirty="0" err="1"/>
              <a:t>electroneg</a:t>
            </a:r>
            <a:endParaRPr lang="en-US" sz="1600" dirty="0"/>
          </a:p>
          <a:p>
            <a:pPr lvl="0">
              <a:lnSpc>
                <a:spcPct val="90000"/>
              </a:lnSpc>
            </a:pPr>
            <a:r>
              <a:rPr lang="en-US" sz="1600" dirty="0" err="1"/>
              <a:t>Parhau</a:t>
            </a:r>
            <a:r>
              <a:rPr lang="en-US" sz="1600" dirty="0"/>
              <a:t> </a:t>
            </a:r>
            <a:r>
              <a:rPr lang="en-US" sz="1600" dirty="0" err="1"/>
              <a:t>i</a:t>
            </a:r>
            <a:r>
              <a:rPr lang="en-US" sz="1600" dirty="0"/>
              <a:t> </a:t>
            </a:r>
            <a:r>
              <a:rPr lang="en-US" sz="1600" dirty="0" err="1"/>
              <a:t>bwyso</a:t>
            </a:r>
            <a:r>
              <a:rPr lang="en-US" sz="1600" dirty="0"/>
              <a:t> </a:t>
            </a:r>
            <a:r>
              <a:rPr lang="en-US" sz="1600" dirty="0" err="1"/>
              <a:t>ar</a:t>
            </a:r>
            <a:r>
              <a:rPr lang="en-US" sz="1600" dirty="0"/>
              <a:t> Cyngor Gwynedd </a:t>
            </a:r>
            <a:r>
              <a:rPr lang="en-US" sz="1600" dirty="0" err="1"/>
              <a:t>i</a:t>
            </a:r>
            <a:r>
              <a:rPr lang="en-US" sz="1600" dirty="0"/>
              <a:t> </a:t>
            </a:r>
            <a:r>
              <a:rPr lang="en-US" sz="1600" dirty="0" err="1"/>
              <a:t>wrthdroi</a:t>
            </a:r>
            <a:r>
              <a:rPr lang="en-US" sz="1600" dirty="0"/>
              <a:t> </a:t>
            </a:r>
            <a:r>
              <a:rPr lang="en-US" sz="1600" dirty="0" err="1"/>
              <a:t>ei</a:t>
            </a:r>
            <a:r>
              <a:rPr lang="en-US" sz="1600" dirty="0"/>
              <a:t> </a:t>
            </a:r>
            <a:r>
              <a:rPr lang="en-US" sz="1600" dirty="0" err="1"/>
              <a:t>benderfyniad</a:t>
            </a:r>
            <a:r>
              <a:rPr lang="en-US" sz="1600" dirty="0"/>
              <a:t> </a:t>
            </a:r>
            <a:r>
              <a:rPr lang="en-US" sz="1600" dirty="0" err="1"/>
              <a:t>i</a:t>
            </a:r>
            <a:r>
              <a:rPr lang="en-US" sz="1600" dirty="0"/>
              <a:t> </a:t>
            </a:r>
            <a:r>
              <a:rPr lang="en-US" sz="1600" dirty="0" err="1"/>
              <a:t>godi</a:t>
            </a:r>
            <a:r>
              <a:rPr lang="en-US" sz="1600" dirty="0"/>
              <a:t> </a:t>
            </a:r>
            <a:r>
              <a:rPr lang="en-US" sz="1600" dirty="0" err="1"/>
              <a:t>ffi</a:t>
            </a:r>
            <a:r>
              <a:rPr lang="en-US" sz="1600" dirty="0"/>
              <a:t> am </a:t>
            </a:r>
            <a:r>
              <a:rPr lang="en-US" sz="1600" dirty="0" err="1"/>
              <a:t>barcio</a:t>
            </a:r>
            <a:r>
              <a:rPr lang="en-US" sz="1600" dirty="0"/>
              <a:t> </a:t>
            </a:r>
            <a:r>
              <a:rPr lang="en-US" sz="1600" dirty="0" err="1"/>
              <a:t>yn</a:t>
            </a:r>
            <a:r>
              <a:rPr lang="en-US" sz="1600" dirty="0"/>
              <a:t> </a:t>
            </a:r>
            <a:r>
              <a:rPr lang="en-US" sz="1600" dirty="0" err="1"/>
              <a:t>Dinas</a:t>
            </a:r>
            <a:r>
              <a:rPr lang="en-US" sz="1600" dirty="0"/>
              <a:t> </a:t>
            </a:r>
            <a:r>
              <a:rPr lang="en-US" sz="1600" dirty="0" err="1"/>
              <a:t>Dinlle</a:t>
            </a:r>
            <a:endParaRPr lang="en-US" sz="1600" dirty="0"/>
          </a:p>
          <a:p>
            <a:pPr lvl="0">
              <a:lnSpc>
                <a:spcPct val="90000"/>
              </a:lnSpc>
            </a:pPr>
            <a:r>
              <a:rPr lang="en-US" sz="1600" dirty="0" err="1"/>
              <a:t>Parhau</a:t>
            </a:r>
            <a:r>
              <a:rPr lang="en-US" sz="1600" dirty="0"/>
              <a:t> </a:t>
            </a:r>
            <a:r>
              <a:rPr lang="en-US" sz="1600" dirty="0" err="1"/>
              <a:t>i</a:t>
            </a:r>
            <a:r>
              <a:rPr lang="en-US" sz="1600" dirty="0"/>
              <a:t> </a:t>
            </a:r>
            <a:r>
              <a:rPr lang="en-US" sz="1600" dirty="0" err="1"/>
              <a:t>bwyso</a:t>
            </a:r>
            <a:r>
              <a:rPr lang="en-US" sz="1600" dirty="0"/>
              <a:t> </a:t>
            </a:r>
            <a:r>
              <a:rPr lang="en-US" sz="1600" dirty="0" err="1"/>
              <a:t>ar</a:t>
            </a:r>
            <a:r>
              <a:rPr lang="en-US" sz="1600" dirty="0"/>
              <a:t> </a:t>
            </a:r>
            <a:r>
              <a:rPr lang="en-US" sz="1600" dirty="0" err="1"/>
              <a:t>Gyfoeth</a:t>
            </a:r>
            <a:r>
              <a:rPr lang="en-US" sz="1600" dirty="0"/>
              <a:t> </a:t>
            </a:r>
            <a:r>
              <a:rPr lang="en-US" sz="1600" dirty="0" err="1"/>
              <a:t>Naturiol</a:t>
            </a:r>
            <a:r>
              <a:rPr lang="en-US" sz="1600" dirty="0"/>
              <a:t> Cymru </a:t>
            </a:r>
            <a:r>
              <a:rPr lang="en-US" sz="1600" dirty="0" err="1"/>
              <a:t>i</a:t>
            </a:r>
            <a:r>
              <a:rPr lang="en-US" sz="1600" dirty="0"/>
              <a:t> </a:t>
            </a:r>
            <a:r>
              <a:rPr lang="en-US" sz="1600" dirty="0" err="1"/>
              <a:t>gyflawni</a:t>
            </a:r>
            <a:r>
              <a:rPr lang="en-US" sz="1600" dirty="0"/>
              <a:t> </a:t>
            </a:r>
            <a:r>
              <a:rPr lang="en-US" sz="1600" dirty="0" err="1"/>
              <a:t>gwaith</a:t>
            </a:r>
            <a:r>
              <a:rPr lang="en-US" sz="1600" dirty="0"/>
              <a:t> </a:t>
            </a:r>
            <a:r>
              <a:rPr lang="en-US" sz="1600" dirty="0" err="1"/>
              <a:t>ar</a:t>
            </a:r>
            <a:r>
              <a:rPr lang="en-US" sz="1600" dirty="0"/>
              <a:t> </a:t>
            </a:r>
            <a:r>
              <a:rPr lang="en-US" sz="1600" dirty="0" err="1"/>
              <a:t>lwybr</a:t>
            </a:r>
            <a:r>
              <a:rPr lang="en-US" sz="1600" dirty="0"/>
              <a:t> </a:t>
            </a:r>
            <a:r>
              <a:rPr lang="en-US" sz="1600" dirty="0" err="1"/>
              <a:t>troed</a:t>
            </a:r>
            <a:r>
              <a:rPr lang="en-US" sz="1600" dirty="0"/>
              <a:t> </a:t>
            </a:r>
            <a:r>
              <a:rPr lang="en-US" sz="1600" dirty="0" err="1"/>
              <a:t>yn</a:t>
            </a:r>
            <a:r>
              <a:rPr lang="en-US" sz="1600" dirty="0"/>
              <a:t> </a:t>
            </a:r>
            <a:r>
              <a:rPr lang="en-US" sz="1600" dirty="0" err="1"/>
              <a:t>Ninas</a:t>
            </a:r>
            <a:r>
              <a:rPr lang="en-US" sz="1600" dirty="0"/>
              <a:t> </a:t>
            </a:r>
            <a:r>
              <a:rPr lang="en-US" sz="1600" dirty="0" err="1"/>
              <a:t>Dinlle</a:t>
            </a:r>
            <a:r>
              <a:rPr lang="en-US" sz="1600" dirty="0"/>
              <a:t>, </a:t>
            </a:r>
            <a:r>
              <a:rPr lang="en-US" sz="1600" dirty="0" err="1"/>
              <a:t>ynghyd</a:t>
            </a:r>
            <a:r>
              <a:rPr lang="en-US" sz="1600" dirty="0"/>
              <a:t> a </a:t>
            </a:r>
            <a:r>
              <a:rPr lang="en-US" sz="1600" dirty="0" err="1"/>
              <a:t>gwella</a:t>
            </a:r>
            <a:r>
              <a:rPr lang="en-US" sz="1600" dirty="0"/>
              <a:t> </a:t>
            </a:r>
            <a:r>
              <a:rPr lang="en-US" sz="1600" dirty="0" err="1"/>
              <a:t>cyflwr</a:t>
            </a:r>
            <a:r>
              <a:rPr lang="en-US" sz="1600" dirty="0"/>
              <a:t> </a:t>
            </a:r>
            <a:r>
              <a:rPr lang="en-US" sz="1600" dirty="0" err="1"/>
              <a:t>ein</a:t>
            </a:r>
            <a:r>
              <a:rPr lang="en-US" sz="1600" dirty="0"/>
              <a:t> </a:t>
            </a:r>
            <a:r>
              <a:rPr lang="en-US" sz="1600" dirty="0" err="1"/>
              <a:t>ffyrdd</a:t>
            </a:r>
            <a:r>
              <a:rPr lang="en-US" sz="1600" dirty="0"/>
              <a:t> </a:t>
            </a:r>
          </a:p>
          <a:p>
            <a:pPr lvl="0">
              <a:lnSpc>
                <a:spcPct val="90000"/>
              </a:lnSpc>
            </a:pPr>
            <a:r>
              <a:rPr lang="en-US" sz="1600" dirty="0" err="1"/>
              <a:t>Rhoi</a:t>
            </a:r>
            <a:r>
              <a:rPr lang="en-US" sz="1600" dirty="0"/>
              <a:t> </a:t>
            </a:r>
            <a:r>
              <a:rPr lang="en-US" sz="1600" dirty="0" err="1"/>
              <a:t>cymorth</a:t>
            </a:r>
            <a:r>
              <a:rPr lang="en-US" sz="1600" dirty="0"/>
              <a:t> </a:t>
            </a:r>
            <a:r>
              <a:rPr lang="en-US" sz="1600" dirty="0" err="1"/>
              <a:t>i</a:t>
            </a:r>
            <a:r>
              <a:rPr lang="en-US" sz="1600" dirty="0"/>
              <a:t> </a:t>
            </a:r>
            <a:r>
              <a:rPr lang="en-US" sz="1600" dirty="0" err="1"/>
              <a:t>unrhyw</a:t>
            </a:r>
            <a:r>
              <a:rPr lang="en-US" sz="1600" dirty="0"/>
              <a:t> </a:t>
            </a:r>
            <a:r>
              <a:rPr lang="en-US" sz="1600" dirty="0" err="1"/>
              <a:t>bwyllgorau</a:t>
            </a:r>
            <a:r>
              <a:rPr lang="en-US" sz="1600" dirty="0"/>
              <a:t> </a:t>
            </a:r>
            <a:r>
              <a:rPr lang="en-US" sz="1600" dirty="0" err="1"/>
              <a:t>i</a:t>
            </a:r>
            <a:r>
              <a:rPr lang="en-US" sz="1600" dirty="0"/>
              <a:t> </a:t>
            </a:r>
            <a:r>
              <a:rPr lang="en-US" sz="1600" dirty="0" err="1"/>
              <a:t>gyrraedd</a:t>
            </a:r>
            <a:r>
              <a:rPr lang="en-US" sz="1600" dirty="0"/>
              <a:t> </a:t>
            </a:r>
            <a:r>
              <a:rPr lang="en-US" sz="1600" dirty="0" err="1"/>
              <a:t>targed</a:t>
            </a:r>
            <a:r>
              <a:rPr lang="en-US" sz="1600" dirty="0"/>
              <a:t> y </a:t>
            </a:r>
            <a:r>
              <a:rPr lang="en-US" sz="1600" dirty="0" err="1"/>
              <a:t>gymuned</a:t>
            </a:r>
            <a:r>
              <a:rPr lang="en-US" sz="1600" dirty="0"/>
              <a:t> o £5,000 </a:t>
            </a:r>
            <a:r>
              <a:rPr lang="en-US" sz="1600" dirty="0" err="1"/>
              <a:t>fel</a:t>
            </a:r>
            <a:r>
              <a:rPr lang="en-US" sz="1600" dirty="0"/>
              <a:t> </a:t>
            </a:r>
            <a:r>
              <a:rPr lang="en-US" sz="1600" dirty="0" err="1"/>
              <a:t>cyfranai</a:t>
            </a:r>
            <a:r>
              <a:rPr lang="en-US" sz="1600" dirty="0"/>
              <a:t> at Eisteddfod </a:t>
            </a:r>
            <a:r>
              <a:rPr lang="en-US" sz="1600" dirty="0" err="1"/>
              <a:t>Genedlaethol</a:t>
            </a:r>
            <a:r>
              <a:rPr lang="en-US" sz="1600" dirty="0"/>
              <a:t> </a:t>
            </a:r>
            <a:r>
              <a:rPr lang="en-US" sz="1600" dirty="0" err="1"/>
              <a:t>Llyn</a:t>
            </a:r>
            <a:r>
              <a:rPr lang="en-US" sz="1600" dirty="0"/>
              <a:t> ac </a:t>
            </a:r>
            <a:r>
              <a:rPr lang="en-US" sz="1600" dirty="0" err="1"/>
              <a:t>Eifionydd</a:t>
            </a:r>
            <a:r>
              <a:rPr lang="en-US" sz="1600" dirty="0"/>
              <a:t> 2023 </a:t>
            </a:r>
          </a:p>
          <a:p>
            <a:pPr lvl="0">
              <a:lnSpc>
                <a:spcPct val="90000"/>
              </a:lnSpc>
            </a:pPr>
            <a:endParaRPr lang="en-US" sz="1600" dirty="0"/>
          </a:p>
          <a:p>
            <a:pPr>
              <a:lnSpc>
                <a:spcPct val="90000"/>
              </a:lnSpc>
            </a:pPr>
            <a:endParaRPr lang="en-US" sz="1600" dirty="0"/>
          </a:p>
        </p:txBody>
      </p:sp>
      <p:pic>
        <p:nvPicPr>
          <p:cNvPr id="2050" name="Picture 2" descr="Image result for llandwrog">
            <a:extLst>
              <a:ext uri="{FF2B5EF4-FFF2-40B4-BE49-F238E27FC236}">
                <a16:creationId xmlns:a16="http://schemas.microsoft.com/office/drawing/2014/main" id="{DDC2D0D9-626F-4079-B92E-C7C9280300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590" y="4643277"/>
            <a:ext cx="2409825" cy="1895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735419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7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2" dur="2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7" dur="2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2" dur="2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7" dur="20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2" dur="20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AE4834-87DB-4AE4-982C-655DBD79B3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Cyfarfodydd</a:t>
            </a:r>
            <a:r>
              <a:rPr lang="en-US" dirty="0"/>
              <a:t> y Cyngor 2020-21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D37F85-3F26-4711-A91A-54913125E0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err="1"/>
              <a:t>Nifer</a:t>
            </a:r>
            <a:r>
              <a:rPr lang="en-US" dirty="0"/>
              <a:t> Cyngor </a:t>
            </a:r>
            <a:r>
              <a:rPr lang="en-US" dirty="0" err="1"/>
              <a:t>Llawn</a:t>
            </a:r>
            <a:r>
              <a:rPr lang="en-US" dirty="0"/>
              <a:t>   </a:t>
            </a:r>
            <a:r>
              <a:rPr lang="en-US" sz="4800" dirty="0">
                <a:latin typeface="Arial Black" panose="020B0A04020102020204" pitchFamily="34" charset="0"/>
              </a:rPr>
              <a:t>17</a:t>
            </a:r>
          </a:p>
          <a:p>
            <a:r>
              <a:rPr lang="en-US" dirty="0" err="1"/>
              <a:t>Nifer</a:t>
            </a:r>
            <a:r>
              <a:rPr lang="en-US" dirty="0"/>
              <a:t> </a:t>
            </a:r>
            <a:r>
              <a:rPr lang="en-US" dirty="0" err="1"/>
              <a:t>Cyfarfodydd</a:t>
            </a:r>
            <a:r>
              <a:rPr lang="en-US" dirty="0"/>
              <a:t> </a:t>
            </a:r>
            <a:r>
              <a:rPr lang="en-US" dirty="0" err="1"/>
              <a:t>Pwyllgorau</a:t>
            </a:r>
            <a:r>
              <a:rPr lang="en-US" dirty="0"/>
              <a:t>   </a:t>
            </a:r>
            <a:r>
              <a:rPr lang="en-US" sz="4800" dirty="0">
                <a:latin typeface="Arial Black" panose="020B0A04020102020204" pitchFamily="34" charset="0"/>
              </a:rPr>
              <a:t>11</a:t>
            </a:r>
          </a:p>
          <a:p>
            <a:r>
              <a:rPr lang="en-US" sz="2100" dirty="0" err="1"/>
              <a:t>Nifer</a:t>
            </a:r>
            <a:r>
              <a:rPr lang="en-US" sz="2100" dirty="0"/>
              <a:t> </a:t>
            </a:r>
            <a:r>
              <a:rPr lang="en-US" sz="2100" dirty="0" err="1"/>
              <a:t>Cyfarfodydd</a:t>
            </a:r>
            <a:r>
              <a:rPr lang="en-US" sz="2100" dirty="0"/>
              <a:t> </a:t>
            </a:r>
            <a:r>
              <a:rPr lang="en-US" sz="2100" dirty="0" err="1"/>
              <a:t>Eraill</a:t>
            </a:r>
            <a:r>
              <a:rPr lang="en-US" sz="2100" dirty="0"/>
              <a:t>   </a:t>
            </a:r>
            <a:r>
              <a:rPr lang="en-US" sz="4800" dirty="0">
                <a:latin typeface="Arial Black" panose="020B0A04020102020204" pitchFamily="34" charset="0"/>
              </a:rPr>
              <a:t>2</a:t>
            </a:r>
            <a:endParaRPr lang="en-US" sz="4800" dirty="0"/>
          </a:p>
          <a:p>
            <a:r>
              <a:rPr lang="en-US" sz="2100" dirty="0" err="1">
                <a:latin typeface="Century Gothic" panose="020B0502020202020204" pitchFamily="34" charset="0"/>
              </a:rPr>
              <a:t>Nifer</a:t>
            </a:r>
            <a:r>
              <a:rPr lang="en-US" sz="2100" dirty="0">
                <a:latin typeface="Century Gothic" panose="020B0502020202020204" pitchFamily="34" charset="0"/>
              </a:rPr>
              <a:t> y </a:t>
            </a:r>
            <a:r>
              <a:rPr lang="en-US" sz="2100" dirty="0" err="1">
                <a:latin typeface="Century Gothic" panose="020B0502020202020204" pitchFamily="34" charset="0"/>
              </a:rPr>
              <a:t>cwynion</a:t>
            </a:r>
            <a:r>
              <a:rPr lang="en-US" sz="2100" dirty="0">
                <a:latin typeface="Century Gothic" panose="020B0502020202020204" pitchFamily="34" charset="0"/>
              </a:rPr>
              <a:t> a </a:t>
            </a:r>
            <a:r>
              <a:rPr lang="en-US" sz="2100" dirty="0" err="1">
                <a:latin typeface="Century Gothic" panose="020B0502020202020204" pitchFamily="34" charset="0"/>
              </a:rPr>
              <a:t>dderbyniwyd</a:t>
            </a:r>
            <a:r>
              <a:rPr lang="en-US" sz="2100" dirty="0">
                <a:latin typeface="Century Gothic" panose="020B0502020202020204" pitchFamily="34" charset="0"/>
              </a:rPr>
              <a:t>      </a:t>
            </a:r>
            <a:r>
              <a:rPr lang="en-GB" sz="4800" dirty="0">
                <a:latin typeface="Arial Black" panose="020B0A04020102020204" pitchFamily="34" charset="0"/>
              </a:rPr>
              <a:t>dim</a:t>
            </a:r>
            <a:r>
              <a:rPr lang="en-GB" sz="4300" dirty="0">
                <a:latin typeface="Arial Black" panose="020B0A04020102020204" pitchFamily="34" charset="0"/>
              </a:rPr>
              <a:t> </a:t>
            </a:r>
            <a:endParaRPr lang="en-US" sz="2100" dirty="0">
              <a:latin typeface="Century Gothic" panose="020B0502020202020204" pitchFamily="34" charset="0"/>
            </a:endParaRPr>
          </a:p>
          <a:p>
            <a:r>
              <a:rPr lang="en-GB" dirty="0" err="1"/>
              <a:t>Aelodau</a:t>
            </a:r>
            <a:r>
              <a:rPr lang="en-GB" dirty="0"/>
              <a:t> Newydd </a:t>
            </a:r>
            <a:r>
              <a:rPr lang="en-GB" dirty="0" err="1"/>
              <a:t>yn</a:t>
            </a:r>
            <a:r>
              <a:rPr lang="en-GB" dirty="0"/>
              <a:t> y </a:t>
            </a:r>
            <a:r>
              <a:rPr lang="en-GB" dirty="0" err="1"/>
              <a:t>cyfnod</a:t>
            </a:r>
            <a:r>
              <a:rPr lang="en-GB" dirty="0"/>
              <a:t>        </a:t>
            </a:r>
            <a:r>
              <a:rPr lang="en-GB" sz="4800" dirty="0">
                <a:latin typeface="Arial Black" panose="020B0A04020102020204" pitchFamily="34" charset="0"/>
              </a:rPr>
              <a:t>2</a:t>
            </a:r>
          </a:p>
          <a:p>
            <a:r>
              <a:rPr lang="en-GB" dirty="0" err="1"/>
              <a:t>Ymddiswyddiadau</a:t>
            </a:r>
            <a:r>
              <a:rPr lang="en-GB" dirty="0"/>
              <a:t> </a:t>
            </a:r>
            <a:r>
              <a:rPr lang="en-GB" dirty="0" err="1"/>
              <a:t>yn</a:t>
            </a:r>
            <a:r>
              <a:rPr lang="en-GB" dirty="0"/>
              <a:t> y </a:t>
            </a:r>
            <a:r>
              <a:rPr lang="en-GB" dirty="0" err="1"/>
              <a:t>Cyfnod</a:t>
            </a:r>
            <a:r>
              <a:rPr lang="en-GB" dirty="0"/>
              <a:t>   </a:t>
            </a:r>
            <a:r>
              <a:rPr lang="en-GB" sz="4800" dirty="0">
                <a:latin typeface="Arial Black" panose="020B0A04020102020204" pitchFamily="34" charset="0"/>
              </a:rPr>
              <a:t>1</a:t>
            </a:r>
          </a:p>
          <a:p>
            <a:r>
              <a:rPr lang="en-GB" dirty="0" err="1"/>
              <a:t>Nifer</a:t>
            </a:r>
            <a:r>
              <a:rPr lang="en-GB" dirty="0"/>
              <a:t> </a:t>
            </a:r>
            <a:r>
              <a:rPr lang="en-GB" dirty="0" err="1"/>
              <a:t>aelodau</a:t>
            </a:r>
            <a:r>
              <a:rPr lang="en-GB" dirty="0"/>
              <a:t> </a:t>
            </a:r>
            <a:r>
              <a:rPr lang="en-GB" dirty="0" err="1"/>
              <a:t>wnaeth</a:t>
            </a:r>
            <a:r>
              <a:rPr lang="en-GB" dirty="0"/>
              <a:t> </a:t>
            </a:r>
            <a:r>
              <a:rPr lang="en-GB" dirty="0" err="1"/>
              <a:t>hawlio</a:t>
            </a:r>
            <a:r>
              <a:rPr lang="en-GB" dirty="0"/>
              <a:t> y </a:t>
            </a:r>
            <a:r>
              <a:rPr lang="en-GB" dirty="0" err="1"/>
              <a:t>lwfans</a:t>
            </a:r>
            <a:r>
              <a:rPr lang="en-GB" dirty="0"/>
              <a:t> </a:t>
            </a:r>
            <a:r>
              <a:rPr lang="en-GB" dirty="0" err="1"/>
              <a:t>blynyddol</a:t>
            </a:r>
            <a:r>
              <a:rPr lang="en-GB" dirty="0"/>
              <a:t> o £150    </a:t>
            </a:r>
            <a:r>
              <a:rPr lang="en-GB" sz="4800" dirty="0">
                <a:latin typeface="Arial Black" panose="020B0A04020102020204" pitchFamily="34" charset="0"/>
              </a:rPr>
              <a:t>dim</a:t>
            </a:r>
          </a:p>
          <a:p>
            <a:endParaRPr lang="en-GB" dirty="0"/>
          </a:p>
        </p:txBody>
      </p:sp>
      <p:pic>
        <p:nvPicPr>
          <p:cNvPr id="3074" name="Picture 2" descr="Jackie Weaver and Handforth Parish Council meeting: Funniest tweets">
            <a:extLst>
              <a:ext uri="{FF2B5EF4-FFF2-40B4-BE49-F238E27FC236}">
                <a16:creationId xmlns:a16="http://schemas.microsoft.com/office/drawing/2014/main" id="{720E3B3B-CA3D-4567-9D9A-E66F0387F6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15705">
            <a:off x="7689884" y="2100642"/>
            <a:ext cx="3733763" cy="2575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6498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A29C12-6CDB-48DB-BF23-96FB4B4C13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Eich</a:t>
            </a:r>
            <a:r>
              <a:rPr lang="en-GB" dirty="0"/>
              <a:t> </a:t>
            </a:r>
            <a:r>
              <a:rPr lang="en-GB" dirty="0" err="1"/>
              <a:t>Cynrychiolwyr</a:t>
            </a:r>
            <a:r>
              <a:rPr lang="en-GB" dirty="0"/>
              <a:t> – Ward Carmel     </a:t>
            </a:r>
            <a:r>
              <a:rPr lang="en-GB" sz="3200" dirty="0" err="1"/>
              <a:t>nifer</a:t>
            </a:r>
            <a:r>
              <a:rPr lang="en-GB" sz="3200" dirty="0"/>
              <a:t> </a:t>
            </a:r>
            <a:r>
              <a:rPr lang="en-GB" sz="3200" dirty="0" err="1"/>
              <a:t>seddau</a:t>
            </a:r>
            <a:r>
              <a:rPr lang="en-GB" sz="3200" dirty="0"/>
              <a:t> </a:t>
            </a:r>
            <a:r>
              <a:rPr lang="en-GB" sz="4400" b="1" dirty="0"/>
              <a:t>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650AAB-8B04-4074-ACC3-4E409E4269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2052918"/>
            <a:ext cx="8946541" cy="4434968"/>
          </a:xfrm>
        </p:spPr>
        <p:txBody>
          <a:bodyPr>
            <a:normAutofit lnSpcReduction="10000"/>
          </a:bodyPr>
          <a:lstStyle/>
          <a:p>
            <a:r>
              <a:rPr lang="en-GB" sz="2400" b="1" dirty="0" err="1"/>
              <a:t>Cynghorydd</a:t>
            </a:r>
            <a:r>
              <a:rPr lang="en-GB" sz="2400" b="1" dirty="0"/>
              <a:t> Alan Patterson</a:t>
            </a:r>
            <a:r>
              <a:rPr lang="en-GB" sz="2400" dirty="0"/>
              <a:t> </a:t>
            </a:r>
            <a:r>
              <a:rPr lang="en-GB" dirty="0"/>
              <a:t>Bryn </a:t>
            </a:r>
            <a:r>
              <a:rPr lang="en-GB" dirty="0" err="1"/>
              <a:t>Llifon</a:t>
            </a:r>
            <a:r>
              <a:rPr lang="en-GB" dirty="0"/>
              <a:t>, Carmel, Caernarfon, Gwynedd LL54 7RW </a:t>
            </a:r>
            <a:r>
              <a:rPr lang="en-GB" dirty="0" err="1"/>
              <a:t>Rhif</a:t>
            </a:r>
            <a:r>
              <a:rPr lang="en-GB" dirty="0"/>
              <a:t> </a:t>
            </a:r>
            <a:r>
              <a:rPr lang="en-GB" dirty="0" err="1"/>
              <a:t>ffôn</a:t>
            </a:r>
            <a:r>
              <a:rPr lang="en-GB" dirty="0"/>
              <a:t> 01286 881843 neu 07989 906704 </a:t>
            </a:r>
            <a:r>
              <a:rPr lang="en-GB" sz="2400" b="1" dirty="0" err="1"/>
              <a:t>Yn</a:t>
            </a:r>
            <a:r>
              <a:rPr lang="en-GB" sz="2400" b="1" dirty="0"/>
              <a:t> </a:t>
            </a:r>
            <a:r>
              <a:rPr lang="en-GB" sz="2400" b="1" dirty="0" err="1"/>
              <a:t>aelod</a:t>
            </a:r>
            <a:r>
              <a:rPr lang="en-GB" sz="2400" b="1" dirty="0"/>
              <a:t> </a:t>
            </a:r>
            <a:r>
              <a:rPr lang="en-GB" sz="2400" b="1" dirty="0" err="1"/>
              <a:t>ers</a:t>
            </a:r>
            <a:r>
              <a:rPr lang="en-GB" sz="2400" b="1" dirty="0"/>
              <a:t> Hydref 1995 </a:t>
            </a:r>
            <a:r>
              <a:rPr lang="en-GB" sz="2400" b="1" dirty="0" err="1">
                <a:solidFill>
                  <a:srgbClr val="FFC000"/>
                </a:solidFill>
              </a:rPr>
              <a:t>alanpatterson@cyngorcymunedllandwrog.cymru</a:t>
            </a:r>
            <a:endParaRPr lang="en-GB" sz="2400" b="1" dirty="0">
              <a:solidFill>
                <a:srgbClr val="FFC000"/>
              </a:solidFill>
            </a:endParaRPr>
          </a:p>
          <a:p>
            <a:r>
              <a:rPr lang="en-GB" sz="2400" b="1" dirty="0" err="1"/>
              <a:t>Cynghorydd</a:t>
            </a:r>
            <a:r>
              <a:rPr lang="en-GB" sz="2400" b="1" dirty="0"/>
              <a:t> Bryn Williams </a:t>
            </a:r>
            <a:r>
              <a:rPr lang="en-GB" dirty="0" err="1"/>
              <a:t>Dafarn</a:t>
            </a:r>
            <a:r>
              <a:rPr lang="en-GB" dirty="0"/>
              <a:t> </a:t>
            </a:r>
            <a:r>
              <a:rPr lang="en-GB" dirty="0" err="1"/>
              <a:t>Dywyrch</a:t>
            </a:r>
            <a:r>
              <a:rPr lang="en-GB" dirty="0"/>
              <a:t>, </a:t>
            </a:r>
            <a:r>
              <a:rPr lang="en-GB" dirty="0" err="1"/>
              <a:t>Llandwrog</a:t>
            </a:r>
            <a:r>
              <a:rPr lang="en-GB" dirty="0"/>
              <a:t> </a:t>
            </a:r>
            <a:r>
              <a:rPr lang="en-GB" dirty="0" err="1"/>
              <a:t>Uchaf</a:t>
            </a:r>
            <a:r>
              <a:rPr lang="en-GB" dirty="0"/>
              <a:t>, Caernarfon, Gwynedd LL54 7RA    </a:t>
            </a:r>
            <a:r>
              <a:rPr lang="en-GB" dirty="0" err="1"/>
              <a:t>Rhif</a:t>
            </a:r>
            <a:r>
              <a:rPr lang="en-GB" dirty="0"/>
              <a:t> </a:t>
            </a:r>
            <a:r>
              <a:rPr lang="en-GB" dirty="0" err="1"/>
              <a:t>ffôn</a:t>
            </a:r>
            <a:r>
              <a:rPr lang="en-GB" dirty="0"/>
              <a:t> 01286 831378   neu  07583 517852. </a:t>
            </a:r>
            <a:r>
              <a:rPr lang="en-GB" sz="2400" b="1" dirty="0" err="1"/>
              <a:t>Yn</a:t>
            </a:r>
            <a:r>
              <a:rPr lang="en-GB" sz="2400" b="1" dirty="0"/>
              <a:t> </a:t>
            </a:r>
            <a:r>
              <a:rPr lang="en-GB" sz="2400" b="1" dirty="0" err="1"/>
              <a:t>aelod</a:t>
            </a:r>
            <a:r>
              <a:rPr lang="en-GB" sz="2400" b="1" dirty="0"/>
              <a:t> </a:t>
            </a:r>
            <a:r>
              <a:rPr lang="en-GB" sz="2400" b="1" dirty="0" err="1"/>
              <a:t>ers</a:t>
            </a:r>
            <a:r>
              <a:rPr lang="en-GB" sz="2400" b="1" dirty="0"/>
              <a:t> </a:t>
            </a:r>
            <a:r>
              <a:rPr lang="en-GB" sz="2400" b="1" dirty="0" err="1"/>
              <a:t>Ebrill</a:t>
            </a:r>
            <a:r>
              <a:rPr lang="en-GB" sz="2400" b="1" dirty="0"/>
              <a:t> 1997 </a:t>
            </a:r>
            <a:r>
              <a:rPr lang="en-GB" sz="2400" b="1" dirty="0" err="1">
                <a:solidFill>
                  <a:srgbClr val="FFC000"/>
                </a:solidFill>
              </a:rPr>
              <a:t>brynwilliams@cyngorcymunedllandwrog.cymru</a:t>
            </a:r>
            <a:endParaRPr lang="en-GB" sz="2400" b="1" dirty="0">
              <a:solidFill>
                <a:srgbClr val="FFC000"/>
              </a:solidFill>
            </a:endParaRPr>
          </a:p>
          <a:p>
            <a:r>
              <a:rPr lang="en-GB" dirty="0"/>
              <a:t> </a:t>
            </a:r>
            <a:r>
              <a:rPr lang="en-GB" sz="2400" b="1" dirty="0" err="1"/>
              <a:t>Cynghorydd</a:t>
            </a:r>
            <a:r>
              <a:rPr lang="en-GB" sz="2400" dirty="0"/>
              <a:t>. </a:t>
            </a:r>
            <a:r>
              <a:rPr lang="en-GB" sz="2400" b="1" dirty="0"/>
              <a:t>Alun Parrington</a:t>
            </a:r>
            <a:r>
              <a:rPr lang="en-GB" sz="2400" dirty="0"/>
              <a:t> 9 Carmel Terrace,</a:t>
            </a:r>
            <a:r>
              <a:rPr lang="en-GB" dirty="0"/>
              <a:t> Carmel Caernarfon, Gwynedd LL54 7RP  </a:t>
            </a:r>
            <a:r>
              <a:rPr lang="en-GB" dirty="0" err="1"/>
              <a:t>Rhif</a:t>
            </a:r>
            <a:r>
              <a:rPr lang="en-GB" dirty="0"/>
              <a:t> </a:t>
            </a:r>
            <a:r>
              <a:rPr lang="en-GB" dirty="0" err="1"/>
              <a:t>ffôn</a:t>
            </a:r>
            <a:r>
              <a:rPr lang="en-GB" dirty="0"/>
              <a:t> 07833 252689  </a:t>
            </a:r>
            <a:r>
              <a:rPr lang="en-GB" sz="2400" b="1" dirty="0" err="1"/>
              <a:t>Yn</a:t>
            </a:r>
            <a:r>
              <a:rPr lang="en-GB" sz="2400" b="1" dirty="0"/>
              <a:t> </a:t>
            </a:r>
            <a:r>
              <a:rPr lang="en-GB" sz="2400" b="1" dirty="0" err="1"/>
              <a:t>aelod</a:t>
            </a:r>
            <a:r>
              <a:rPr lang="en-GB" sz="2400" b="1" dirty="0"/>
              <a:t> </a:t>
            </a:r>
            <a:r>
              <a:rPr lang="en-GB" sz="2400" b="1" dirty="0" err="1"/>
              <a:t>ers</a:t>
            </a:r>
            <a:r>
              <a:rPr lang="en-GB" sz="2400" b="1" dirty="0"/>
              <a:t> </a:t>
            </a:r>
            <a:r>
              <a:rPr lang="en-GB" sz="2400" b="1" dirty="0" err="1"/>
              <a:t>Ionawr</a:t>
            </a:r>
            <a:r>
              <a:rPr lang="en-GB" sz="2400" b="1" dirty="0"/>
              <a:t> 2021       </a:t>
            </a:r>
            <a:r>
              <a:rPr lang="en-GB" sz="2400" b="1" dirty="0" err="1">
                <a:solidFill>
                  <a:srgbClr val="FFC000"/>
                </a:solidFill>
              </a:rPr>
              <a:t>alunparrington@cyngorcymunedllandwrog.cymru</a:t>
            </a:r>
            <a:endParaRPr lang="en-GB" sz="2400" b="1" dirty="0">
              <a:solidFill>
                <a:srgbClr val="FFC000"/>
              </a:solidFill>
            </a:endParaRPr>
          </a:p>
          <a:p>
            <a:endParaRPr lang="en-GB" dirty="0"/>
          </a:p>
        </p:txBody>
      </p:sp>
      <p:sp>
        <p:nvSpPr>
          <p:cNvPr id="4" name="AutoShape 2">
            <a:extLst>
              <a:ext uri="{FF2B5EF4-FFF2-40B4-BE49-F238E27FC236}">
                <a16:creationId xmlns:a16="http://schemas.microsoft.com/office/drawing/2014/main" id="{29B23E09-9A07-4A90-BE86-D8B90A1CC8B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AutoShape 4">
            <a:extLst>
              <a:ext uri="{FF2B5EF4-FFF2-40B4-BE49-F238E27FC236}">
                <a16:creationId xmlns:a16="http://schemas.microsoft.com/office/drawing/2014/main" id="{57222A33-6430-4860-9E26-C8B3ABD0F6C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0658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BB790B-A8C1-4AB3-8E0B-267CBD2090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Eich Cynrychiolwyr – Ward Y Fron  </a:t>
            </a:r>
            <a:r>
              <a:rPr lang="en-US" sz="3200"/>
              <a:t>nifer seddau </a:t>
            </a:r>
            <a:r>
              <a:rPr lang="en-US" sz="4800" b="1"/>
              <a:t>2</a:t>
            </a:r>
            <a:endParaRPr lang="en-GB" sz="48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41709D-656B-48DA-8173-99DE475215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b="1" dirty="0" err="1"/>
              <a:t>Cynghorydd</a:t>
            </a:r>
            <a:r>
              <a:rPr lang="en-US" sz="2400" b="1" dirty="0"/>
              <a:t> Gwyn Owen Jones</a:t>
            </a:r>
            <a:r>
              <a:rPr lang="en-US" sz="2400" dirty="0"/>
              <a:t> </a:t>
            </a:r>
            <a:r>
              <a:rPr lang="en-US" dirty="0" err="1"/>
              <a:t>Bodwyn</a:t>
            </a:r>
            <a:r>
              <a:rPr lang="en-US" dirty="0"/>
              <a:t>, Y Fron, </a:t>
            </a:r>
            <a:r>
              <a:rPr lang="en-US" dirty="0" err="1"/>
              <a:t>Caernarfon</a:t>
            </a:r>
            <a:r>
              <a:rPr lang="en-US" dirty="0"/>
              <a:t>, Gwynedd LL54 7RB   </a:t>
            </a:r>
            <a:r>
              <a:rPr lang="en-US" dirty="0" err="1"/>
              <a:t>Rhif</a:t>
            </a:r>
            <a:r>
              <a:rPr lang="en-US" dirty="0"/>
              <a:t> </a:t>
            </a:r>
            <a:r>
              <a:rPr lang="en-US" dirty="0" err="1"/>
              <a:t>ffôn</a:t>
            </a:r>
            <a:r>
              <a:rPr lang="en-US" dirty="0"/>
              <a:t> 01286 881138 neu 07903 333260. </a:t>
            </a:r>
            <a:r>
              <a:rPr lang="en-US" sz="2400" b="1" dirty="0" err="1"/>
              <a:t>Yn</a:t>
            </a:r>
            <a:r>
              <a:rPr lang="en-US" sz="2400" b="1" dirty="0"/>
              <a:t> </a:t>
            </a:r>
            <a:r>
              <a:rPr lang="en-US" sz="2400" b="1" dirty="0" err="1"/>
              <a:t>aelod</a:t>
            </a:r>
            <a:r>
              <a:rPr lang="en-US" sz="2400" b="1" dirty="0"/>
              <a:t> </a:t>
            </a:r>
            <a:r>
              <a:rPr lang="en-US" sz="2400" b="1" dirty="0" err="1"/>
              <a:t>ers</a:t>
            </a:r>
            <a:r>
              <a:rPr lang="en-US" sz="2400" b="1" dirty="0"/>
              <a:t> </a:t>
            </a:r>
            <a:r>
              <a:rPr lang="en-US" sz="2400" b="1" dirty="0" err="1"/>
              <a:t>Chwefror</a:t>
            </a:r>
            <a:r>
              <a:rPr lang="en-US" sz="2400" b="1" dirty="0"/>
              <a:t> 1997 </a:t>
            </a:r>
            <a:r>
              <a:rPr lang="en-US" sz="2400" b="1" dirty="0" err="1">
                <a:solidFill>
                  <a:srgbClr val="FFC000"/>
                </a:solidFill>
              </a:rPr>
              <a:t>gwynowenjones@cyngorcymunedllandwrog.cymru</a:t>
            </a:r>
            <a:endParaRPr lang="en-US" sz="2400" b="1" dirty="0">
              <a:solidFill>
                <a:srgbClr val="FFC000"/>
              </a:solidFill>
            </a:endParaRPr>
          </a:p>
          <a:p>
            <a:r>
              <a:rPr lang="en-GB" sz="2400" b="1" dirty="0" err="1"/>
              <a:t>Cynghorydd</a:t>
            </a:r>
            <a:r>
              <a:rPr lang="en-GB" sz="2400" b="1" dirty="0"/>
              <a:t> Rhys Vaughan Thomas</a:t>
            </a:r>
            <a:r>
              <a:rPr lang="en-GB" b="1" dirty="0"/>
              <a:t>, </a:t>
            </a:r>
            <a:r>
              <a:rPr lang="en-GB" dirty="0"/>
              <a:t> </a:t>
            </a:r>
            <a:r>
              <a:rPr lang="en-GB" dirty="0" err="1"/>
              <a:t>Gwynfa</a:t>
            </a:r>
            <a:r>
              <a:rPr lang="en-GB" dirty="0"/>
              <a:t>, </a:t>
            </a:r>
            <a:r>
              <a:rPr lang="en-GB" dirty="0" err="1"/>
              <a:t>Rhos</a:t>
            </a:r>
            <a:r>
              <a:rPr lang="en-GB" dirty="0"/>
              <a:t> </a:t>
            </a:r>
            <a:r>
              <a:rPr lang="en-GB" dirty="0" err="1"/>
              <a:t>Isaf</a:t>
            </a:r>
            <a:r>
              <a:rPr lang="en-GB" dirty="0"/>
              <a:t>,  Caernarfon, Gwynedd LL54 7NN  </a:t>
            </a:r>
            <a:r>
              <a:rPr lang="en-GB" dirty="0" err="1"/>
              <a:t>Rhif</a:t>
            </a:r>
            <a:r>
              <a:rPr lang="en-GB" dirty="0"/>
              <a:t> </a:t>
            </a:r>
            <a:r>
              <a:rPr lang="en-GB" dirty="0" err="1"/>
              <a:t>ffôn</a:t>
            </a:r>
            <a:r>
              <a:rPr lang="en-GB" dirty="0"/>
              <a:t> 07765 055224 </a:t>
            </a:r>
            <a:r>
              <a:rPr lang="en-GB" sz="2400" b="1" dirty="0" err="1"/>
              <a:t>Yn</a:t>
            </a:r>
            <a:r>
              <a:rPr lang="en-GB" sz="2400" b="1" dirty="0"/>
              <a:t> </a:t>
            </a:r>
            <a:r>
              <a:rPr lang="en-GB" sz="2400" b="1" dirty="0" err="1"/>
              <a:t>aelod</a:t>
            </a:r>
            <a:r>
              <a:rPr lang="en-GB" sz="2400" b="1" dirty="0"/>
              <a:t> </a:t>
            </a:r>
            <a:r>
              <a:rPr lang="en-GB" sz="2400" b="1" dirty="0" err="1"/>
              <a:t>ers</a:t>
            </a:r>
            <a:r>
              <a:rPr lang="en-GB" sz="2400" b="1" dirty="0"/>
              <a:t> </a:t>
            </a:r>
            <a:r>
              <a:rPr lang="en-GB" sz="2400" b="1" dirty="0" err="1"/>
              <a:t>ei</a:t>
            </a:r>
            <a:r>
              <a:rPr lang="en-GB" sz="2400" b="1" dirty="0"/>
              <a:t> </a:t>
            </a:r>
            <a:r>
              <a:rPr lang="en-GB" sz="2400" b="1" dirty="0" err="1"/>
              <a:t>gyf-ethol</a:t>
            </a:r>
            <a:r>
              <a:rPr lang="en-GB" sz="2400" b="1" dirty="0"/>
              <a:t>  </a:t>
            </a:r>
            <a:r>
              <a:rPr lang="en-GB" sz="2400" b="1" dirty="0" err="1"/>
              <a:t>Chwefror</a:t>
            </a:r>
            <a:r>
              <a:rPr lang="en-GB" sz="2400" b="1" dirty="0"/>
              <a:t> 2020 </a:t>
            </a:r>
            <a:r>
              <a:rPr lang="en-GB" sz="2400" b="1" dirty="0" err="1">
                <a:solidFill>
                  <a:srgbClr val="FFC000"/>
                </a:solidFill>
              </a:rPr>
              <a:t>rhysvaughanthomas@cyngorcymunedllandwrog.cymru</a:t>
            </a:r>
            <a:endParaRPr lang="en-GB" sz="2400" b="1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3394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73F5F6-BCFD-4F0C-9BCD-DD48D84D5C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Eich</a:t>
            </a:r>
            <a:r>
              <a:rPr lang="en-US" dirty="0"/>
              <a:t> </a:t>
            </a:r>
            <a:r>
              <a:rPr lang="en-US" dirty="0" err="1"/>
              <a:t>Cynrychiolwyr</a:t>
            </a:r>
            <a:r>
              <a:rPr lang="en-US" dirty="0"/>
              <a:t> – Ward Y </a:t>
            </a:r>
            <a:r>
              <a:rPr lang="en-US" dirty="0" err="1"/>
              <a:t>Groeslon</a:t>
            </a:r>
            <a:r>
              <a:rPr lang="en-US" dirty="0"/>
              <a:t> – </a:t>
            </a:r>
            <a:r>
              <a:rPr lang="en-US" sz="3200" dirty="0" err="1"/>
              <a:t>nifer</a:t>
            </a:r>
            <a:r>
              <a:rPr lang="en-US" sz="3200" dirty="0"/>
              <a:t> </a:t>
            </a:r>
            <a:r>
              <a:rPr lang="en-US" sz="3200" dirty="0" err="1"/>
              <a:t>seddau</a:t>
            </a:r>
            <a:r>
              <a:rPr lang="en-US" sz="3200" dirty="0"/>
              <a:t> </a:t>
            </a:r>
            <a:r>
              <a:rPr lang="en-US" sz="4000" b="1" dirty="0"/>
              <a:t>6</a:t>
            </a:r>
            <a:endParaRPr lang="en-GB" sz="40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C1ED8-248C-4A9C-837D-419A62CD12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1853248"/>
            <a:ext cx="8946541" cy="4852352"/>
          </a:xfrm>
        </p:spPr>
        <p:txBody>
          <a:bodyPr>
            <a:normAutofit fontScale="85000" lnSpcReduction="20000"/>
          </a:bodyPr>
          <a:lstStyle/>
          <a:p>
            <a:r>
              <a:rPr lang="en-GB" sz="2600" b="1" dirty="0" err="1"/>
              <a:t>Cynghorydd</a:t>
            </a:r>
            <a:r>
              <a:rPr lang="en-GB" sz="2600" b="1" dirty="0"/>
              <a:t> Alun Wyn Jones</a:t>
            </a:r>
            <a:r>
              <a:rPr lang="en-GB" sz="2600" dirty="0"/>
              <a:t> </a:t>
            </a:r>
            <a:r>
              <a:rPr lang="en-GB" sz="2600" dirty="0" err="1"/>
              <a:t>Hafan</a:t>
            </a:r>
            <a:r>
              <a:rPr lang="en-GB" sz="2600" dirty="0"/>
              <a:t>, </a:t>
            </a:r>
            <a:r>
              <a:rPr lang="en-GB" sz="2600" dirty="0" err="1"/>
              <a:t>Rhes</a:t>
            </a:r>
            <a:r>
              <a:rPr lang="en-GB" sz="2600" dirty="0"/>
              <a:t> </a:t>
            </a:r>
            <a:r>
              <a:rPr lang="en-GB" sz="2600" dirty="0" err="1"/>
              <a:t>Grugan</a:t>
            </a:r>
            <a:r>
              <a:rPr lang="en-GB" sz="2600" dirty="0"/>
              <a:t>, Y </a:t>
            </a:r>
            <a:r>
              <a:rPr lang="en-GB" sz="2600" dirty="0" err="1"/>
              <a:t>Groeslon</a:t>
            </a:r>
            <a:r>
              <a:rPr lang="en-GB" sz="2600" dirty="0"/>
              <a:t> Caernarfon, Gwynedd LL54 7TD  </a:t>
            </a:r>
            <a:r>
              <a:rPr lang="en-GB" sz="2600" dirty="0" err="1"/>
              <a:t>Rhif</a:t>
            </a:r>
            <a:r>
              <a:rPr lang="en-GB" sz="2600" dirty="0"/>
              <a:t> </a:t>
            </a:r>
            <a:r>
              <a:rPr lang="en-GB" sz="2600" dirty="0" err="1"/>
              <a:t>ffôn</a:t>
            </a:r>
            <a:r>
              <a:rPr lang="en-GB" sz="2600" dirty="0"/>
              <a:t> 01286 830911 </a:t>
            </a:r>
            <a:r>
              <a:rPr lang="en-GB" sz="2600" b="1" dirty="0" err="1"/>
              <a:t>Yn</a:t>
            </a:r>
            <a:r>
              <a:rPr lang="en-GB" sz="2600" b="1" dirty="0"/>
              <a:t> </a:t>
            </a:r>
            <a:r>
              <a:rPr lang="en-GB" sz="2600" b="1" dirty="0" err="1"/>
              <a:t>aelod</a:t>
            </a:r>
            <a:r>
              <a:rPr lang="en-GB" sz="2600" b="1" dirty="0"/>
              <a:t> </a:t>
            </a:r>
            <a:r>
              <a:rPr lang="en-GB" sz="2600" b="1" dirty="0" err="1"/>
              <a:t>ers</a:t>
            </a:r>
            <a:r>
              <a:rPr lang="en-GB" sz="2600" b="1" dirty="0"/>
              <a:t> </a:t>
            </a:r>
            <a:r>
              <a:rPr lang="en-GB" sz="2600" b="1" dirty="0" err="1"/>
              <a:t>Ionawr</a:t>
            </a:r>
            <a:r>
              <a:rPr lang="en-GB" sz="2600" b="1" dirty="0"/>
              <a:t> 1986   </a:t>
            </a:r>
            <a:r>
              <a:rPr lang="en-GB" sz="2600" b="1" dirty="0" err="1">
                <a:solidFill>
                  <a:srgbClr val="FFC000"/>
                </a:solidFill>
              </a:rPr>
              <a:t>alunwynjones@cyngorcymunedllandwrog.cymru</a:t>
            </a:r>
            <a:endParaRPr lang="en-GB" sz="2600" b="1" dirty="0">
              <a:solidFill>
                <a:srgbClr val="FFC000"/>
              </a:solidFill>
            </a:endParaRPr>
          </a:p>
          <a:p>
            <a:r>
              <a:rPr lang="en-GB" sz="2600" b="1" dirty="0" err="1"/>
              <a:t>Cynghorydd</a:t>
            </a:r>
            <a:r>
              <a:rPr lang="en-GB" sz="2600" b="1" dirty="0"/>
              <a:t> Hywel John Owen</a:t>
            </a:r>
            <a:r>
              <a:rPr lang="en-GB" sz="2600" dirty="0"/>
              <a:t> </a:t>
            </a:r>
            <a:r>
              <a:rPr lang="en-GB" sz="2600" dirty="0" err="1"/>
              <a:t>Sycharth</a:t>
            </a:r>
            <a:r>
              <a:rPr lang="en-GB" sz="2600" dirty="0"/>
              <a:t>, </a:t>
            </a:r>
            <a:r>
              <a:rPr lang="en-GB" sz="2600" dirty="0" err="1"/>
              <a:t>Cae</a:t>
            </a:r>
            <a:r>
              <a:rPr lang="en-GB" sz="2600" dirty="0"/>
              <a:t> </a:t>
            </a:r>
            <a:r>
              <a:rPr lang="en-GB" sz="2600" dirty="0" err="1"/>
              <a:t>Sarn</a:t>
            </a:r>
            <a:r>
              <a:rPr lang="en-GB" sz="2600" dirty="0"/>
              <a:t>, Y </a:t>
            </a:r>
            <a:r>
              <a:rPr lang="en-GB" sz="2600" dirty="0" err="1"/>
              <a:t>Groeslon</a:t>
            </a:r>
            <a:r>
              <a:rPr lang="en-GB" sz="2600" dirty="0"/>
              <a:t> Caernarfon, Gwynedd LL54 7TW   </a:t>
            </a:r>
            <a:r>
              <a:rPr lang="en-GB" sz="2600" dirty="0" err="1"/>
              <a:t>Rhif</a:t>
            </a:r>
            <a:r>
              <a:rPr lang="en-GB" sz="2600" dirty="0"/>
              <a:t> </a:t>
            </a:r>
            <a:r>
              <a:rPr lang="en-GB" sz="2600" dirty="0" err="1"/>
              <a:t>ffôn</a:t>
            </a:r>
            <a:r>
              <a:rPr lang="en-GB" sz="2600" dirty="0"/>
              <a:t> 01286 830006 neu  07979 985149   </a:t>
            </a:r>
            <a:r>
              <a:rPr lang="en-GB" sz="2600" b="1" dirty="0" err="1"/>
              <a:t>Yn</a:t>
            </a:r>
            <a:r>
              <a:rPr lang="en-GB" sz="2600" b="1" dirty="0"/>
              <a:t> </a:t>
            </a:r>
            <a:r>
              <a:rPr lang="en-GB" sz="2600" b="1" dirty="0" err="1"/>
              <a:t>aelod</a:t>
            </a:r>
            <a:r>
              <a:rPr lang="en-GB" sz="2600" b="1" dirty="0"/>
              <a:t> </a:t>
            </a:r>
            <a:r>
              <a:rPr lang="en-GB" sz="2600" b="1" dirty="0" err="1"/>
              <a:t>ers</a:t>
            </a:r>
            <a:r>
              <a:rPr lang="en-GB" sz="2600" b="1" dirty="0"/>
              <a:t> Medi 1983. </a:t>
            </a:r>
            <a:r>
              <a:rPr lang="en-GB" sz="2600" b="1" dirty="0" err="1">
                <a:solidFill>
                  <a:srgbClr val="FFC000"/>
                </a:solidFill>
              </a:rPr>
              <a:t>hywelowen@cyngorcymunedllandwrog.cymru</a:t>
            </a:r>
            <a:endParaRPr lang="en-GB" sz="2600" b="1" dirty="0">
              <a:solidFill>
                <a:srgbClr val="FFC000"/>
              </a:solidFill>
            </a:endParaRPr>
          </a:p>
          <a:p>
            <a:r>
              <a:rPr lang="en-GB" sz="2600" b="1" dirty="0" err="1"/>
              <a:t>Cynghorydd</a:t>
            </a:r>
            <a:r>
              <a:rPr lang="en-GB" sz="2600" b="1" dirty="0"/>
              <a:t> </a:t>
            </a:r>
            <a:r>
              <a:rPr lang="en-GB" sz="2600" b="1" dirty="0" err="1"/>
              <a:t>Gerwyn</a:t>
            </a:r>
            <a:r>
              <a:rPr lang="en-GB" sz="2600" b="1" dirty="0"/>
              <a:t> Owen</a:t>
            </a:r>
            <a:r>
              <a:rPr lang="en-GB" sz="2600" dirty="0"/>
              <a:t> 4 </a:t>
            </a:r>
            <a:r>
              <a:rPr lang="en-GB" sz="2600" dirty="0" err="1"/>
              <a:t>Cae</a:t>
            </a:r>
            <a:r>
              <a:rPr lang="en-GB" sz="2600" dirty="0"/>
              <a:t> </a:t>
            </a:r>
            <a:r>
              <a:rPr lang="en-GB" sz="2600" dirty="0" err="1"/>
              <a:t>Sarn</a:t>
            </a:r>
            <a:r>
              <a:rPr lang="en-GB" sz="2600" dirty="0"/>
              <a:t>, Y </a:t>
            </a:r>
            <a:r>
              <a:rPr lang="en-GB" sz="2600" dirty="0" err="1"/>
              <a:t>Groeslon</a:t>
            </a:r>
            <a:r>
              <a:rPr lang="en-GB" sz="2600" dirty="0"/>
              <a:t> Caernarfon, Gwynedd LL54 7TW </a:t>
            </a:r>
            <a:r>
              <a:rPr lang="en-GB" sz="2600" dirty="0" err="1"/>
              <a:t>Rhif</a:t>
            </a:r>
            <a:r>
              <a:rPr lang="en-GB" sz="2600" dirty="0"/>
              <a:t> </a:t>
            </a:r>
            <a:r>
              <a:rPr lang="en-GB" sz="2600" dirty="0" err="1"/>
              <a:t>ffôn</a:t>
            </a:r>
            <a:r>
              <a:rPr lang="en-GB" sz="2600"/>
              <a:t> 07918 716344 </a:t>
            </a:r>
            <a:r>
              <a:rPr lang="en-GB" sz="2600" b="1" dirty="0" err="1"/>
              <a:t>Yn</a:t>
            </a:r>
            <a:r>
              <a:rPr lang="en-GB" sz="2600" b="1" dirty="0"/>
              <a:t> </a:t>
            </a:r>
            <a:r>
              <a:rPr lang="en-GB" sz="2600" b="1" dirty="0" err="1"/>
              <a:t>aelod</a:t>
            </a:r>
            <a:r>
              <a:rPr lang="en-GB" sz="2600" b="1" dirty="0"/>
              <a:t> </a:t>
            </a:r>
            <a:r>
              <a:rPr lang="en-GB" sz="2600" b="1" dirty="0" err="1"/>
              <a:t>ers</a:t>
            </a:r>
            <a:r>
              <a:rPr lang="en-GB" sz="2600" b="1" dirty="0"/>
              <a:t> Hydref 2014  </a:t>
            </a:r>
            <a:r>
              <a:rPr lang="en-GB" sz="2600" b="1" dirty="0" err="1">
                <a:solidFill>
                  <a:srgbClr val="FFC000"/>
                </a:solidFill>
              </a:rPr>
              <a:t>gerwynowen@cyngorcymunedllandwrog.cymru</a:t>
            </a:r>
            <a:endParaRPr lang="en-GB" sz="2600" b="1" dirty="0">
              <a:solidFill>
                <a:srgbClr val="FFC000"/>
              </a:solidFill>
            </a:endParaRPr>
          </a:p>
          <a:p>
            <a:r>
              <a:rPr lang="en-GB" sz="2600" b="1" dirty="0" err="1"/>
              <a:t>Cynghorydd</a:t>
            </a:r>
            <a:r>
              <a:rPr lang="en-GB" sz="2600" b="1" dirty="0"/>
              <a:t> David C Davies</a:t>
            </a:r>
            <a:r>
              <a:rPr lang="en-GB" sz="2600" dirty="0"/>
              <a:t> </a:t>
            </a:r>
            <a:r>
              <a:rPr lang="en-GB" sz="2600" dirty="0" err="1"/>
              <a:t>Bodarfryn</a:t>
            </a:r>
            <a:r>
              <a:rPr lang="en-GB" sz="2600" dirty="0"/>
              <a:t>, </a:t>
            </a:r>
            <a:r>
              <a:rPr lang="en-GB" sz="2600" dirty="0" err="1"/>
              <a:t>Dolydd</a:t>
            </a:r>
            <a:r>
              <a:rPr lang="en-GB" sz="2600" dirty="0"/>
              <a:t>, Y </a:t>
            </a:r>
            <a:r>
              <a:rPr lang="en-GB" sz="2600" dirty="0" err="1"/>
              <a:t>Groeslon</a:t>
            </a:r>
            <a:r>
              <a:rPr lang="en-GB" sz="2600" dirty="0"/>
              <a:t> Caernarfon, Gwynedd LL54 7EF 07836 325195 </a:t>
            </a:r>
            <a:r>
              <a:rPr lang="en-GB" sz="2600" b="1" dirty="0" err="1"/>
              <a:t>Yn</a:t>
            </a:r>
            <a:r>
              <a:rPr lang="en-GB" sz="2600" b="1" dirty="0"/>
              <a:t> </a:t>
            </a:r>
            <a:r>
              <a:rPr lang="en-GB" sz="2600" b="1" dirty="0" err="1"/>
              <a:t>aelod</a:t>
            </a:r>
            <a:r>
              <a:rPr lang="en-GB" sz="2600" b="1" dirty="0"/>
              <a:t> </a:t>
            </a:r>
            <a:r>
              <a:rPr lang="en-GB" sz="2600" b="1" dirty="0" err="1"/>
              <a:t>ers</a:t>
            </a:r>
            <a:r>
              <a:rPr lang="en-GB" sz="2600" b="1" dirty="0"/>
              <a:t> </a:t>
            </a:r>
            <a:r>
              <a:rPr lang="en-GB" sz="2600" b="1" dirty="0" err="1"/>
              <a:t>Mehefin</a:t>
            </a:r>
            <a:r>
              <a:rPr lang="en-GB" sz="2600" b="1" dirty="0"/>
              <a:t> 2017  </a:t>
            </a:r>
            <a:r>
              <a:rPr lang="en-GB" sz="2600" b="1" dirty="0" err="1">
                <a:solidFill>
                  <a:srgbClr val="FFC000"/>
                </a:solidFill>
              </a:rPr>
              <a:t>davidcdavies@cyngorcymunedllandwrog.cymru</a:t>
            </a:r>
            <a:endParaRPr lang="en-GB" sz="2600" b="1" dirty="0">
              <a:solidFill>
                <a:srgbClr val="FFC000"/>
              </a:solidFill>
            </a:endParaRPr>
          </a:p>
          <a:p>
            <a:endParaRPr lang="en-GB" sz="2600" b="1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AutoShape 2">
            <a:extLst>
              <a:ext uri="{FF2B5EF4-FFF2-40B4-BE49-F238E27FC236}">
                <a16:creationId xmlns:a16="http://schemas.microsoft.com/office/drawing/2014/main" id="{0D81066B-27FA-4BC9-9C61-730B55AECA4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1949938" cy="1949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AutoShape 4">
            <a:extLst>
              <a:ext uri="{FF2B5EF4-FFF2-40B4-BE49-F238E27FC236}">
                <a16:creationId xmlns:a16="http://schemas.microsoft.com/office/drawing/2014/main" id="{E7D0EFD5-74DE-4EA8-A8FC-DF15AA5AB48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" name="AutoShape 6">
            <a:extLst>
              <a:ext uri="{FF2B5EF4-FFF2-40B4-BE49-F238E27FC236}">
                <a16:creationId xmlns:a16="http://schemas.microsoft.com/office/drawing/2014/main" id="{47A548A8-646F-4263-B805-0A2CF24B24A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0331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5906FE-00CB-4C9B-9EAC-4D56793453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Eich Cynrychiolwyr – Ward Y Groeslon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095192-7F0C-4B48-A4CF-B7A92A0A0D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b="1" dirty="0" err="1"/>
              <a:t>Cynghorydd</a:t>
            </a:r>
            <a:r>
              <a:rPr lang="en-US" sz="2400" b="1" dirty="0"/>
              <a:t> Heulwen Jones-Griffiths</a:t>
            </a:r>
            <a:r>
              <a:rPr lang="en-US" sz="2400" dirty="0"/>
              <a:t> </a:t>
            </a:r>
            <a:r>
              <a:rPr lang="en-US" dirty="0" err="1"/>
              <a:t>Penbrynrhos</a:t>
            </a:r>
            <a:r>
              <a:rPr lang="en-US" dirty="0"/>
              <a:t>, Y </a:t>
            </a:r>
            <a:r>
              <a:rPr lang="en-US" dirty="0" err="1"/>
              <a:t>Groeslon</a:t>
            </a:r>
            <a:r>
              <a:rPr lang="en-US" dirty="0"/>
              <a:t> Bryn y </a:t>
            </a:r>
            <a:r>
              <a:rPr lang="en-US" dirty="0" err="1"/>
              <a:t>Neuadd</a:t>
            </a:r>
            <a:r>
              <a:rPr lang="en-US" dirty="0"/>
              <a:t>, Y </a:t>
            </a:r>
            <a:r>
              <a:rPr lang="en-US" dirty="0" err="1"/>
              <a:t>Groeslon</a:t>
            </a:r>
            <a:r>
              <a:rPr lang="en-US" dirty="0"/>
              <a:t> </a:t>
            </a:r>
            <a:r>
              <a:rPr lang="en-US" dirty="0" err="1"/>
              <a:t>Caernarfon</a:t>
            </a:r>
            <a:r>
              <a:rPr lang="en-US" dirty="0"/>
              <a:t>, Gwynedd LL54 7DL   </a:t>
            </a:r>
            <a:r>
              <a:rPr lang="en-US" dirty="0" err="1"/>
              <a:t>Rhif</a:t>
            </a:r>
            <a:r>
              <a:rPr lang="en-US" dirty="0"/>
              <a:t> </a:t>
            </a:r>
            <a:r>
              <a:rPr lang="en-US" dirty="0" err="1"/>
              <a:t>ffôn</a:t>
            </a:r>
            <a:r>
              <a:rPr lang="en-US" dirty="0"/>
              <a:t> 07788 570106 </a:t>
            </a:r>
            <a:r>
              <a:rPr lang="en-US" sz="2400" b="1" dirty="0" err="1"/>
              <a:t>Yn</a:t>
            </a:r>
            <a:r>
              <a:rPr lang="en-US" sz="2400" b="1" dirty="0"/>
              <a:t> </a:t>
            </a:r>
            <a:r>
              <a:rPr lang="en-US" sz="2400" b="1" dirty="0" err="1"/>
              <a:t>aelod</a:t>
            </a:r>
            <a:r>
              <a:rPr lang="en-US" sz="2400" b="1" dirty="0"/>
              <a:t> </a:t>
            </a:r>
            <a:r>
              <a:rPr lang="en-US" sz="2400" b="1" dirty="0" err="1"/>
              <a:t>ers</a:t>
            </a:r>
            <a:r>
              <a:rPr lang="en-US" sz="2400" b="1" dirty="0"/>
              <a:t> </a:t>
            </a:r>
            <a:r>
              <a:rPr lang="en-US" sz="2400" b="1" dirty="0" err="1"/>
              <a:t>Chwefror</a:t>
            </a:r>
            <a:r>
              <a:rPr lang="en-US" sz="2400" b="1" dirty="0"/>
              <a:t> 2021   </a:t>
            </a:r>
            <a:r>
              <a:rPr lang="en-US" sz="2400" b="1" dirty="0" err="1">
                <a:solidFill>
                  <a:srgbClr val="FFC000"/>
                </a:solidFill>
              </a:rPr>
              <a:t>heulwenjonesgriffiths@cyngorcymunedllandwrog.cymru</a:t>
            </a:r>
            <a:endParaRPr lang="en-US" sz="2400" b="1" dirty="0">
              <a:solidFill>
                <a:srgbClr val="FFC000"/>
              </a:solidFill>
            </a:endParaRPr>
          </a:p>
          <a:p>
            <a:r>
              <a:rPr lang="en-GB" sz="2400" b="1" dirty="0" err="1"/>
              <a:t>Cynghorydd</a:t>
            </a:r>
            <a:r>
              <a:rPr lang="en-GB" sz="2400" b="1" dirty="0"/>
              <a:t> Eddie John  Willcox </a:t>
            </a:r>
            <a:r>
              <a:rPr lang="en-GB" dirty="0" err="1"/>
              <a:t>Noddfa</a:t>
            </a:r>
            <a:r>
              <a:rPr lang="en-GB" dirty="0"/>
              <a:t>, Y Fron  Caernarfon, Gwynedd LL54 7BB   </a:t>
            </a:r>
            <a:r>
              <a:rPr lang="en-GB" dirty="0" err="1"/>
              <a:t>Rhif</a:t>
            </a:r>
            <a:r>
              <a:rPr lang="en-GB" dirty="0"/>
              <a:t> </a:t>
            </a:r>
            <a:r>
              <a:rPr lang="en-GB" dirty="0" err="1"/>
              <a:t>ffôn</a:t>
            </a:r>
            <a:r>
              <a:rPr lang="en-GB" dirty="0"/>
              <a:t> 07919 914483  </a:t>
            </a:r>
            <a:r>
              <a:rPr lang="en-GB" sz="2400" b="1" dirty="0" err="1"/>
              <a:t>Yn</a:t>
            </a:r>
            <a:r>
              <a:rPr lang="en-GB" sz="2400" b="1" dirty="0"/>
              <a:t> </a:t>
            </a:r>
            <a:r>
              <a:rPr lang="en-GB" sz="2400" b="1" dirty="0" err="1"/>
              <a:t>aelod</a:t>
            </a:r>
            <a:r>
              <a:rPr lang="en-GB" sz="2400" b="1" dirty="0"/>
              <a:t> </a:t>
            </a:r>
            <a:r>
              <a:rPr lang="en-GB" sz="2400" b="1" dirty="0" err="1"/>
              <a:t>ers</a:t>
            </a:r>
            <a:r>
              <a:rPr lang="en-GB" sz="2400" b="1" dirty="0"/>
              <a:t> Mai 2017   </a:t>
            </a:r>
            <a:r>
              <a:rPr lang="en-GB" sz="2400" b="1" dirty="0" err="1">
                <a:solidFill>
                  <a:srgbClr val="FFC000"/>
                </a:solidFill>
              </a:rPr>
              <a:t>eddiewillcox@cyngorcymunedllandwrog.cymru</a:t>
            </a:r>
            <a:endParaRPr lang="en-GB" sz="2400" b="1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482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E923B-AA72-471A-9B7C-B29CE6BE60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Eich</a:t>
            </a:r>
            <a:r>
              <a:rPr lang="en-US" dirty="0"/>
              <a:t> </a:t>
            </a:r>
            <a:r>
              <a:rPr lang="en-US" dirty="0" err="1"/>
              <a:t>Cynrychiolwyr</a:t>
            </a:r>
            <a:r>
              <a:rPr lang="en-US" dirty="0"/>
              <a:t> – Ward </a:t>
            </a:r>
            <a:r>
              <a:rPr lang="en-US" dirty="0" err="1"/>
              <a:t>Llandwrog</a:t>
            </a:r>
            <a:r>
              <a:rPr lang="en-US" dirty="0"/>
              <a:t>/</a:t>
            </a:r>
            <a:r>
              <a:rPr lang="en-US" dirty="0" err="1"/>
              <a:t>Dinas</a:t>
            </a:r>
            <a:r>
              <a:rPr lang="en-US" dirty="0"/>
              <a:t> </a:t>
            </a:r>
            <a:r>
              <a:rPr lang="en-US" dirty="0" err="1"/>
              <a:t>Dinlle</a:t>
            </a:r>
            <a:r>
              <a:rPr lang="en-US" dirty="0"/>
              <a:t>    </a:t>
            </a:r>
            <a:r>
              <a:rPr lang="en-US" sz="2800" dirty="0" err="1"/>
              <a:t>n</a:t>
            </a:r>
            <a:r>
              <a:rPr lang="en-US" sz="3200" dirty="0" err="1"/>
              <a:t>ifer</a:t>
            </a:r>
            <a:r>
              <a:rPr lang="en-US" sz="3200" dirty="0"/>
              <a:t> </a:t>
            </a:r>
            <a:r>
              <a:rPr lang="en-US" sz="3200" dirty="0" err="1"/>
              <a:t>seddau</a:t>
            </a:r>
            <a:r>
              <a:rPr lang="en-US" sz="3200" dirty="0"/>
              <a:t> </a:t>
            </a:r>
            <a:r>
              <a:rPr lang="en-US" sz="5300" b="1" dirty="0"/>
              <a:t>3</a:t>
            </a:r>
            <a:endParaRPr lang="en-GB" sz="53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D4DFC9-0F9B-42A4-8CE1-506FFEB147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sz="2400" b="1" dirty="0" err="1"/>
              <a:t>Cynghorydd</a:t>
            </a:r>
            <a:r>
              <a:rPr lang="en-GB" sz="2400" b="1" dirty="0"/>
              <a:t> Clive Bayley</a:t>
            </a:r>
            <a:r>
              <a:rPr lang="en-GB" sz="2400" dirty="0"/>
              <a:t> </a:t>
            </a:r>
            <a:r>
              <a:rPr lang="en-GB" dirty="0"/>
              <a:t>Ty Clen, 1 </a:t>
            </a:r>
            <a:r>
              <a:rPr lang="en-GB" dirty="0" err="1"/>
              <a:t>Gernant</a:t>
            </a:r>
            <a:r>
              <a:rPr lang="en-GB" dirty="0"/>
              <a:t>, Bethesda Bach Caernarfon, Gwynedd LL54 5SJ    </a:t>
            </a:r>
            <a:r>
              <a:rPr lang="en-GB" dirty="0" err="1"/>
              <a:t>Rhif</a:t>
            </a:r>
            <a:r>
              <a:rPr lang="en-GB" dirty="0"/>
              <a:t> </a:t>
            </a:r>
            <a:r>
              <a:rPr lang="en-GB" dirty="0" err="1"/>
              <a:t>ffôn</a:t>
            </a:r>
            <a:r>
              <a:rPr lang="en-GB" dirty="0"/>
              <a:t> 07967 794002   </a:t>
            </a:r>
            <a:r>
              <a:rPr lang="en-GB" sz="2400" b="1" dirty="0" err="1"/>
              <a:t>Yn</a:t>
            </a:r>
            <a:r>
              <a:rPr lang="en-GB" sz="2400" b="1" dirty="0"/>
              <a:t> </a:t>
            </a:r>
            <a:r>
              <a:rPr lang="en-GB" sz="2400" b="1" dirty="0" err="1"/>
              <a:t>aelod</a:t>
            </a:r>
            <a:r>
              <a:rPr lang="en-GB" sz="2400" b="1" dirty="0"/>
              <a:t> </a:t>
            </a:r>
            <a:r>
              <a:rPr lang="en-GB" sz="2400" b="1" dirty="0" err="1"/>
              <a:t>ers</a:t>
            </a:r>
            <a:r>
              <a:rPr lang="en-GB" sz="2400" b="1" dirty="0"/>
              <a:t> </a:t>
            </a:r>
            <a:r>
              <a:rPr lang="en-GB" sz="2400" b="1" dirty="0" err="1"/>
              <a:t>Mehefin</a:t>
            </a:r>
            <a:r>
              <a:rPr lang="en-GB" sz="2400" b="1" dirty="0"/>
              <a:t> 2017     </a:t>
            </a:r>
            <a:r>
              <a:rPr lang="en-GB" sz="2400" b="1" dirty="0" err="1">
                <a:solidFill>
                  <a:srgbClr val="FFC000"/>
                </a:solidFill>
              </a:rPr>
              <a:t>clivebayley@cyngorcymunedllandwrog.cymru</a:t>
            </a:r>
            <a:endParaRPr lang="en-GB" sz="2400" b="1" dirty="0">
              <a:solidFill>
                <a:srgbClr val="FFC000"/>
              </a:solidFill>
            </a:endParaRPr>
          </a:p>
          <a:p>
            <a:r>
              <a:rPr lang="en-GB" sz="2400" b="1" dirty="0" err="1"/>
              <a:t>Cynghorydd</a:t>
            </a:r>
            <a:r>
              <a:rPr lang="en-GB" sz="2400" b="1" dirty="0"/>
              <a:t> Dyfed Williams</a:t>
            </a:r>
            <a:r>
              <a:rPr lang="en-GB" sz="2400" dirty="0"/>
              <a:t> </a:t>
            </a:r>
            <a:r>
              <a:rPr lang="en-GB" dirty="0" err="1"/>
              <a:t>Bwthyn</a:t>
            </a:r>
            <a:r>
              <a:rPr lang="en-GB" dirty="0"/>
              <a:t> </a:t>
            </a:r>
            <a:r>
              <a:rPr lang="en-GB" dirty="0" err="1"/>
              <a:t>Henryd</a:t>
            </a:r>
            <a:r>
              <a:rPr lang="en-GB" dirty="0"/>
              <a:t>. Llandwrog Caernarfon, Gwynedd LL54 5TN   </a:t>
            </a:r>
            <a:r>
              <a:rPr lang="en-GB" dirty="0" err="1"/>
              <a:t>Rhif</a:t>
            </a:r>
            <a:r>
              <a:rPr lang="en-GB" dirty="0"/>
              <a:t> </a:t>
            </a:r>
            <a:r>
              <a:rPr lang="en-GB" dirty="0" err="1"/>
              <a:t>ffôn</a:t>
            </a:r>
            <a:r>
              <a:rPr lang="en-GB" dirty="0"/>
              <a:t> 01286 831290 neu  07772 819189 </a:t>
            </a:r>
            <a:r>
              <a:rPr lang="en-GB" sz="2400" b="1" dirty="0" err="1"/>
              <a:t>Yn</a:t>
            </a:r>
            <a:r>
              <a:rPr lang="en-GB" sz="2400" b="1" dirty="0"/>
              <a:t> </a:t>
            </a:r>
            <a:r>
              <a:rPr lang="en-GB" sz="2400" b="1" dirty="0" err="1"/>
              <a:t>aelod</a:t>
            </a:r>
            <a:r>
              <a:rPr lang="en-GB" sz="2400" b="1" dirty="0"/>
              <a:t> </a:t>
            </a:r>
            <a:r>
              <a:rPr lang="en-GB" sz="2400" b="1" dirty="0" err="1"/>
              <a:t>ers</a:t>
            </a:r>
            <a:r>
              <a:rPr lang="en-GB" sz="2400" b="1" dirty="0"/>
              <a:t> Mai 2012  </a:t>
            </a:r>
            <a:r>
              <a:rPr lang="en-GB" sz="2400" b="1" dirty="0" err="1">
                <a:solidFill>
                  <a:srgbClr val="FFC000"/>
                </a:solidFill>
              </a:rPr>
              <a:t>dyfedwilliams@cyngorcymunedllandwrog.cymru</a:t>
            </a:r>
            <a:endParaRPr lang="en-GB" sz="2400" b="1" dirty="0">
              <a:solidFill>
                <a:srgbClr val="FFC000"/>
              </a:solidFill>
            </a:endParaRPr>
          </a:p>
          <a:p>
            <a:r>
              <a:rPr lang="en-GB" sz="2400" b="1" dirty="0" err="1"/>
              <a:t>Cynghorydd</a:t>
            </a:r>
            <a:r>
              <a:rPr lang="en-GB" sz="2400" b="1" dirty="0"/>
              <a:t> </a:t>
            </a:r>
            <a:r>
              <a:rPr lang="en-GB" sz="2400" b="1" dirty="0" err="1"/>
              <a:t>Marnel</a:t>
            </a:r>
            <a:r>
              <a:rPr lang="en-GB" sz="2400" b="1" dirty="0"/>
              <a:t> Pritchard</a:t>
            </a:r>
            <a:r>
              <a:rPr lang="en-GB" sz="2400" dirty="0"/>
              <a:t> </a:t>
            </a:r>
            <a:r>
              <a:rPr lang="en-GB" dirty="0" err="1"/>
              <a:t>Llain</a:t>
            </a:r>
            <a:r>
              <a:rPr lang="en-GB" dirty="0"/>
              <a:t> yr </a:t>
            </a:r>
            <a:r>
              <a:rPr lang="en-GB" dirty="0" err="1"/>
              <a:t>Eglwys</a:t>
            </a:r>
            <a:r>
              <a:rPr lang="en-GB" dirty="0"/>
              <a:t>, Llandwrog</a:t>
            </a:r>
            <a:r>
              <a:rPr lang="en-GB" sz="2400" dirty="0"/>
              <a:t> </a:t>
            </a:r>
            <a:r>
              <a:rPr lang="en-GB" dirty="0"/>
              <a:t>Caernarfon, Gwynedd</a:t>
            </a:r>
            <a:r>
              <a:rPr lang="en-GB" sz="2400" dirty="0"/>
              <a:t> </a:t>
            </a:r>
            <a:r>
              <a:rPr lang="en-GB" dirty="0"/>
              <a:t>LL54 5TA</a:t>
            </a:r>
            <a:r>
              <a:rPr lang="en-GB" sz="2400" dirty="0"/>
              <a:t>    </a:t>
            </a:r>
            <a:r>
              <a:rPr lang="en-GB" dirty="0" err="1"/>
              <a:t>Rhif</a:t>
            </a:r>
            <a:r>
              <a:rPr lang="en-GB" dirty="0"/>
              <a:t> </a:t>
            </a:r>
            <a:r>
              <a:rPr lang="en-GB" dirty="0" err="1"/>
              <a:t>ffôn</a:t>
            </a:r>
            <a:r>
              <a:rPr lang="en-GB" dirty="0"/>
              <a:t> 01286 830993 </a:t>
            </a:r>
            <a:r>
              <a:rPr lang="en-GB" sz="2400" b="1" dirty="0" err="1"/>
              <a:t>Yn</a:t>
            </a:r>
            <a:r>
              <a:rPr lang="en-GB" sz="2400" b="1" dirty="0"/>
              <a:t> </a:t>
            </a:r>
            <a:r>
              <a:rPr lang="en-GB" sz="2400" b="1" dirty="0" err="1"/>
              <a:t>aelod</a:t>
            </a:r>
            <a:r>
              <a:rPr lang="en-GB" sz="2400" b="1" dirty="0"/>
              <a:t> </a:t>
            </a:r>
            <a:r>
              <a:rPr lang="en-GB" sz="2400" b="1" dirty="0" err="1"/>
              <a:t>ers</a:t>
            </a:r>
            <a:r>
              <a:rPr lang="en-GB" sz="2400" b="1" dirty="0"/>
              <a:t> </a:t>
            </a:r>
            <a:r>
              <a:rPr lang="en-GB" sz="2400" b="1" dirty="0" err="1"/>
              <a:t>ei</a:t>
            </a:r>
            <a:r>
              <a:rPr lang="en-GB" sz="2400" b="1" dirty="0"/>
              <a:t> </a:t>
            </a:r>
            <a:r>
              <a:rPr lang="en-GB" sz="2400" b="1" dirty="0" err="1"/>
              <a:t>chyf-ethol</a:t>
            </a:r>
            <a:r>
              <a:rPr lang="en-GB" sz="2400" b="1" dirty="0"/>
              <a:t> </a:t>
            </a:r>
            <a:r>
              <a:rPr lang="en-GB" sz="2400" b="1" dirty="0" err="1"/>
              <a:t>yn</a:t>
            </a:r>
            <a:r>
              <a:rPr lang="en-GB" sz="2400" b="1" dirty="0"/>
              <a:t> </a:t>
            </a:r>
            <a:r>
              <a:rPr lang="en-GB" sz="2400" b="1" dirty="0" err="1"/>
              <a:t>Chwefror</a:t>
            </a:r>
            <a:r>
              <a:rPr lang="en-GB" sz="2400" b="1" dirty="0"/>
              <a:t> 2020  </a:t>
            </a:r>
            <a:r>
              <a:rPr lang="en-GB" sz="2400" b="1" dirty="0" err="1">
                <a:solidFill>
                  <a:srgbClr val="FFC000"/>
                </a:solidFill>
              </a:rPr>
              <a:t>marnelpritchard@cyngorcymunedllandwrog.cymru</a:t>
            </a:r>
            <a:endParaRPr lang="en-GB" sz="2400" b="1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9750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7A38B3D3-196E-40BF-9937-99554DCA82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0"/>
            <a:ext cx="10437525" cy="2290482"/>
          </a:xfrm>
        </p:spPr>
        <p:txBody>
          <a:bodyPr>
            <a:normAutofit fontScale="90000"/>
          </a:bodyPr>
          <a:lstStyle/>
          <a:p>
            <a:r>
              <a:rPr lang="en-US" dirty="0"/>
              <a:t>Cysylltu </a:t>
            </a:r>
            <a:r>
              <a:rPr lang="en-US" dirty="0" err="1"/>
              <a:t>gyda</a:t>
            </a:r>
            <a:r>
              <a:rPr lang="en-US" dirty="0"/>
              <a:t> </a:t>
            </a:r>
            <a:r>
              <a:rPr lang="en-US" dirty="0" err="1"/>
              <a:t>eich</a:t>
            </a:r>
            <a:r>
              <a:rPr lang="en-US" dirty="0"/>
              <a:t> Cyngor</a:t>
            </a:r>
            <a:br>
              <a:rPr lang="en-US" dirty="0"/>
            </a:br>
            <a:br>
              <a:rPr lang="en-US" dirty="0"/>
            </a:br>
            <a:r>
              <a:rPr lang="en-US" sz="4000" b="1" dirty="0" err="1"/>
              <a:t>Rheolwr</a:t>
            </a:r>
            <a:r>
              <a:rPr lang="en-US" sz="4000" b="1" dirty="0"/>
              <a:t> </a:t>
            </a:r>
            <a:r>
              <a:rPr lang="en-US" sz="4000" b="1" dirty="0" err="1"/>
              <a:t>Gweinyddol</a:t>
            </a:r>
            <a:r>
              <a:rPr lang="en-US" sz="4000" b="1" dirty="0"/>
              <a:t> a </a:t>
            </a:r>
            <a:r>
              <a:rPr lang="en-US" sz="4000" b="1" dirty="0" err="1"/>
              <a:t>Chyllid</a:t>
            </a:r>
            <a:r>
              <a:rPr lang="en-US" sz="4000" b="1" dirty="0"/>
              <a:t> y Cyngor</a:t>
            </a:r>
            <a:br>
              <a:rPr lang="en-US" dirty="0"/>
            </a:b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FFC933-6369-4EBF-A68B-6D2417E58F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42109" y="1985818"/>
            <a:ext cx="9180945" cy="4673600"/>
          </a:xfrm>
        </p:spPr>
        <p:txBody>
          <a:bodyPr>
            <a:normAutofit/>
          </a:bodyPr>
          <a:lstStyle/>
          <a:p>
            <a:r>
              <a:rPr lang="en-US" sz="2800" b="1" dirty="0"/>
              <a:t>David Roberts, Bryn </a:t>
            </a:r>
            <a:r>
              <a:rPr lang="en-US" sz="2800" b="1" dirty="0" err="1"/>
              <a:t>Meurig</a:t>
            </a:r>
            <a:r>
              <a:rPr lang="en-US" sz="2800" b="1" dirty="0"/>
              <a:t>, Carmel , </a:t>
            </a:r>
            <a:r>
              <a:rPr lang="en-US" sz="2800" b="1" dirty="0" err="1"/>
              <a:t>Caernarfon</a:t>
            </a:r>
            <a:r>
              <a:rPr lang="en-US" sz="2800" b="1" dirty="0"/>
              <a:t> Gwynedd LL54 7DS</a:t>
            </a:r>
          </a:p>
          <a:p>
            <a:r>
              <a:rPr lang="en-US" dirty="0" err="1"/>
              <a:t>Rhif</a:t>
            </a:r>
            <a:r>
              <a:rPr lang="en-US" dirty="0"/>
              <a:t> </a:t>
            </a:r>
            <a:r>
              <a:rPr lang="en-US" dirty="0" err="1"/>
              <a:t>Ffôn</a:t>
            </a:r>
            <a:r>
              <a:rPr lang="en-US" dirty="0"/>
              <a:t> </a:t>
            </a:r>
            <a:r>
              <a:rPr lang="en-US" sz="3800" b="1" dirty="0"/>
              <a:t>01286 881920 </a:t>
            </a:r>
            <a:r>
              <a:rPr lang="en-US" dirty="0"/>
              <a:t>neu </a:t>
            </a:r>
            <a:r>
              <a:rPr lang="en-US" sz="3800" b="1" dirty="0"/>
              <a:t>07796 024288</a:t>
            </a:r>
          </a:p>
          <a:p>
            <a:r>
              <a:rPr lang="en-US" dirty="0"/>
              <a:t>E-</a:t>
            </a:r>
            <a:r>
              <a:rPr lang="en-US" dirty="0" err="1"/>
              <a:t>bost</a:t>
            </a:r>
            <a:r>
              <a:rPr lang="en-US" dirty="0"/>
              <a:t> </a:t>
            </a:r>
            <a:r>
              <a:rPr lang="en-US" sz="2800" b="1" u="sng" dirty="0" err="1">
                <a:solidFill>
                  <a:srgbClr val="FFC000"/>
                </a:solidFill>
              </a:rPr>
              <a:t>rheolwr</a:t>
            </a:r>
            <a:r>
              <a:rPr lang="en-US" sz="2800" b="1" u="sng" dirty="0" err="1">
                <a:solidFill>
                  <a:srgbClr val="FFC00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@cyngorcymunedllandwrog.cymru</a:t>
            </a:r>
            <a:endParaRPr lang="en-US" sz="2800" b="1" u="sng" dirty="0">
              <a:solidFill>
                <a:srgbClr val="FFC000"/>
              </a:solidFill>
            </a:endParaRPr>
          </a:p>
          <a:p>
            <a:r>
              <a:rPr lang="en-US" dirty="0" err="1"/>
              <a:t>Gwefan</a:t>
            </a:r>
            <a:r>
              <a:rPr lang="en-US" dirty="0"/>
              <a:t> y Cyngor  </a:t>
            </a:r>
            <a:r>
              <a:rPr lang="en-US" sz="3500" b="1" dirty="0"/>
              <a:t>www.cyngorcymunedllandwrog.cymru</a:t>
            </a:r>
          </a:p>
          <a:p>
            <a:r>
              <a:rPr lang="en-US" dirty="0" err="1"/>
              <a:t>Oriau</a:t>
            </a:r>
            <a:r>
              <a:rPr lang="en-US" dirty="0"/>
              <a:t> </a:t>
            </a:r>
            <a:r>
              <a:rPr lang="en-US" dirty="0" err="1"/>
              <a:t>Busnes</a:t>
            </a:r>
            <a:r>
              <a:rPr lang="en-US" dirty="0"/>
              <a:t> y Cyngor – </a:t>
            </a:r>
            <a:r>
              <a:rPr lang="en-US" dirty="0" err="1"/>
              <a:t>cytundeb</a:t>
            </a:r>
            <a:r>
              <a:rPr lang="en-US" dirty="0"/>
              <a:t> </a:t>
            </a:r>
            <a:r>
              <a:rPr lang="en-US" sz="2400" b="1" dirty="0" err="1"/>
              <a:t>rhan</a:t>
            </a:r>
            <a:r>
              <a:rPr lang="en-US" sz="2400" b="1" dirty="0"/>
              <a:t> </a:t>
            </a:r>
            <a:r>
              <a:rPr lang="en-US" sz="2400" b="1" dirty="0" err="1"/>
              <a:t>amser</a:t>
            </a:r>
            <a:r>
              <a:rPr lang="en-US" sz="2400" b="1" dirty="0"/>
              <a:t> </a:t>
            </a:r>
            <a:r>
              <a:rPr lang="en-US" dirty="0" err="1"/>
              <a:t>sydd</a:t>
            </a:r>
            <a:r>
              <a:rPr lang="en-US" dirty="0"/>
              <a:t> </a:t>
            </a:r>
            <a:r>
              <a:rPr lang="en-US" dirty="0" err="1"/>
              <a:t>gan</a:t>
            </a:r>
            <a:r>
              <a:rPr lang="en-US" dirty="0"/>
              <a:t> y </a:t>
            </a:r>
            <a:r>
              <a:rPr lang="en-US" dirty="0" err="1"/>
              <a:t>Rheolwr</a:t>
            </a:r>
            <a:r>
              <a:rPr lang="en-US" dirty="0"/>
              <a:t> </a:t>
            </a:r>
            <a:r>
              <a:rPr lang="en-US" dirty="0" err="1"/>
              <a:t>ond</a:t>
            </a:r>
            <a:r>
              <a:rPr lang="en-US" dirty="0"/>
              <a:t> </a:t>
            </a:r>
            <a:r>
              <a:rPr lang="en-US" dirty="0" err="1"/>
              <a:t>gellir</a:t>
            </a:r>
            <a:r>
              <a:rPr lang="en-US" dirty="0"/>
              <a:t> </a:t>
            </a:r>
            <a:r>
              <a:rPr lang="en-US" dirty="0" err="1"/>
              <a:t>cysylltu</a:t>
            </a:r>
            <a:r>
              <a:rPr lang="en-US" dirty="0"/>
              <a:t> </a:t>
            </a:r>
            <a:r>
              <a:rPr lang="en-US" dirty="0" err="1"/>
              <a:t>gyda</a:t>
            </a:r>
            <a:r>
              <a:rPr lang="en-US" dirty="0"/>
              <a:t> </a:t>
            </a:r>
            <a:r>
              <a:rPr lang="en-US" dirty="0" err="1"/>
              <a:t>ef</a:t>
            </a:r>
            <a:r>
              <a:rPr lang="en-US" dirty="0"/>
              <a:t> </a:t>
            </a:r>
            <a:r>
              <a:rPr lang="en-US" dirty="0" err="1"/>
              <a:t>naill</a:t>
            </a:r>
            <a:r>
              <a:rPr lang="en-US" dirty="0"/>
              <a:t> </a:t>
            </a:r>
            <a:r>
              <a:rPr lang="en-US" dirty="0" err="1"/>
              <a:t>a’i</a:t>
            </a:r>
            <a:r>
              <a:rPr lang="en-US" dirty="0"/>
              <a:t> </a:t>
            </a:r>
            <a:r>
              <a:rPr lang="en-US" dirty="0" err="1"/>
              <a:t>trwy</a:t>
            </a:r>
            <a:r>
              <a:rPr lang="en-US" dirty="0"/>
              <a:t> e-</a:t>
            </a:r>
            <a:r>
              <a:rPr lang="en-US" dirty="0" err="1"/>
              <a:t>bost</a:t>
            </a:r>
            <a:r>
              <a:rPr lang="en-US" dirty="0"/>
              <a:t>, </a:t>
            </a:r>
            <a:r>
              <a:rPr lang="en-US" dirty="0" err="1"/>
              <a:t>dros</a:t>
            </a:r>
            <a:r>
              <a:rPr lang="en-US" dirty="0"/>
              <a:t> y </a:t>
            </a:r>
            <a:r>
              <a:rPr lang="en-US" dirty="0" err="1"/>
              <a:t>ffôn</a:t>
            </a:r>
            <a:r>
              <a:rPr lang="en-US" dirty="0"/>
              <a:t>, </a:t>
            </a:r>
            <a:r>
              <a:rPr lang="en-US" dirty="0" err="1"/>
              <a:t>llythyru</a:t>
            </a:r>
            <a:r>
              <a:rPr lang="en-US" dirty="0"/>
              <a:t> neu </a:t>
            </a:r>
            <a:r>
              <a:rPr lang="en-US" dirty="0" err="1"/>
              <a:t>gartref</a:t>
            </a:r>
            <a:r>
              <a:rPr lang="en-US" dirty="0"/>
              <a:t> </a:t>
            </a:r>
            <a:r>
              <a:rPr lang="en-US" dirty="0" err="1"/>
              <a:t>unrhyw</a:t>
            </a:r>
            <a:r>
              <a:rPr lang="en-US" dirty="0"/>
              <a:t> </a:t>
            </a:r>
            <a:r>
              <a:rPr lang="en-US" dirty="0" err="1"/>
              <a:t>adeg</a:t>
            </a:r>
            <a:r>
              <a:rPr lang="en-US" dirty="0"/>
              <a:t>. </a:t>
            </a:r>
            <a:r>
              <a:rPr lang="en-US" dirty="0" err="1"/>
              <a:t>Cofiwch</a:t>
            </a:r>
            <a:r>
              <a:rPr lang="en-US" dirty="0"/>
              <a:t> y </a:t>
            </a:r>
            <a:r>
              <a:rPr lang="en-US" dirty="0" err="1"/>
              <a:t>gellir</a:t>
            </a:r>
            <a:r>
              <a:rPr lang="en-US" dirty="0"/>
              <a:t> </a:t>
            </a:r>
            <a:r>
              <a:rPr lang="en-US" dirty="0" err="1"/>
              <a:t>cysylltu</a:t>
            </a:r>
            <a:r>
              <a:rPr lang="en-US" dirty="0"/>
              <a:t> </a:t>
            </a:r>
            <a:r>
              <a:rPr lang="en-US" dirty="0" err="1"/>
              <a:t>gyda</a:t>
            </a:r>
            <a:r>
              <a:rPr lang="en-US" dirty="0"/>
              <a:t> </a:t>
            </a:r>
            <a:r>
              <a:rPr lang="en-US" dirty="0" err="1"/>
              <a:t>eich</a:t>
            </a:r>
            <a:r>
              <a:rPr lang="en-US" dirty="0"/>
              <a:t> </a:t>
            </a:r>
            <a:r>
              <a:rPr lang="en-US" dirty="0" err="1"/>
              <a:t>Cynghorwyr</a:t>
            </a:r>
            <a:r>
              <a:rPr lang="en-US" dirty="0"/>
              <a:t> </a:t>
            </a:r>
            <a:r>
              <a:rPr lang="en-US" dirty="0" err="1"/>
              <a:t>Cymuned</a:t>
            </a:r>
            <a:r>
              <a:rPr lang="en-US" dirty="0"/>
              <a:t> ac </a:t>
            </a:r>
            <a:r>
              <a:rPr lang="en-US" dirty="0" err="1"/>
              <a:t>hefyd</a:t>
            </a:r>
            <a:r>
              <a:rPr lang="en-US" dirty="0"/>
              <a:t> </a:t>
            </a:r>
            <a:r>
              <a:rPr lang="en-US" dirty="0" err="1"/>
              <a:t>eich</a:t>
            </a:r>
            <a:r>
              <a:rPr lang="en-US" dirty="0"/>
              <a:t> </a:t>
            </a:r>
            <a:r>
              <a:rPr lang="en-US" dirty="0" err="1"/>
              <a:t>Cynghorydd</a:t>
            </a:r>
            <a:r>
              <a:rPr lang="en-US" dirty="0"/>
              <a:t> </a:t>
            </a:r>
            <a:r>
              <a:rPr lang="en-US" dirty="0" err="1"/>
              <a:t>Sirol</a:t>
            </a:r>
            <a:r>
              <a:rPr lang="en-US" dirty="0"/>
              <a:t> 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GB" dirty="0"/>
          </a:p>
        </p:txBody>
      </p:sp>
      <p:pic>
        <p:nvPicPr>
          <p:cNvPr id="4" name="Picture 3" descr="A picture containing person, indoor, man, looking&#10;&#10;Description automatically generated">
            <a:extLst>
              <a:ext uri="{FF2B5EF4-FFF2-40B4-BE49-F238E27FC236}">
                <a16:creationId xmlns:a16="http://schemas.microsoft.com/office/drawing/2014/main" id="{1A52FC45-CBE5-4170-B415-527A173E06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9382125" y="2543181"/>
            <a:ext cx="2800349" cy="205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3423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E77BA3-CD72-416F-A986-E2594B49D7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                </a:t>
            </a:r>
            <a:r>
              <a:rPr lang="en-US" sz="5400"/>
              <a:t>Eich Cynghorwyr Sir</a:t>
            </a:r>
            <a:endParaRPr lang="en-GB" sz="5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BA92FC-704A-4A00-865C-BB09737368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67075" y="1543051"/>
            <a:ext cx="5629275" cy="4705348"/>
          </a:xfrm>
        </p:spPr>
        <p:txBody>
          <a:bodyPr>
            <a:normAutofit/>
          </a:bodyPr>
          <a:lstStyle/>
          <a:p>
            <a:pPr fontAlgn="base">
              <a:lnSpc>
                <a:spcPct val="90000"/>
              </a:lnSpc>
            </a:pPr>
            <a:r>
              <a:rPr lang="en-US" sz="2800" b="1" dirty="0" err="1"/>
              <a:t>Cynghorydd</a:t>
            </a:r>
            <a:r>
              <a:rPr lang="en-US" sz="2800" b="1" dirty="0"/>
              <a:t> Eric M Jones                        </a:t>
            </a:r>
            <a:r>
              <a:rPr lang="en-US" sz="2800" dirty="0"/>
              <a:t> </a:t>
            </a:r>
            <a:r>
              <a:rPr lang="en-GB" sz="1800" dirty="0" err="1"/>
              <a:t>Afallon</a:t>
            </a:r>
            <a:r>
              <a:rPr lang="en-GB" sz="1800" dirty="0"/>
              <a:t>, </a:t>
            </a:r>
            <a:r>
              <a:rPr lang="en-GB" sz="1800" dirty="0" err="1"/>
              <a:t>Groeslon</a:t>
            </a:r>
            <a:r>
              <a:rPr lang="en-GB" sz="1800" dirty="0"/>
              <a:t>, Caernarfon, Gwynedd, LL54 7TU                                               </a:t>
            </a:r>
            <a:r>
              <a:rPr lang="en-GB" sz="1800" b="1" dirty="0" err="1"/>
              <a:t>Ffôn</a:t>
            </a:r>
            <a:r>
              <a:rPr lang="en-GB" sz="1800" b="1" dirty="0"/>
              <a:t>: </a:t>
            </a:r>
            <a:r>
              <a:rPr lang="en-GB" sz="1800" dirty="0"/>
              <a:t> 01286 830626                                          </a:t>
            </a:r>
            <a:r>
              <a:rPr lang="en-GB" sz="1800" b="1" dirty="0" err="1"/>
              <a:t>Ffôn</a:t>
            </a:r>
            <a:r>
              <a:rPr lang="en-GB" sz="1800" b="1" dirty="0"/>
              <a:t> </a:t>
            </a:r>
            <a:r>
              <a:rPr lang="en-GB" sz="1800" b="1" dirty="0" err="1"/>
              <a:t>Symudol</a:t>
            </a:r>
            <a:r>
              <a:rPr lang="en-GB" sz="1800" b="1" dirty="0"/>
              <a:t>: </a:t>
            </a:r>
            <a:r>
              <a:rPr lang="en-GB" sz="1800" dirty="0"/>
              <a:t> 07469 215011               </a:t>
            </a:r>
            <a:r>
              <a:rPr lang="en-US" sz="1800" b="1" dirty="0"/>
              <a:t>represents the </a:t>
            </a:r>
            <a:r>
              <a:rPr lang="en-US" sz="1800" b="1" dirty="0" err="1"/>
              <a:t>Groeslon</a:t>
            </a:r>
            <a:r>
              <a:rPr lang="en-US" sz="1800" b="1" dirty="0"/>
              <a:t>, Llandwrog a </a:t>
            </a:r>
            <a:r>
              <a:rPr lang="en-US" sz="1800" b="1" dirty="0" err="1"/>
              <a:t>Dinas</a:t>
            </a:r>
            <a:r>
              <a:rPr lang="en-US" sz="1800" b="1" dirty="0"/>
              <a:t> </a:t>
            </a:r>
            <a:r>
              <a:rPr lang="en-US" sz="1800" b="1" dirty="0" err="1"/>
              <a:t>Dinlle</a:t>
            </a:r>
            <a:r>
              <a:rPr lang="en-US" sz="1800" b="1" dirty="0"/>
              <a:t> Ward                                                    </a:t>
            </a:r>
            <a:r>
              <a:rPr lang="en-US" sz="1800" b="1" dirty="0" err="1"/>
              <a:t>ebost</a:t>
            </a:r>
            <a:r>
              <a:rPr lang="en-US" sz="1800" b="1" dirty="0"/>
              <a:t> </a:t>
            </a:r>
            <a:r>
              <a:rPr lang="en-US" sz="1800" dirty="0" err="1">
                <a:hlinkClick r:id="rId2"/>
              </a:rPr>
              <a:t>ericmerfynjones@gwynedd.llyw.cymru</a:t>
            </a:r>
            <a:endParaRPr lang="en-US" sz="1800" dirty="0"/>
          </a:p>
          <a:p>
            <a:pPr>
              <a:lnSpc>
                <a:spcPct val="90000"/>
              </a:lnSpc>
            </a:pPr>
            <a:endParaRPr lang="en-US" sz="1800" dirty="0"/>
          </a:p>
          <a:p>
            <a:pPr>
              <a:lnSpc>
                <a:spcPct val="90000"/>
              </a:lnSpc>
            </a:pPr>
            <a:r>
              <a:rPr lang="en-US" sz="2800" b="1" dirty="0" err="1"/>
              <a:t>Cynghorydd</a:t>
            </a:r>
            <a:r>
              <a:rPr lang="en-US" sz="2800" b="1" dirty="0"/>
              <a:t> Dilwyn </a:t>
            </a:r>
            <a:r>
              <a:rPr lang="en-US" sz="2800" b="1" dirty="0" err="1"/>
              <a:t>Ifor</a:t>
            </a:r>
            <a:r>
              <a:rPr lang="en-US" sz="2800" b="1" dirty="0"/>
              <a:t> Lloyd             </a:t>
            </a:r>
            <a:r>
              <a:rPr lang="en-US" sz="2800" dirty="0"/>
              <a:t> </a:t>
            </a:r>
            <a:r>
              <a:rPr lang="en-GB" sz="1800" dirty="0"/>
              <a:t>Eryri House, Carmel, Caernarfon, Gwynedd, LL54 7AB</a:t>
            </a:r>
            <a:r>
              <a:rPr lang="en-US" sz="1800" dirty="0"/>
              <a:t>                                                            </a:t>
            </a:r>
            <a:r>
              <a:rPr lang="en-US" sz="1800" b="1" dirty="0" err="1"/>
              <a:t>Ffón</a:t>
            </a:r>
            <a:r>
              <a:rPr lang="en-US" sz="1800" b="1" dirty="0"/>
              <a:t> </a:t>
            </a:r>
            <a:r>
              <a:rPr lang="en-US" sz="1800" dirty="0"/>
              <a:t>01286 882149                                                  </a:t>
            </a:r>
            <a:r>
              <a:rPr lang="en-US" sz="1800" b="1" dirty="0" err="1"/>
              <a:t>yn</a:t>
            </a:r>
            <a:r>
              <a:rPr lang="en-US" sz="1800" b="1" dirty="0"/>
              <a:t> </a:t>
            </a:r>
            <a:r>
              <a:rPr lang="en-US" sz="1800" b="1" dirty="0" err="1"/>
              <a:t>cynrychioli</a:t>
            </a:r>
            <a:r>
              <a:rPr lang="en-US" sz="1800" b="1" dirty="0"/>
              <a:t> </a:t>
            </a:r>
            <a:r>
              <a:rPr lang="en-US" sz="1800" dirty="0"/>
              <a:t>Ward Y Fron a Carmel        </a:t>
            </a:r>
            <a:r>
              <a:rPr lang="en-US" sz="1800" b="1" dirty="0" err="1"/>
              <a:t>ebost</a:t>
            </a:r>
            <a:r>
              <a:rPr lang="en-US" sz="1800" dirty="0"/>
              <a:t> </a:t>
            </a:r>
            <a:r>
              <a:rPr lang="en-US" sz="1800" dirty="0">
                <a:hlinkClick r:id="rId3"/>
              </a:rPr>
              <a:t>Dilwynlloyd3@btinternet.com</a:t>
            </a:r>
            <a:endParaRPr lang="en-US" sz="1800" dirty="0"/>
          </a:p>
          <a:p>
            <a:pPr>
              <a:lnSpc>
                <a:spcPct val="90000"/>
              </a:lnSpc>
            </a:pPr>
            <a:endParaRPr lang="en-US" sz="1100" dirty="0"/>
          </a:p>
          <a:p>
            <a:pPr>
              <a:lnSpc>
                <a:spcPct val="90000"/>
              </a:lnSpc>
            </a:pPr>
            <a:endParaRPr lang="en-US" sz="1100" dirty="0"/>
          </a:p>
          <a:p>
            <a:pPr>
              <a:lnSpc>
                <a:spcPct val="90000"/>
              </a:lnSpc>
            </a:pPr>
            <a:endParaRPr lang="en-US" sz="1100" dirty="0"/>
          </a:p>
          <a:p>
            <a:pPr>
              <a:lnSpc>
                <a:spcPct val="90000"/>
              </a:lnSpc>
            </a:pPr>
            <a:endParaRPr lang="en-GB" sz="1100" dirty="0"/>
          </a:p>
        </p:txBody>
      </p:sp>
      <p:pic>
        <p:nvPicPr>
          <p:cNvPr id="2056" name="Picture 8" descr="Eric M. Jones">
            <a:extLst>
              <a:ext uri="{FF2B5EF4-FFF2-40B4-BE49-F238E27FC236}">
                <a16:creationId xmlns:a16="http://schemas.microsoft.com/office/drawing/2014/main" id="{80F1B170-5E9A-42DD-9036-4F34E279712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740"/>
          <a:stretch/>
        </p:blipFill>
        <p:spPr bwMode="auto">
          <a:xfrm>
            <a:off x="453213" y="291813"/>
            <a:ext cx="2440653" cy="4195481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3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I. Dilwyn Lloyd">
            <a:extLst>
              <a:ext uri="{FF2B5EF4-FFF2-40B4-BE49-F238E27FC236}">
                <a16:creationId xmlns:a16="http://schemas.microsoft.com/office/drawing/2014/main" id="{1F3D861A-BE3D-4740-B5DC-0037DDD054F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93" r="8091" b="-2"/>
          <a:stretch/>
        </p:blipFill>
        <p:spPr bwMode="auto">
          <a:xfrm>
            <a:off x="9310204" y="2548734"/>
            <a:ext cx="2428583" cy="4196184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3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0949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4185</TotalTime>
  <Words>2370</Words>
  <Application>Microsoft Office PowerPoint</Application>
  <PresentationFormat>Widescreen</PresentationFormat>
  <Paragraphs>175</Paragraphs>
  <Slides>24</Slides>
  <Notes>4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2" baseType="lpstr">
      <vt:lpstr>Arial</vt:lpstr>
      <vt:lpstr>Arial Black</vt:lpstr>
      <vt:lpstr>Calibri</vt:lpstr>
      <vt:lpstr>Century Gothic</vt:lpstr>
      <vt:lpstr>Helvetica Neue</vt:lpstr>
      <vt:lpstr>Wingdings 3</vt:lpstr>
      <vt:lpstr>Ion</vt:lpstr>
      <vt:lpstr>Bitmap Image</vt:lpstr>
      <vt:lpstr>    Cyngor Cymuned Llandwrog – Adroddiad Blynyddol 2020-21</vt:lpstr>
      <vt:lpstr>Gair gan y Cadeirydd</vt:lpstr>
      <vt:lpstr>Cyllideb  y Cyngor   2020-21</vt:lpstr>
      <vt:lpstr>Gwaith eich Cyngor am y flwyddyn 2020-21</vt:lpstr>
      <vt:lpstr>1 Rheoli Eiddo’r Cyngor   </vt:lpstr>
      <vt:lpstr>2 Gweinyddiaeth a Llywodraethiant</vt:lpstr>
      <vt:lpstr>3 Rhoddion i Fudiadau Gwirfoddol</vt:lpstr>
      <vt:lpstr>4 Eisteddfod Genedlaethol            Llyn ac Eifionydd 2023</vt:lpstr>
      <vt:lpstr>5 Cynrychioli Eich Cymuned  Mae aelodau y Cyngor a’r Rheolwr yn cynrychioli y gymuned ar y Grwpiau canlynol. Ni chynhaliodd pob grwp gyfarfodydd yn 2020-21 oherwydd y pandemig.     </vt:lpstr>
      <vt:lpstr>6 Partneriaethu a Cyd-weithio</vt:lpstr>
      <vt:lpstr>7 Ymgysylltu Gyda’r Gymuned</vt:lpstr>
      <vt:lpstr>8 Cynllunio</vt:lpstr>
      <vt:lpstr>9 Gwaith yn Ein Pentrefi..… engreifftiau o’r gwaith wnaed gan eich Cyngor yn ystod y flwyddyn</vt:lpstr>
      <vt:lpstr>10 Twristaieth a’r Farchnad Dai</vt:lpstr>
      <vt:lpstr>11 Covid 19</vt:lpstr>
      <vt:lpstr>Rhaglen Waith   2021-22</vt:lpstr>
      <vt:lpstr>Cyfarfodydd y Cyngor 2020-21</vt:lpstr>
      <vt:lpstr>Eich Cynrychiolwyr – Ward Carmel     nifer seddau 3</vt:lpstr>
      <vt:lpstr>Eich Cynrychiolwyr – Ward Y Fron  nifer seddau 2</vt:lpstr>
      <vt:lpstr>Eich Cynrychiolwyr – Ward Y Groeslon – nifer seddau 6</vt:lpstr>
      <vt:lpstr>Eich Cynrychiolwyr – Ward Y Groeslon</vt:lpstr>
      <vt:lpstr>Eich Cynrychiolwyr – Ward Llandwrog/Dinas Dinlle    nifer seddau 3</vt:lpstr>
      <vt:lpstr>Cysylltu gyda eich Cyngor  Rheolwr Gweinyddol a Chyllid y Cyngor </vt:lpstr>
      <vt:lpstr>                Eich Cynghorwyr Sir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Cyngor Cymuned Llandwrog – Adroddiad Blynyddol 2019-20</dc:title>
  <dc:creator>david roberts</dc:creator>
  <cp:lastModifiedBy>david roberts</cp:lastModifiedBy>
  <cp:revision>120</cp:revision>
  <dcterms:created xsi:type="dcterms:W3CDTF">2020-03-03T21:52:06Z</dcterms:created>
  <dcterms:modified xsi:type="dcterms:W3CDTF">2021-05-10T17:36:17Z</dcterms:modified>
</cp:coreProperties>
</file>