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</p:sldMasterIdLst>
  <p:sldIdLst>
    <p:sldId id="265" r:id="rId2"/>
    <p:sldId id="267" r:id="rId3"/>
    <p:sldId id="256" r:id="rId4"/>
    <p:sldId id="268" r:id="rId5"/>
    <p:sldId id="257" r:id="rId6"/>
    <p:sldId id="258" r:id="rId7"/>
    <p:sldId id="259" r:id="rId8"/>
    <p:sldId id="278" r:id="rId9"/>
    <p:sldId id="260" r:id="rId10"/>
    <p:sldId id="261" r:id="rId11"/>
    <p:sldId id="262" r:id="rId12"/>
    <p:sldId id="277" r:id="rId13"/>
    <p:sldId id="263" r:id="rId14"/>
    <p:sldId id="264" r:id="rId15"/>
    <p:sldId id="270" r:id="rId16"/>
    <p:sldId id="271" r:id="rId17"/>
    <p:sldId id="269" r:id="rId18"/>
    <p:sldId id="272" r:id="rId19"/>
    <p:sldId id="273" r:id="rId20"/>
    <p:sldId id="274" r:id="rId21"/>
    <p:sldId id="275" r:id="rId22"/>
    <p:sldId id="27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915BB13-B2AA-4BA6-A618-9B716974C8BD}">
          <p14:sldIdLst>
            <p14:sldId id="265"/>
            <p14:sldId id="267"/>
            <p14:sldId id="256"/>
            <p14:sldId id="268"/>
          </p14:sldIdLst>
        </p14:section>
        <p14:section name="Gwaith y Cyngor 2019-20" id="{F30B7A6A-328A-4F74-9FCD-D22E405751DA}">
          <p14:sldIdLst>
            <p14:sldId id="257"/>
            <p14:sldId id="258"/>
            <p14:sldId id="259"/>
            <p14:sldId id="278"/>
            <p14:sldId id="260"/>
            <p14:sldId id="261"/>
            <p14:sldId id="262"/>
            <p14:sldId id="277"/>
            <p14:sldId id="263"/>
            <p14:sldId id="264"/>
            <p14:sldId id="270"/>
            <p14:sldId id="271"/>
            <p14:sldId id="269"/>
            <p14:sldId id="272"/>
            <p14:sldId id="273"/>
            <p14:sldId id="274"/>
            <p14:sldId id="275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roberts" initials="dr" lastIdx="3" clrIdx="0">
    <p:extLst>
      <p:ext uri="{19B8F6BF-5375-455C-9EA6-DF929625EA0E}">
        <p15:presenceInfo xmlns:p15="http://schemas.microsoft.com/office/powerpoint/2012/main" userId="79f20c6e5ee5dfb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2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Gwariant y Cyngor 2019-20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68533769152715251"/>
          <c:y val="0.37080793213035135"/>
          <c:w val="0.29449136769103679"/>
          <c:h val="0.4192506461782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Incwm y Cyngor 2020-21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6800721784776904"/>
          <c:y val="0.3244907407407408"/>
          <c:w val="0.40287467191601051"/>
          <c:h val="0.6714577865266842"/>
        </c:manualLayout>
      </c:layout>
      <c:pieChart>
        <c:varyColors val="1"/>
        <c:ser>
          <c:idx val="0"/>
          <c:order val="0"/>
          <c:explosion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7C7-4887-AAF8-53C1DC03A66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7C7-4887-AAF8-53C1DC03A66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7C7-4887-AAF8-53C1DC03A66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7C7-4887-AAF8-53C1DC03A66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57C7-4887-AAF8-53C1DC03A662}"/>
              </c:ext>
            </c:extLst>
          </c:dPt>
          <c:dLbls>
            <c:dLbl>
              <c:idx val="0"/>
              <c:layout>
                <c:manualLayout>
                  <c:x val="-0.50047506951328113"/>
                  <c:y val="4.048599242829490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7C7-4887-AAF8-53C1DC03A662}"/>
                </c:ext>
              </c:extLst>
            </c:dLbl>
            <c:dLbl>
              <c:idx val="1"/>
              <c:layout>
                <c:manualLayout>
                  <c:x val="-0.32194913647315998"/>
                  <c:y val="1.3867531153334267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7C7-4887-AAF8-53C1DC03A662}"/>
                </c:ext>
              </c:extLst>
            </c:dLbl>
            <c:dLbl>
              <c:idx val="2"/>
              <c:layout>
                <c:manualLayout>
                  <c:x val="-5.1674060893387693E-3"/>
                  <c:y val="-4.278761072415493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7C7-4887-AAF8-53C1DC03A662}"/>
                </c:ext>
              </c:extLst>
            </c:dLbl>
            <c:dLbl>
              <c:idx val="3"/>
              <c:layout>
                <c:manualLayout>
                  <c:x val="1.2719321907033763E-2"/>
                  <c:y val="0.1719230484407922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7C7-4887-AAF8-53C1DC03A662}"/>
                </c:ext>
              </c:extLst>
            </c:dLbl>
            <c:dLbl>
              <c:idx val="4"/>
              <c:layout>
                <c:manualLayout>
                  <c:x val="-0.15131208084557748"/>
                  <c:y val="-0.136138446944075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Incwm</a:t>
                    </a:r>
                    <a:r>
                      <a:rPr lang="en-US" dirty="0"/>
                      <a:t> </a:t>
                    </a:r>
                    <a:r>
                      <a:rPr lang="en-US" dirty="0" err="1"/>
                      <a:t>o’r</a:t>
                    </a:r>
                    <a:r>
                      <a:rPr lang="en-US" dirty="0"/>
                      <a:t> </a:t>
                    </a:r>
                    <a:r>
                      <a:rPr lang="en-US" dirty="0" err="1"/>
                      <a:t>Praesept</a:t>
                    </a:r>
                    <a:r>
                      <a:rPr lang="en-US" dirty="0"/>
                      <a:t> </a:t>
                    </a:r>
                    <a:r>
                      <a:rPr lang="en-US" baseline="0" dirty="0"/>
                      <a:t>, </a:t>
                    </a:r>
                    <a:fld id="{7C0F366E-1C36-429F-8954-6C17AD28F071}" type="VALUE">
                      <a:rPr lang="en-US" baseline="0"/>
                      <a:pPr/>
                      <a:t>[VALUE]</a:t>
                    </a:fld>
                    <a:r>
                      <a:rPr lang="en-US" baseline="0" dirty="0"/>
                      <a:t>, </a:t>
                    </a:r>
                    <a:fld id="{72507A7E-BCE4-4E66-B06A-1C51FD70EA5C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57C7-4887-AAF8-53C1DC03A662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Dalen1!$A$14:$A$18</c:f>
              <c:strCache>
                <c:ptCount val="5"/>
                <c:pt idx="0">
                  <c:v>Incwm - Ffioedd Claddu</c:v>
                </c:pt>
                <c:pt idx="1">
                  <c:v>Incwm - Grant</c:v>
                </c:pt>
                <c:pt idx="2">
                  <c:v>Incwm - Amrywiol</c:v>
                </c:pt>
                <c:pt idx="3">
                  <c:v>Incwm - Yswiriant</c:v>
                </c:pt>
                <c:pt idx="4">
                  <c:v>Incwm - Praesept</c:v>
                </c:pt>
              </c:strCache>
            </c:strRef>
          </c:cat>
          <c:val>
            <c:numRef>
              <c:f>Dalen1!$B$14:$B$18</c:f>
              <c:numCache>
                <c:formatCode>"£"#,##0_);[Red]\("£"#,##0\)</c:formatCode>
                <c:ptCount val="5"/>
                <c:pt idx="0">
                  <c:v>5000</c:v>
                </c:pt>
                <c:pt idx="1">
                  <c:v>800</c:v>
                </c:pt>
                <c:pt idx="2">
                  <c:v>600</c:v>
                </c:pt>
                <c:pt idx="3">
                  <c:v>3000</c:v>
                </c:pt>
                <c:pt idx="4">
                  <c:v>48000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7C7-4887-AAF8-53C1DC03A66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 err="1"/>
              <a:t>Gwariant</a:t>
            </a:r>
            <a:r>
              <a:rPr lang="en-US" dirty="0"/>
              <a:t> y Cyngor 2019-20</a:t>
            </a:r>
          </a:p>
        </c:rich>
      </c:tx>
      <c:layout>
        <c:manualLayout>
          <c:xMode val="edge"/>
          <c:yMode val="edge"/>
          <c:x val="0.27800211698464616"/>
          <c:y val="1.1328806568210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9151572908814422E-2"/>
          <c:y val="0.1626772021594311"/>
          <c:w val="0.56515713598387585"/>
          <c:h val="0.77434887637124672"/>
        </c:manualLayout>
      </c:layout>
      <c:pieChart>
        <c:varyColors val="1"/>
        <c:ser>
          <c:idx val="0"/>
          <c:order val="0"/>
          <c:explosion val="27"/>
          <c:dPt>
            <c:idx val="0"/>
            <c:bubble3D val="0"/>
            <c:explosion val="23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DBBF-4E01-B817-965BD8EFB0A3}"/>
              </c:ext>
            </c:extLst>
          </c:dPt>
          <c:dPt>
            <c:idx val="1"/>
            <c:bubble3D val="0"/>
            <c:explosion val="2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DBBF-4E01-B817-965BD8EFB0A3}"/>
              </c:ext>
            </c:extLst>
          </c:dPt>
          <c:dPt>
            <c:idx val="2"/>
            <c:bubble3D val="0"/>
            <c:explosion val="12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5-DBBF-4E01-B817-965BD8EFB0A3}"/>
              </c:ext>
            </c:extLst>
          </c:dPt>
          <c:dPt>
            <c:idx val="3"/>
            <c:bubble3D val="0"/>
            <c:explosion val="15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7-DBBF-4E01-B817-965BD8EFB0A3}"/>
              </c:ext>
            </c:extLst>
          </c:dPt>
          <c:dPt>
            <c:idx val="4"/>
            <c:bubble3D val="0"/>
            <c:explosion val="28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9-DBBF-4E01-B817-965BD8EFB0A3}"/>
              </c:ext>
            </c:extLst>
          </c:dPt>
          <c:dPt>
            <c:idx val="5"/>
            <c:bubble3D val="0"/>
            <c:explosion val="39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B-DBBF-4E01-B817-965BD8EFB0A3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D-DBBF-4E01-B817-965BD8EFB0A3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F-DBBF-4E01-B817-965BD8EFB0A3}"/>
              </c:ext>
            </c:extLst>
          </c:dPt>
          <c:dPt>
            <c:idx val="8"/>
            <c:bubble3D val="0"/>
            <c:explosion val="16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11-DBBF-4E01-B817-965BD8EFB0A3}"/>
              </c:ext>
            </c:extLst>
          </c:dPt>
          <c:dLbls>
            <c:dLbl>
              <c:idx val="0"/>
              <c:layout>
                <c:manualLayout>
                  <c:x val="7.2915446837342246E-2"/>
                  <c:y val="7.5525525793403006E-2"/>
                </c:manualLayout>
              </c:layout>
              <c:tx>
                <c:rich>
                  <a:bodyPr/>
                  <a:lstStyle/>
                  <a:p>
                    <a:fld id="{78B15500-DC8B-4E55-866C-1A28589A2710}" type="CATEGORYNAME">
                      <a:rPr lang="en-US" b="1"/>
                      <a:pPr/>
                      <a:t>[CATEGORY NAME]</a:t>
                    </a:fld>
                    <a:r>
                      <a:rPr lang="en-US" b="1" dirty="0"/>
                      <a:t>, </a:t>
                    </a:r>
                    <a:r>
                      <a:rPr lang="en-US" b="1" dirty="0" err="1"/>
                      <a:t>yn</a:t>
                    </a:r>
                    <a:r>
                      <a:rPr lang="en-US" b="1" dirty="0"/>
                      <a:t> </a:t>
                    </a:r>
                    <a:r>
                      <a:rPr lang="en-US" b="1" dirty="0" err="1"/>
                      <a:t>cynnwys</a:t>
                    </a:r>
                    <a:r>
                      <a:rPr lang="en-US" b="1" dirty="0"/>
                      <a:t> </a:t>
                    </a:r>
                    <a:r>
                      <a:rPr lang="en-US" b="1" dirty="0" err="1"/>
                      <a:t>cyflogau</a:t>
                    </a:r>
                    <a:r>
                      <a:rPr lang="en-US" b="1" dirty="0"/>
                      <a:t>, </a:t>
                    </a:r>
                    <a:r>
                      <a:rPr lang="en-US" b="1" dirty="0" err="1"/>
                      <a:t>yswiriannau</a:t>
                    </a:r>
                    <a:r>
                      <a:rPr lang="en-US" b="1" dirty="0"/>
                      <a:t>, </a:t>
                    </a:r>
                    <a:r>
                      <a:rPr lang="en-US" b="1" dirty="0" err="1"/>
                      <a:t>cynnal</a:t>
                    </a:r>
                    <a:r>
                      <a:rPr lang="en-US" b="1" dirty="0"/>
                      <a:t> y </a:t>
                    </a:r>
                    <a:r>
                      <a:rPr lang="en-US" b="1" dirty="0" err="1"/>
                      <a:t>gwefan</a:t>
                    </a:r>
                    <a:r>
                      <a:rPr lang="en-US" b="1" dirty="0"/>
                      <a:t>, </a:t>
                    </a:r>
                    <a:r>
                      <a:rPr lang="en-US" b="1" dirty="0" err="1"/>
                      <a:t>trwyddedau</a:t>
                    </a:r>
                    <a:r>
                      <a:rPr lang="en-US" b="1" dirty="0"/>
                      <a:t> a </a:t>
                    </a:r>
                    <a:r>
                      <a:rPr lang="en-US" b="1" dirty="0" err="1"/>
                      <a:t>tanysgrifiadau</a:t>
                    </a:r>
                    <a:r>
                      <a:rPr lang="en-US" b="1" baseline="0" dirty="0"/>
                      <a:t>
</a:t>
                    </a:r>
                    <a:fld id="{ABA599B9-B533-4AA5-B954-E99931325908}" type="PERCENTAGE">
                      <a:rPr lang="en-US" b="1" baseline="0"/>
                      <a:pPr/>
                      <a:t>[PERCENTAGE]</a:t>
                    </a:fld>
                    <a:r>
                      <a:rPr lang="en-US" b="1" baseline="0" dirty="0"/>
                      <a:t>   £17,886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82087105606938"/>
                      <c:h val="0.3275990542081906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BBF-4E01-B817-965BD8EFB0A3}"/>
                </c:ext>
              </c:extLst>
            </c:dLbl>
            <c:dLbl>
              <c:idx val="1"/>
              <c:layout>
                <c:manualLayout>
                  <c:x val="0.13950874929815549"/>
                  <c:y val="-0.15860329195494169"/>
                </c:manualLayout>
              </c:layout>
              <c:tx>
                <c:rich>
                  <a:bodyPr/>
                  <a:lstStyle/>
                  <a:p>
                    <a:fld id="{E9E09856-84C1-4FA8-A33B-E2FE19778144}" type="CATEGORYNAME">
                      <a:rPr lang="en-US" b="1"/>
                      <a:pPr/>
                      <a:t>[CATEGORY NAME]</a:t>
                    </a:fld>
                    <a:r>
                      <a:rPr lang="en-US" b="1" baseline="0" dirty="0"/>
                      <a:t>
</a:t>
                    </a:r>
                    <a:fld id="{DBC76CF7-74F6-4521-B1AA-C662DB5963D1}" type="PERCENTAGE">
                      <a:rPr lang="en-US" b="1" baseline="0" smtClean="0"/>
                      <a:pPr/>
                      <a:t>[PERCENTAGE]</a:t>
                    </a:fld>
                    <a:r>
                      <a:rPr lang="en-US" b="1" baseline="0" dirty="0"/>
                      <a:t> £2,275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235030686328737"/>
                      <c:h val="0.1106625181231170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BBF-4E01-B817-965BD8EFB0A3}"/>
                </c:ext>
              </c:extLst>
            </c:dLbl>
            <c:dLbl>
              <c:idx val="2"/>
              <c:layout>
                <c:manualLayout>
                  <c:x val="0.13871762629106726"/>
                  <c:y val="-9.818299025782104E-2"/>
                </c:manualLayout>
              </c:layout>
              <c:tx>
                <c:rich>
                  <a:bodyPr/>
                  <a:lstStyle/>
                  <a:p>
                    <a:r>
                      <a:rPr lang="fr-FR" b="1" dirty="0" err="1"/>
                      <a:t>Cynnal</a:t>
                    </a:r>
                    <a:r>
                      <a:rPr lang="fr-FR" b="1" dirty="0"/>
                      <a:t> </a:t>
                    </a:r>
                    <a:r>
                      <a:rPr lang="fr-FR" b="1" dirty="0" err="1"/>
                      <a:t>Caeau</a:t>
                    </a:r>
                    <a:r>
                      <a:rPr lang="fr-FR" b="1" dirty="0"/>
                      <a:t> </a:t>
                    </a:r>
                    <a:r>
                      <a:rPr lang="fr-FR" b="1" dirty="0" err="1"/>
                      <a:t>Chwarae</a:t>
                    </a:r>
                    <a:r>
                      <a:rPr lang="fr-FR" b="1" dirty="0"/>
                      <a:t> 6% £3,610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55041600800201"/>
                      <c:h val="0.1225113793550489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BBF-4E01-B817-965BD8EFB0A3}"/>
                </c:ext>
              </c:extLst>
            </c:dLbl>
            <c:dLbl>
              <c:idx val="3"/>
              <c:layout>
                <c:manualLayout>
                  <c:x val="0.39411584387041337"/>
                  <c:y val="-1.8881492952352408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err="1"/>
                      <a:t>Cynnal</a:t>
                    </a:r>
                    <a:r>
                      <a:rPr lang="en-US" b="1" dirty="0"/>
                      <a:t> </a:t>
                    </a:r>
                    <a:r>
                      <a:rPr lang="en-US" b="1" dirty="0" err="1"/>
                      <a:t>Mynwentydd</a:t>
                    </a:r>
                    <a:r>
                      <a:rPr lang="en-US" b="1" dirty="0"/>
                      <a:t> 27%   £11,495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788388585858814"/>
                      <c:h val="0.121977944211128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DBBF-4E01-B817-965BD8EFB0A3}"/>
                </c:ext>
              </c:extLst>
            </c:dLbl>
            <c:dLbl>
              <c:idx val="4"/>
              <c:layout>
                <c:manualLayout>
                  <c:x val="0"/>
                  <c:y val="7.5525377121400797E-2"/>
                </c:manualLayout>
              </c:layout>
              <c:tx>
                <c:rich>
                  <a:bodyPr/>
                  <a:lstStyle/>
                  <a:p>
                    <a:fld id="{874E745C-F301-40EC-A3C4-A4734B2308F9}" type="CATEGORYNAME">
                      <a:rPr lang="en-US" b="1" smtClean="0"/>
                      <a:pPr/>
                      <a:t>[CATEGORY NAME]</a:t>
                    </a:fld>
                    <a:r>
                      <a:rPr lang="en-US" b="1" dirty="0"/>
                      <a:t> a </a:t>
                    </a:r>
                    <a:r>
                      <a:rPr lang="en-US" b="1" dirty="0" err="1"/>
                      <a:t>Biniau</a:t>
                    </a:r>
                    <a:r>
                      <a:rPr lang="en-US" b="1" dirty="0"/>
                      <a:t> Halen </a:t>
                    </a:r>
                    <a:r>
                      <a:rPr lang="en-US" b="1" baseline="0" dirty="0"/>
                      <a:t>
</a:t>
                    </a:r>
                    <a:fld id="{9264EC05-56FA-4F3E-AB80-2985B1DC4CD1}" type="PERCENTAGE">
                      <a:rPr lang="en-US" b="1" baseline="0"/>
                      <a:pPr/>
                      <a:t>[PERCENTAGE]</a:t>
                    </a:fld>
                    <a:r>
                      <a:rPr lang="en-US" b="1" baseline="0" dirty="0"/>
                      <a:t>   £4,720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BBF-4E01-B817-965BD8EFB0A3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75061C12-3573-408A-9B9C-361BBB745526}" type="CATEGORYNAME">
                      <a:rPr lang="en-US" b="1"/>
                      <a:pPr/>
                      <a:t>[CATEGORY NAME]</a:t>
                    </a:fld>
                    <a:r>
                      <a:rPr lang="en-US" b="1" baseline="0" dirty="0"/>
                      <a:t>
</a:t>
                    </a:r>
                    <a:fld id="{E481F91B-453D-4DAB-92C1-AB7D5FA0CC6B}" type="PERCENTAGE">
                      <a:rPr lang="en-US" b="1" baseline="0"/>
                      <a:pPr/>
                      <a:t>[PERCENTAGE]</a:t>
                    </a:fld>
                    <a:r>
                      <a:rPr lang="en-US" b="1" baseline="0" dirty="0"/>
                      <a:t>   £4,800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DBBF-4E01-B817-965BD8EFB0A3}"/>
                </c:ext>
              </c:extLst>
            </c:dLbl>
            <c:dLbl>
              <c:idx val="6"/>
              <c:layout>
                <c:manualLayout>
                  <c:x val="2.1057924422363102E-2"/>
                  <c:y val="-7.5525377121400455E-3"/>
                </c:manualLayout>
              </c:layout>
              <c:tx>
                <c:rich>
                  <a:bodyPr/>
                  <a:lstStyle/>
                  <a:p>
                    <a:fld id="{EE4320B1-52E9-40F3-9337-779280DA4F78}" type="CATEGORYNAME">
                      <a:rPr lang="en-US" b="1"/>
                      <a:pPr/>
                      <a:t>[CATEGORY NAME]</a:t>
                    </a:fld>
                    <a:r>
                      <a:rPr lang="en-US" b="1" baseline="0" dirty="0"/>
                      <a:t>
</a:t>
                    </a:r>
                    <a:fld id="{171DB2D2-4551-4803-8AE2-1B922A3DED3B}" type="PERCENTAGE">
                      <a:rPr lang="en-US" b="1" baseline="0"/>
                      <a:pPr/>
                      <a:t>[PERCENTAGE]</a:t>
                    </a:fld>
                    <a:r>
                      <a:rPr lang="en-US" b="1" baseline="0" dirty="0"/>
                      <a:t>  £11,428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DBBF-4E01-B817-965BD8EFB0A3}"/>
                </c:ext>
              </c:extLst>
            </c:dLbl>
            <c:dLbl>
              <c:idx val="7"/>
              <c:layout>
                <c:manualLayout>
                  <c:x val="-5.209597853749813E-2"/>
                  <c:y val="-3.7335702570360514E-2"/>
                </c:manualLayout>
              </c:layout>
              <c:tx>
                <c:rich>
                  <a:bodyPr/>
                  <a:lstStyle/>
                  <a:p>
                    <a:fld id="{1364BAE0-77DC-492B-A5E1-8B3160576C1F}" type="CATEGORYNAME">
                      <a:rPr lang="en-US" b="1"/>
                      <a:pPr/>
                      <a:t>[CATEGORY NAME]</a:t>
                    </a:fld>
                    <a:r>
                      <a:rPr lang="en-US" b="1" baseline="0" dirty="0"/>
                      <a:t>
</a:t>
                    </a:r>
                    <a:fld id="{CB4CB497-CB1C-4DC7-8CDB-E8E431ED2F67}" type="PERCENTAGE">
                      <a:rPr lang="en-US" b="1" baseline="0"/>
                      <a:pPr/>
                      <a:t>[PERCENTAGE]</a:t>
                    </a:fld>
                    <a:r>
                      <a:rPr lang="en-US" b="1" baseline="0" dirty="0"/>
                      <a:t>  £815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DBBF-4E01-B817-965BD8EFB0A3}"/>
                </c:ext>
              </c:extLst>
            </c:dLbl>
            <c:dLbl>
              <c:idx val="8"/>
              <c:layout>
                <c:manualLayout>
                  <c:x val="0.23690164975158493"/>
                  <c:y val="3.7762688560700388E-3"/>
                </c:manualLayout>
              </c:layout>
              <c:tx>
                <c:rich>
                  <a:bodyPr/>
                  <a:lstStyle/>
                  <a:p>
                    <a:fld id="{C2A21CDF-808B-46E9-912E-57EB898198CC}" type="CATEGORYNAME">
                      <a:rPr lang="en-US" b="1"/>
                      <a:pPr/>
                      <a:t>[CATEGORY NAME]</a:t>
                    </a:fld>
                    <a:r>
                      <a:rPr lang="en-US" b="1" baseline="0" dirty="0"/>
                      <a:t>
</a:t>
                    </a:r>
                    <a:fld id="{9232982F-D152-4B66-8CCC-1193497509F4}" type="PERCENTAGE">
                      <a:rPr lang="en-US" b="1" baseline="0"/>
                      <a:pPr/>
                      <a:t>[PERCENTAGE]</a:t>
                    </a:fld>
                    <a:r>
                      <a:rPr lang="en-US" b="1" baseline="0" dirty="0"/>
                      <a:t> £3,918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DBBF-4E01-B817-965BD8EFB0A3}"/>
                </c:ext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Dalen1!$A$4:$A$12</c:f>
              <c:strCache>
                <c:ptCount val="9"/>
                <c:pt idx="0">
                  <c:v>Gweinyddiaeth</c:v>
                </c:pt>
                <c:pt idx="1">
                  <c:v>Cynnal Llwybrau</c:v>
                </c:pt>
                <c:pt idx="2">
                  <c:v>Cynnal Caeau Chwarae</c:v>
                </c:pt>
                <c:pt idx="3">
                  <c:v>CynnalMynwentydd </c:v>
                </c:pt>
                <c:pt idx="4">
                  <c:v>Toiledau</c:v>
                </c:pt>
                <c:pt idx="5">
                  <c:v>Rhoddion</c:v>
                </c:pt>
                <c:pt idx="6">
                  <c:v>Benthyciadau</c:v>
                </c:pt>
                <c:pt idx="7">
                  <c:v>Ymgysyltu</c:v>
                </c:pt>
                <c:pt idx="8">
                  <c:v>Llochesi Bws</c:v>
                </c:pt>
              </c:strCache>
            </c:strRef>
          </c:cat>
          <c:val>
            <c:numRef>
              <c:f>Dalen1!$B$4:$B$12</c:f>
              <c:numCache>
                <c:formatCode>"£"#,##0_);[Red]\("£"#,##0\)</c:formatCode>
                <c:ptCount val="9"/>
                <c:pt idx="0">
                  <c:v>17886</c:v>
                </c:pt>
                <c:pt idx="1">
                  <c:v>2275</c:v>
                </c:pt>
                <c:pt idx="2">
                  <c:v>3610</c:v>
                </c:pt>
                <c:pt idx="3">
                  <c:v>11495</c:v>
                </c:pt>
                <c:pt idx="4">
                  <c:v>4720</c:v>
                </c:pt>
                <c:pt idx="5">
                  <c:v>4800</c:v>
                </c:pt>
                <c:pt idx="6">
                  <c:v>11428</c:v>
                </c:pt>
                <c:pt idx="7">
                  <c:v>815</c:v>
                </c:pt>
                <c:pt idx="8">
                  <c:v>3918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DBBF-4E01-B817-965BD8EFB0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Incwm</a:t>
            </a:r>
            <a:r>
              <a:rPr lang="en-US" dirty="0"/>
              <a:t> y Cyngor 2019-20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6800721784776904"/>
          <c:y val="0.3244907407407408"/>
          <c:w val="0.40287467191601051"/>
          <c:h val="0.671457786526684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9C5-419C-81ED-8C07E7D2675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9C5-419C-81ED-8C07E7D2675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9C5-419C-81ED-8C07E7D2675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9C5-419C-81ED-8C07E7D2675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9C5-419C-81ED-8C07E7D26757}"/>
              </c:ext>
            </c:extLst>
          </c:dPt>
          <c:dLbls>
            <c:dLbl>
              <c:idx val="0"/>
              <c:layout>
                <c:manualLayout>
                  <c:x val="-0.28053142884710563"/>
                  <c:y val="0.1011178253482625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809402279038359"/>
                      <c:h val="0.26188722565730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9C5-419C-81ED-8C07E7D26757}"/>
                </c:ext>
              </c:extLst>
            </c:dLbl>
            <c:dLbl>
              <c:idx val="1"/>
              <c:layout>
                <c:manualLayout>
                  <c:x val="0.21805014397526765"/>
                  <c:y val="4.865368621926163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644332A-1A3E-4489-951F-C3A4F6BBF60B}" type="CATEGORYNAME">
                      <a:rPr lang="sv-SE" smtClean="0"/>
                      <a:pPr>
                        <a:defRPr/>
                      </a:pPr>
                      <a:t>[CATEGORY NAME]</a:t>
                    </a:fld>
                    <a:r>
                      <a:rPr lang="sv-SE" dirty="0"/>
                      <a:t> Cyngor Gwynedd Cynnal Llwybrau </a:t>
                    </a:r>
                    <a:r>
                      <a:rPr lang="sv-SE" baseline="0" dirty="0"/>
                      <a:t>, </a:t>
                    </a:r>
                    <a:fld id="{464DBD2B-8DD4-4DF9-9204-0329B7CE642B}" type="VALUE">
                      <a:rPr lang="sv-SE" baseline="0"/>
                      <a:pPr>
                        <a:defRPr/>
                      </a:pPr>
                      <a:t>[VALUE]</a:t>
                    </a:fld>
                    <a:r>
                      <a:rPr lang="sv-SE" baseline="0" dirty="0"/>
                      <a:t>, </a:t>
                    </a:r>
                    <a:fld id="{256B2259-C773-4520-9DED-11D13A2AA8FF}" type="PERCENTAGE">
                      <a:rPr lang="sv-SE" baseline="0"/>
                      <a:pPr>
                        <a:defRPr/>
                      </a:pPr>
                      <a:t>[PERCENTAGE]</a:t>
                    </a:fld>
                    <a:endParaRPr lang="sv-SE" baseline="0" dirty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11323463605752"/>
                      <c:h val="0.2845921735180162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9C5-419C-81ED-8C07E7D26757}"/>
                </c:ext>
              </c:extLst>
            </c:dLbl>
            <c:dLbl>
              <c:idx val="2"/>
              <c:layout>
                <c:manualLayout>
                  <c:x val="0.2106761396927988"/>
                  <c:y val="0.30206575107445849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527768997885297"/>
                      <c:h val="0.2052257413387265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9C5-419C-81ED-8C07E7D26757}"/>
                </c:ext>
              </c:extLst>
            </c:dLbl>
            <c:dLbl>
              <c:idx val="3"/>
              <c:layout>
                <c:manualLayout>
                  <c:x val="0.11516773348310654"/>
                  <c:y val="0.55505187765641595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63651452385359"/>
                      <c:h val="0.2030244986851211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D9C5-419C-81ED-8C07E7D26757}"/>
                </c:ext>
              </c:extLst>
            </c:dLbl>
            <c:dLbl>
              <c:idx val="4"/>
              <c:layout>
                <c:manualLayout>
                  <c:x val="-0.12764522040040316"/>
                  <c:y val="-0.1549574933820014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9C5-419C-81ED-8C07E7D26757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Dalen1!$A$16:$A$20</c:f>
              <c:strCache>
                <c:ptCount val="5"/>
                <c:pt idx="0">
                  <c:v>Incwm - Ffioedd Claddu</c:v>
                </c:pt>
                <c:pt idx="1">
                  <c:v>Incwm - Grant</c:v>
                </c:pt>
                <c:pt idx="2">
                  <c:v>Incwm - Amrywiol</c:v>
                </c:pt>
                <c:pt idx="3">
                  <c:v>Incwm - Yswiriant</c:v>
                </c:pt>
                <c:pt idx="4">
                  <c:v>Incwm - Praesept</c:v>
                </c:pt>
              </c:strCache>
            </c:strRef>
          </c:cat>
          <c:val>
            <c:numRef>
              <c:f>Dalen1!$B$16:$B$20</c:f>
              <c:numCache>
                <c:formatCode>"£"#,##0_);[Red]\("£"#,##0\)</c:formatCode>
                <c:ptCount val="5"/>
                <c:pt idx="0">
                  <c:v>4224</c:v>
                </c:pt>
                <c:pt idx="1">
                  <c:v>801</c:v>
                </c:pt>
                <c:pt idx="2">
                  <c:v>403</c:v>
                </c:pt>
                <c:pt idx="3">
                  <c:v>2178</c:v>
                </c:pt>
                <c:pt idx="4">
                  <c:v>55000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9C5-419C-81ED-8C07E7D2675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B31684-2AD0-4D90-B307-0A8F23D6E6E3}" type="doc">
      <dgm:prSet loTypeId="urn:microsoft.com/office/officeart/2005/8/layout/vList5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0B51C6A0-C551-47ED-84B9-7AF3F2C9BBE0}">
      <dgm:prSet custT="1"/>
      <dgm:spPr/>
      <dgm:t>
        <a:bodyPr/>
        <a:lstStyle/>
        <a:p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Gwariant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20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£60,948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£69,997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4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D6019596-79B9-4C17-BAAA-43B068FE4F31}" type="parTrans" cxnId="{45D0FF4E-0B0A-424D-B30D-BF0F6DF4C5BE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330287DC-5D7D-4185-8B98-E6FE8BC0ABA8}" type="sibTrans" cxnId="{45D0FF4E-0B0A-424D-B30D-BF0F6DF4C5BE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5B53E932-E806-4092-8F8C-8E3C5E959FD2}">
      <dgm:prSet custT="1"/>
      <dgm:spPr/>
      <dgm:t>
        <a:bodyPr/>
        <a:lstStyle/>
        <a:p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Llai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Incwm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o’r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Praesept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20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(£55,000)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(£48,000)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F024350C-23F8-4AC9-A240-58F7C4626B4C}" type="parTrans" cxnId="{15985F62-668E-4ACF-913F-59575D9406BD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DAE84F44-A3D7-4B34-8AEF-D59BAC8CA8E3}" type="sibTrans" cxnId="{15985F62-668E-4ACF-913F-59575D9406BD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71CAC621-F6CB-4EAF-9BDD-4BAD68FA4CC1}">
      <dgm:prSet custT="1"/>
      <dgm:spPr/>
      <dgm:t>
        <a:bodyPr/>
        <a:lstStyle/>
        <a:p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Llai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Incwm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Ffioedd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 </a:t>
          </a:r>
          <a:r>
            <a:rPr lang="en-US" sz="20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(£7,608</a:t>
          </a:r>
          <a:r>
            <a:rPr lang="en-US" sz="18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)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(£9,342)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3616D657-E018-4A08-AB5E-4F25A0E69D8C}" type="parTrans" cxnId="{A1465C83-D433-4617-A873-81DCEB795E7F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DF4358D3-65DA-49DF-A644-37DFCB257EBE}" type="sibTrans" cxnId="{A1465C83-D433-4617-A873-81DCEB795E7F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4ABB06CE-F47A-4B38-8643-C57AEA2D6F37}">
      <dgm:prSet custT="1"/>
      <dgm:spPr/>
      <dgm:t>
        <a:bodyPr/>
        <a:lstStyle/>
        <a:p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Balansau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cario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drosodd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i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1af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Ebrill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2020 </a:t>
          </a:r>
          <a:r>
            <a:rPr lang="en-US" sz="20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(£11,006)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(£9,346)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D805BBFA-D22A-43F3-B338-6C679F7D38BC}" type="parTrans" cxnId="{79AA52C0-726A-42DA-A34E-65F4350410AD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4FE7CD8B-5903-46C1-BB81-4258DFD6A99B}" type="sibTrans" cxnId="{79AA52C0-726A-42DA-A34E-65F4350410AD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B9BAB7BF-0224-4449-9B20-847938E0454C}">
      <dgm:prSet custT="1"/>
      <dgm:spPr/>
      <dgm:t>
        <a:bodyPr/>
        <a:lstStyle/>
        <a:p>
          <a:r>
            <a:rPr lang="en-US" sz="1400" b="1" i="1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Cronfeydd</a:t>
          </a:r>
          <a:r>
            <a:rPr lang="en-US" sz="1400" b="1" i="1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Y Cyngor 31 </a:t>
          </a:r>
          <a:r>
            <a:rPr lang="en-US" sz="1400" b="1" i="1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Mawrth</a:t>
          </a:r>
          <a:r>
            <a:rPr lang="en-US" sz="1400" b="1" i="1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2020 – </a:t>
          </a:r>
          <a:endParaRPr lang="en-GB" sz="14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BEC20472-C37C-45FD-AFB8-6A68C7C1C0BB}" type="parTrans" cxnId="{6AF82B22-8A67-4017-B24F-1A07E94E07E4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95CAC003-FB21-49A4-BA42-585CD271E6FE}" type="sibTrans" cxnId="{6AF82B22-8A67-4017-B24F-1A07E94E07E4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05FC0D75-9334-41B3-BE47-D45F3E6DD2B9}">
      <dgm:prSet custT="1"/>
      <dgm:spPr/>
      <dgm:t>
        <a:bodyPr/>
        <a:lstStyle/>
        <a:p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Cronfa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Wrth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Gefn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(£3,500)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(£5,000)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7728341F-36A8-46E0-91AC-9E6729ADAE1A}" type="parTrans" cxnId="{A61D2F34-9C30-4BC4-A7B0-0205393E7504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5A5BDF7B-B930-4470-975D-E668516F93CE}" type="sibTrans" cxnId="{A61D2F34-9C30-4BC4-A7B0-0205393E7504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2D0C31B5-9159-4BDF-AD18-7305FDB7AB9E}">
      <dgm:prSet custT="1"/>
      <dgm:spPr/>
      <dgm:t>
        <a:bodyPr/>
        <a:lstStyle/>
        <a:p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Cronfa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Adnewyddu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Caeau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Peldroed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(£2,000) 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(£1,000)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0B91EE4D-E7AA-4ADC-8BBF-1F2FC40351EA}" type="parTrans" cxnId="{24017524-CF34-4B22-A509-46C06B8420BC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48688340-2774-48EB-8BE8-2A9669844B7D}" type="sibTrans" cxnId="{24017524-CF34-4B22-A509-46C06B8420BC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9BF5F8F0-B6C6-42FD-8E1A-95BBEDE8818A}">
      <dgm:prSet custT="1"/>
      <dgm:spPr/>
      <dgm:t>
        <a:bodyPr/>
        <a:lstStyle/>
        <a:p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Cronfeydd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wedi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ei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clustnodi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i’w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wario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2020-21(£4,285) 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(£3,345)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AC249434-4288-4C1D-B738-EE4E6D793304}" type="parTrans" cxnId="{3B5FF9E4-BAA6-45F0-8F01-0AAB3D0D0957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B07FBE21-BCF4-4558-9BBD-EB553A875B19}" type="sibTrans" cxnId="{3B5FF9E4-BAA6-45F0-8F01-0AAB3D0D0957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BF86D9DC-7612-4267-82EF-72C8ECF76CD3}">
      <dgm:prSet custT="1"/>
      <dgm:spPr/>
      <dgm:t>
        <a:bodyPr/>
        <a:lstStyle/>
        <a:p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Dyled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y Cyngor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ar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31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Mawrth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2020 </a:t>
          </a:r>
          <a:r>
            <a:rPr lang="en-US" sz="20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£126,200 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(tri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benthyciad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hir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dymor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1)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prynu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tir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ym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Mryn’rodyn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1996 £7,250, 2) Gwaith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ar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llwybrau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mynwentydd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2006 £39,069 3)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Datblygu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Fynwent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Newydd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Bryn’rodyn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2014 £79,881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D787FFCD-0A14-46EF-BC17-8B6BF93E5ECB}" type="parTrans" cxnId="{02617158-88A7-49BB-9534-2D5AFA1828D0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C36A5526-2DED-47A6-AB4C-9ED90A32F63B}" type="sibTrans" cxnId="{02617158-88A7-49BB-9534-2D5AFA1828D0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2BA5F935-5B65-443F-AAAA-F1652EF35DA9}" type="pres">
      <dgm:prSet presAssocID="{28B31684-2AD0-4D90-B307-0A8F23D6E6E3}" presName="Name0" presStyleCnt="0">
        <dgm:presLayoutVars>
          <dgm:dir/>
          <dgm:animLvl val="lvl"/>
          <dgm:resizeHandles val="exact"/>
        </dgm:presLayoutVars>
      </dgm:prSet>
      <dgm:spPr/>
    </dgm:pt>
    <dgm:pt modelId="{AF3423E2-868C-4510-97BE-9A7561AD9119}" type="pres">
      <dgm:prSet presAssocID="{0B51C6A0-C551-47ED-84B9-7AF3F2C9BBE0}" presName="linNode" presStyleCnt="0"/>
      <dgm:spPr/>
    </dgm:pt>
    <dgm:pt modelId="{802EA387-3F0B-4312-8D33-6F46899E03F0}" type="pres">
      <dgm:prSet presAssocID="{0B51C6A0-C551-47ED-84B9-7AF3F2C9BBE0}" presName="parentText" presStyleLbl="node1" presStyleIdx="0" presStyleCnt="9" custScaleX="276514" custScaleY="101566">
        <dgm:presLayoutVars>
          <dgm:chMax val="1"/>
          <dgm:bulletEnabled val="1"/>
        </dgm:presLayoutVars>
      </dgm:prSet>
      <dgm:spPr/>
    </dgm:pt>
    <dgm:pt modelId="{64371549-681C-4F81-945C-D699ACAA3EFD}" type="pres">
      <dgm:prSet presAssocID="{330287DC-5D7D-4185-8B98-E6FE8BC0ABA8}" presName="sp" presStyleCnt="0"/>
      <dgm:spPr/>
    </dgm:pt>
    <dgm:pt modelId="{B0D6175D-5308-4893-BB12-83C1CF2F722A}" type="pres">
      <dgm:prSet presAssocID="{5B53E932-E806-4092-8F8C-8E3C5E959FD2}" presName="linNode" presStyleCnt="0"/>
      <dgm:spPr/>
    </dgm:pt>
    <dgm:pt modelId="{D2813DBE-8276-4C43-A077-61736015F876}" type="pres">
      <dgm:prSet presAssocID="{5B53E932-E806-4092-8F8C-8E3C5E959FD2}" presName="parentText" presStyleLbl="node1" presStyleIdx="1" presStyleCnt="9" custScaleX="277778">
        <dgm:presLayoutVars>
          <dgm:chMax val="1"/>
          <dgm:bulletEnabled val="1"/>
        </dgm:presLayoutVars>
      </dgm:prSet>
      <dgm:spPr/>
    </dgm:pt>
    <dgm:pt modelId="{CB4B6595-C846-49DA-9803-A2D5E37C35D9}" type="pres">
      <dgm:prSet presAssocID="{DAE84F44-A3D7-4B34-8AEF-D59BAC8CA8E3}" presName="sp" presStyleCnt="0"/>
      <dgm:spPr/>
    </dgm:pt>
    <dgm:pt modelId="{74A17E08-0D5D-4F83-AD43-EC14B9C28FB2}" type="pres">
      <dgm:prSet presAssocID="{71CAC621-F6CB-4EAF-9BDD-4BAD68FA4CC1}" presName="linNode" presStyleCnt="0"/>
      <dgm:spPr/>
    </dgm:pt>
    <dgm:pt modelId="{CCA39CDE-24E8-42AC-AC42-C035892F0468}" type="pres">
      <dgm:prSet presAssocID="{71CAC621-F6CB-4EAF-9BDD-4BAD68FA4CC1}" presName="parentText" presStyleLbl="node1" presStyleIdx="2" presStyleCnt="9" custScaleX="277778">
        <dgm:presLayoutVars>
          <dgm:chMax val="1"/>
          <dgm:bulletEnabled val="1"/>
        </dgm:presLayoutVars>
      </dgm:prSet>
      <dgm:spPr/>
    </dgm:pt>
    <dgm:pt modelId="{00DD98A2-41E2-479D-8BC8-A28D1B74C3CE}" type="pres">
      <dgm:prSet presAssocID="{DF4358D3-65DA-49DF-A644-37DFCB257EBE}" presName="sp" presStyleCnt="0"/>
      <dgm:spPr/>
    </dgm:pt>
    <dgm:pt modelId="{F5D6D7FE-B364-478D-9113-04E445500D58}" type="pres">
      <dgm:prSet presAssocID="{4ABB06CE-F47A-4B38-8643-C57AEA2D6F37}" presName="linNode" presStyleCnt="0"/>
      <dgm:spPr/>
    </dgm:pt>
    <dgm:pt modelId="{2B7F4ED6-B27B-4F5F-A9CB-B4E917757375}" type="pres">
      <dgm:prSet presAssocID="{4ABB06CE-F47A-4B38-8643-C57AEA2D6F37}" presName="parentText" presStyleLbl="node1" presStyleIdx="3" presStyleCnt="9" custScaleX="277778">
        <dgm:presLayoutVars>
          <dgm:chMax val="1"/>
          <dgm:bulletEnabled val="1"/>
        </dgm:presLayoutVars>
      </dgm:prSet>
      <dgm:spPr/>
    </dgm:pt>
    <dgm:pt modelId="{DD0692CE-FC55-42CC-9003-F177F15CC6C2}" type="pres">
      <dgm:prSet presAssocID="{4FE7CD8B-5903-46C1-BB81-4258DFD6A99B}" presName="sp" presStyleCnt="0"/>
      <dgm:spPr/>
    </dgm:pt>
    <dgm:pt modelId="{4F3190A6-E751-452D-8AF9-6624E43C6723}" type="pres">
      <dgm:prSet presAssocID="{B9BAB7BF-0224-4449-9B20-847938E0454C}" presName="linNode" presStyleCnt="0"/>
      <dgm:spPr/>
    </dgm:pt>
    <dgm:pt modelId="{A2E1466D-FD81-45C9-9DE5-129F8E016660}" type="pres">
      <dgm:prSet presAssocID="{B9BAB7BF-0224-4449-9B20-847938E0454C}" presName="parentText" presStyleLbl="node1" presStyleIdx="4" presStyleCnt="9" custScaleX="277778">
        <dgm:presLayoutVars>
          <dgm:chMax val="1"/>
          <dgm:bulletEnabled val="1"/>
        </dgm:presLayoutVars>
      </dgm:prSet>
      <dgm:spPr/>
    </dgm:pt>
    <dgm:pt modelId="{8749E33B-FAFE-41A6-881C-BD7FD535B180}" type="pres">
      <dgm:prSet presAssocID="{95CAC003-FB21-49A4-BA42-585CD271E6FE}" presName="sp" presStyleCnt="0"/>
      <dgm:spPr/>
    </dgm:pt>
    <dgm:pt modelId="{713D96F7-2B47-47A3-A851-2E45BF44E8EA}" type="pres">
      <dgm:prSet presAssocID="{05FC0D75-9334-41B3-BE47-D45F3E6DD2B9}" presName="linNode" presStyleCnt="0"/>
      <dgm:spPr/>
    </dgm:pt>
    <dgm:pt modelId="{76C43EA1-3D4C-47F3-8D0F-5A2DD3D8F1E8}" type="pres">
      <dgm:prSet presAssocID="{05FC0D75-9334-41B3-BE47-D45F3E6DD2B9}" presName="parentText" presStyleLbl="node1" presStyleIdx="5" presStyleCnt="9" custScaleX="277778">
        <dgm:presLayoutVars>
          <dgm:chMax val="1"/>
          <dgm:bulletEnabled val="1"/>
        </dgm:presLayoutVars>
      </dgm:prSet>
      <dgm:spPr/>
    </dgm:pt>
    <dgm:pt modelId="{0CA6161B-55F6-452A-B828-0E1E74210D88}" type="pres">
      <dgm:prSet presAssocID="{5A5BDF7B-B930-4470-975D-E668516F93CE}" presName="sp" presStyleCnt="0"/>
      <dgm:spPr/>
    </dgm:pt>
    <dgm:pt modelId="{5D871859-18E8-48D3-84C1-0EF686206C30}" type="pres">
      <dgm:prSet presAssocID="{2D0C31B5-9159-4BDF-AD18-7305FDB7AB9E}" presName="linNode" presStyleCnt="0"/>
      <dgm:spPr/>
    </dgm:pt>
    <dgm:pt modelId="{8629489F-D28E-490F-B0A9-2F5B8A69EB2F}" type="pres">
      <dgm:prSet presAssocID="{2D0C31B5-9159-4BDF-AD18-7305FDB7AB9E}" presName="parentText" presStyleLbl="node1" presStyleIdx="6" presStyleCnt="9" custScaleX="277778">
        <dgm:presLayoutVars>
          <dgm:chMax val="1"/>
          <dgm:bulletEnabled val="1"/>
        </dgm:presLayoutVars>
      </dgm:prSet>
      <dgm:spPr/>
    </dgm:pt>
    <dgm:pt modelId="{FA8651F8-7D5A-4D75-B29B-50982B77FF00}" type="pres">
      <dgm:prSet presAssocID="{48688340-2774-48EB-8BE8-2A9669844B7D}" presName="sp" presStyleCnt="0"/>
      <dgm:spPr/>
    </dgm:pt>
    <dgm:pt modelId="{983264AF-25B1-41B5-86A6-5BC6F1A11A5D}" type="pres">
      <dgm:prSet presAssocID="{9BF5F8F0-B6C6-42FD-8E1A-95BBEDE8818A}" presName="linNode" presStyleCnt="0"/>
      <dgm:spPr/>
    </dgm:pt>
    <dgm:pt modelId="{FDD4E740-0659-45E0-8C71-E3CF180B9687}" type="pres">
      <dgm:prSet presAssocID="{9BF5F8F0-B6C6-42FD-8E1A-95BBEDE8818A}" presName="parentText" presStyleLbl="node1" presStyleIdx="7" presStyleCnt="9" custScaleX="277778">
        <dgm:presLayoutVars>
          <dgm:chMax val="1"/>
          <dgm:bulletEnabled val="1"/>
        </dgm:presLayoutVars>
      </dgm:prSet>
      <dgm:spPr/>
    </dgm:pt>
    <dgm:pt modelId="{88BC66FF-B745-477F-B095-B0CE2553A3F3}" type="pres">
      <dgm:prSet presAssocID="{B07FBE21-BCF4-4558-9BBD-EB553A875B19}" presName="sp" presStyleCnt="0"/>
      <dgm:spPr/>
    </dgm:pt>
    <dgm:pt modelId="{E79CFC19-C8AB-4B3F-B7EB-98E5C1AE8D3F}" type="pres">
      <dgm:prSet presAssocID="{BF86D9DC-7612-4267-82EF-72C8ECF76CD3}" presName="linNode" presStyleCnt="0"/>
      <dgm:spPr/>
    </dgm:pt>
    <dgm:pt modelId="{C8AA29B6-3CCE-4441-AF2C-CD41CFA2FF90}" type="pres">
      <dgm:prSet presAssocID="{BF86D9DC-7612-4267-82EF-72C8ECF76CD3}" presName="parentText" presStyleLbl="node1" presStyleIdx="8" presStyleCnt="9" custScaleX="277778" custScaleY="230834">
        <dgm:presLayoutVars>
          <dgm:chMax val="1"/>
          <dgm:bulletEnabled val="1"/>
        </dgm:presLayoutVars>
      </dgm:prSet>
      <dgm:spPr/>
    </dgm:pt>
  </dgm:ptLst>
  <dgm:cxnLst>
    <dgm:cxn modelId="{4E992914-240F-4B53-AD92-3AADEB0170B8}" type="presOf" srcId="{28B31684-2AD0-4D90-B307-0A8F23D6E6E3}" destId="{2BA5F935-5B65-443F-AAAA-F1652EF35DA9}" srcOrd="0" destOrd="0" presId="urn:microsoft.com/office/officeart/2005/8/layout/vList5"/>
    <dgm:cxn modelId="{6AF82B22-8A67-4017-B24F-1A07E94E07E4}" srcId="{28B31684-2AD0-4D90-B307-0A8F23D6E6E3}" destId="{B9BAB7BF-0224-4449-9B20-847938E0454C}" srcOrd="4" destOrd="0" parTransId="{BEC20472-C37C-45FD-AFB8-6A68C7C1C0BB}" sibTransId="{95CAC003-FB21-49A4-BA42-585CD271E6FE}"/>
    <dgm:cxn modelId="{24017524-CF34-4B22-A509-46C06B8420BC}" srcId="{28B31684-2AD0-4D90-B307-0A8F23D6E6E3}" destId="{2D0C31B5-9159-4BDF-AD18-7305FDB7AB9E}" srcOrd="6" destOrd="0" parTransId="{0B91EE4D-E7AA-4ADC-8BBF-1F2FC40351EA}" sibTransId="{48688340-2774-48EB-8BE8-2A9669844B7D}"/>
    <dgm:cxn modelId="{3C70E727-ACBC-499C-BC4A-9A3F2D5CE2AD}" type="presOf" srcId="{5B53E932-E806-4092-8F8C-8E3C5E959FD2}" destId="{D2813DBE-8276-4C43-A077-61736015F876}" srcOrd="0" destOrd="0" presId="urn:microsoft.com/office/officeart/2005/8/layout/vList5"/>
    <dgm:cxn modelId="{FD89D62D-BBFC-4CF5-976C-F37EA29635AE}" type="presOf" srcId="{9BF5F8F0-B6C6-42FD-8E1A-95BBEDE8818A}" destId="{FDD4E740-0659-45E0-8C71-E3CF180B9687}" srcOrd="0" destOrd="0" presId="urn:microsoft.com/office/officeart/2005/8/layout/vList5"/>
    <dgm:cxn modelId="{A61D2F34-9C30-4BC4-A7B0-0205393E7504}" srcId="{28B31684-2AD0-4D90-B307-0A8F23D6E6E3}" destId="{05FC0D75-9334-41B3-BE47-D45F3E6DD2B9}" srcOrd="5" destOrd="0" parTransId="{7728341F-36A8-46E0-91AC-9E6729ADAE1A}" sibTransId="{5A5BDF7B-B930-4470-975D-E668516F93CE}"/>
    <dgm:cxn modelId="{A6AB5134-05B8-41C3-9AF2-0CE0657BE78F}" type="presOf" srcId="{05FC0D75-9334-41B3-BE47-D45F3E6DD2B9}" destId="{76C43EA1-3D4C-47F3-8D0F-5A2DD3D8F1E8}" srcOrd="0" destOrd="0" presId="urn:microsoft.com/office/officeart/2005/8/layout/vList5"/>
    <dgm:cxn modelId="{15985F62-668E-4ACF-913F-59575D9406BD}" srcId="{28B31684-2AD0-4D90-B307-0A8F23D6E6E3}" destId="{5B53E932-E806-4092-8F8C-8E3C5E959FD2}" srcOrd="1" destOrd="0" parTransId="{F024350C-23F8-4AC9-A240-58F7C4626B4C}" sibTransId="{DAE84F44-A3D7-4B34-8AEF-D59BAC8CA8E3}"/>
    <dgm:cxn modelId="{45D0FF4E-0B0A-424D-B30D-BF0F6DF4C5BE}" srcId="{28B31684-2AD0-4D90-B307-0A8F23D6E6E3}" destId="{0B51C6A0-C551-47ED-84B9-7AF3F2C9BBE0}" srcOrd="0" destOrd="0" parTransId="{D6019596-79B9-4C17-BAAA-43B068FE4F31}" sibTransId="{330287DC-5D7D-4185-8B98-E6FE8BC0ABA8}"/>
    <dgm:cxn modelId="{7A9DEC56-004C-4633-B9FF-3D0A157C5D90}" type="presOf" srcId="{71CAC621-F6CB-4EAF-9BDD-4BAD68FA4CC1}" destId="{CCA39CDE-24E8-42AC-AC42-C035892F0468}" srcOrd="0" destOrd="0" presId="urn:microsoft.com/office/officeart/2005/8/layout/vList5"/>
    <dgm:cxn modelId="{02617158-88A7-49BB-9534-2D5AFA1828D0}" srcId="{28B31684-2AD0-4D90-B307-0A8F23D6E6E3}" destId="{BF86D9DC-7612-4267-82EF-72C8ECF76CD3}" srcOrd="8" destOrd="0" parTransId="{D787FFCD-0A14-46EF-BC17-8B6BF93E5ECB}" sibTransId="{C36A5526-2DED-47A6-AB4C-9ED90A32F63B}"/>
    <dgm:cxn modelId="{A1465C83-D433-4617-A873-81DCEB795E7F}" srcId="{28B31684-2AD0-4D90-B307-0A8F23D6E6E3}" destId="{71CAC621-F6CB-4EAF-9BDD-4BAD68FA4CC1}" srcOrd="2" destOrd="0" parTransId="{3616D657-E018-4A08-AB5E-4F25A0E69D8C}" sibTransId="{DF4358D3-65DA-49DF-A644-37DFCB257EBE}"/>
    <dgm:cxn modelId="{8F064B92-F171-4B3C-B150-83FC14940EFB}" type="presOf" srcId="{BF86D9DC-7612-4267-82EF-72C8ECF76CD3}" destId="{C8AA29B6-3CCE-4441-AF2C-CD41CFA2FF90}" srcOrd="0" destOrd="0" presId="urn:microsoft.com/office/officeart/2005/8/layout/vList5"/>
    <dgm:cxn modelId="{79AA52C0-726A-42DA-A34E-65F4350410AD}" srcId="{28B31684-2AD0-4D90-B307-0A8F23D6E6E3}" destId="{4ABB06CE-F47A-4B38-8643-C57AEA2D6F37}" srcOrd="3" destOrd="0" parTransId="{D805BBFA-D22A-43F3-B338-6C679F7D38BC}" sibTransId="{4FE7CD8B-5903-46C1-BB81-4258DFD6A99B}"/>
    <dgm:cxn modelId="{918845C6-978A-4983-BACD-7E865FC4EDF3}" type="presOf" srcId="{B9BAB7BF-0224-4449-9B20-847938E0454C}" destId="{A2E1466D-FD81-45C9-9DE5-129F8E016660}" srcOrd="0" destOrd="0" presId="urn:microsoft.com/office/officeart/2005/8/layout/vList5"/>
    <dgm:cxn modelId="{6B8DD0D7-1C05-4CC8-8FA5-AE6E2F415C16}" type="presOf" srcId="{0B51C6A0-C551-47ED-84B9-7AF3F2C9BBE0}" destId="{802EA387-3F0B-4312-8D33-6F46899E03F0}" srcOrd="0" destOrd="0" presId="urn:microsoft.com/office/officeart/2005/8/layout/vList5"/>
    <dgm:cxn modelId="{3B5FF9E4-BAA6-45F0-8F01-0AAB3D0D0957}" srcId="{28B31684-2AD0-4D90-B307-0A8F23D6E6E3}" destId="{9BF5F8F0-B6C6-42FD-8E1A-95BBEDE8818A}" srcOrd="7" destOrd="0" parTransId="{AC249434-4288-4C1D-B738-EE4E6D793304}" sibTransId="{B07FBE21-BCF4-4558-9BBD-EB553A875B19}"/>
    <dgm:cxn modelId="{BEA772FB-67BD-4292-8B95-355C14982FEE}" type="presOf" srcId="{4ABB06CE-F47A-4B38-8643-C57AEA2D6F37}" destId="{2B7F4ED6-B27B-4F5F-A9CB-B4E917757375}" srcOrd="0" destOrd="0" presId="urn:microsoft.com/office/officeart/2005/8/layout/vList5"/>
    <dgm:cxn modelId="{ACE7E9FF-2381-4E1B-AD86-E7C42C039342}" type="presOf" srcId="{2D0C31B5-9159-4BDF-AD18-7305FDB7AB9E}" destId="{8629489F-D28E-490F-B0A9-2F5B8A69EB2F}" srcOrd="0" destOrd="0" presId="urn:microsoft.com/office/officeart/2005/8/layout/vList5"/>
    <dgm:cxn modelId="{5DDB37BD-81F0-4C40-9039-352C3D58E10B}" type="presParOf" srcId="{2BA5F935-5B65-443F-AAAA-F1652EF35DA9}" destId="{AF3423E2-868C-4510-97BE-9A7561AD9119}" srcOrd="0" destOrd="0" presId="urn:microsoft.com/office/officeart/2005/8/layout/vList5"/>
    <dgm:cxn modelId="{D05F94DA-E8C5-4C78-A5A8-303906D743B4}" type="presParOf" srcId="{AF3423E2-868C-4510-97BE-9A7561AD9119}" destId="{802EA387-3F0B-4312-8D33-6F46899E03F0}" srcOrd="0" destOrd="0" presId="urn:microsoft.com/office/officeart/2005/8/layout/vList5"/>
    <dgm:cxn modelId="{1157E566-C089-4C24-B14D-945931D3046D}" type="presParOf" srcId="{2BA5F935-5B65-443F-AAAA-F1652EF35DA9}" destId="{64371549-681C-4F81-945C-D699ACAA3EFD}" srcOrd="1" destOrd="0" presId="urn:microsoft.com/office/officeart/2005/8/layout/vList5"/>
    <dgm:cxn modelId="{0EF09B42-4E4B-4C67-96A6-6263550C2C14}" type="presParOf" srcId="{2BA5F935-5B65-443F-AAAA-F1652EF35DA9}" destId="{B0D6175D-5308-4893-BB12-83C1CF2F722A}" srcOrd="2" destOrd="0" presId="urn:microsoft.com/office/officeart/2005/8/layout/vList5"/>
    <dgm:cxn modelId="{0081C0E5-B8BF-4594-B9A4-5EEFE1D84E14}" type="presParOf" srcId="{B0D6175D-5308-4893-BB12-83C1CF2F722A}" destId="{D2813DBE-8276-4C43-A077-61736015F876}" srcOrd="0" destOrd="0" presId="urn:microsoft.com/office/officeart/2005/8/layout/vList5"/>
    <dgm:cxn modelId="{4D7D145C-0884-450B-B889-F5F3C851DD4E}" type="presParOf" srcId="{2BA5F935-5B65-443F-AAAA-F1652EF35DA9}" destId="{CB4B6595-C846-49DA-9803-A2D5E37C35D9}" srcOrd="3" destOrd="0" presId="urn:microsoft.com/office/officeart/2005/8/layout/vList5"/>
    <dgm:cxn modelId="{EB401C34-CB0E-411D-8606-DD7A90075CF0}" type="presParOf" srcId="{2BA5F935-5B65-443F-AAAA-F1652EF35DA9}" destId="{74A17E08-0D5D-4F83-AD43-EC14B9C28FB2}" srcOrd="4" destOrd="0" presId="urn:microsoft.com/office/officeart/2005/8/layout/vList5"/>
    <dgm:cxn modelId="{39EF782E-BBA2-4629-8199-183F8DAC4761}" type="presParOf" srcId="{74A17E08-0D5D-4F83-AD43-EC14B9C28FB2}" destId="{CCA39CDE-24E8-42AC-AC42-C035892F0468}" srcOrd="0" destOrd="0" presId="urn:microsoft.com/office/officeart/2005/8/layout/vList5"/>
    <dgm:cxn modelId="{BC693609-039F-46F3-9C98-AA42D4DE8878}" type="presParOf" srcId="{2BA5F935-5B65-443F-AAAA-F1652EF35DA9}" destId="{00DD98A2-41E2-479D-8BC8-A28D1B74C3CE}" srcOrd="5" destOrd="0" presId="urn:microsoft.com/office/officeart/2005/8/layout/vList5"/>
    <dgm:cxn modelId="{47698AEB-DEAB-4F91-87B3-7AF7E119FA93}" type="presParOf" srcId="{2BA5F935-5B65-443F-AAAA-F1652EF35DA9}" destId="{F5D6D7FE-B364-478D-9113-04E445500D58}" srcOrd="6" destOrd="0" presId="urn:microsoft.com/office/officeart/2005/8/layout/vList5"/>
    <dgm:cxn modelId="{18E0E263-3FDD-4A41-9168-1D145CAF6FE6}" type="presParOf" srcId="{F5D6D7FE-B364-478D-9113-04E445500D58}" destId="{2B7F4ED6-B27B-4F5F-A9CB-B4E917757375}" srcOrd="0" destOrd="0" presId="urn:microsoft.com/office/officeart/2005/8/layout/vList5"/>
    <dgm:cxn modelId="{2F62BDA6-9CC4-4E81-A716-567998D6FDE1}" type="presParOf" srcId="{2BA5F935-5B65-443F-AAAA-F1652EF35DA9}" destId="{DD0692CE-FC55-42CC-9003-F177F15CC6C2}" srcOrd="7" destOrd="0" presId="urn:microsoft.com/office/officeart/2005/8/layout/vList5"/>
    <dgm:cxn modelId="{4F290A75-F396-4DFC-AC07-928BF32C752C}" type="presParOf" srcId="{2BA5F935-5B65-443F-AAAA-F1652EF35DA9}" destId="{4F3190A6-E751-452D-8AF9-6624E43C6723}" srcOrd="8" destOrd="0" presId="urn:microsoft.com/office/officeart/2005/8/layout/vList5"/>
    <dgm:cxn modelId="{EB425DA7-F9FB-48AE-98E1-348CA5B4BFCA}" type="presParOf" srcId="{4F3190A6-E751-452D-8AF9-6624E43C6723}" destId="{A2E1466D-FD81-45C9-9DE5-129F8E016660}" srcOrd="0" destOrd="0" presId="urn:microsoft.com/office/officeart/2005/8/layout/vList5"/>
    <dgm:cxn modelId="{DF1FA7CF-7EB5-48B0-9CBA-F1C5D980D857}" type="presParOf" srcId="{2BA5F935-5B65-443F-AAAA-F1652EF35DA9}" destId="{8749E33B-FAFE-41A6-881C-BD7FD535B180}" srcOrd="9" destOrd="0" presId="urn:microsoft.com/office/officeart/2005/8/layout/vList5"/>
    <dgm:cxn modelId="{04878384-1C80-4201-97AE-FB3399D09CC0}" type="presParOf" srcId="{2BA5F935-5B65-443F-AAAA-F1652EF35DA9}" destId="{713D96F7-2B47-47A3-A851-2E45BF44E8EA}" srcOrd="10" destOrd="0" presId="urn:microsoft.com/office/officeart/2005/8/layout/vList5"/>
    <dgm:cxn modelId="{6C0C26D9-72BA-4FED-B9F5-9BD9C716CEC0}" type="presParOf" srcId="{713D96F7-2B47-47A3-A851-2E45BF44E8EA}" destId="{76C43EA1-3D4C-47F3-8D0F-5A2DD3D8F1E8}" srcOrd="0" destOrd="0" presId="urn:microsoft.com/office/officeart/2005/8/layout/vList5"/>
    <dgm:cxn modelId="{928C5C37-60AE-494E-9995-C4D964391D87}" type="presParOf" srcId="{2BA5F935-5B65-443F-AAAA-F1652EF35DA9}" destId="{0CA6161B-55F6-452A-B828-0E1E74210D88}" srcOrd="11" destOrd="0" presId="urn:microsoft.com/office/officeart/2005/8/layout/vList5"/>
    <dgm:cxn modelId="{83D2B61F-7EB0-4DBB-93E4-4AA6354BE269}" type="presParOf" srcId="{2BA5F935-5B65-443F-AAAA-F1652EF35DA9}" destId="{5D871859-18E8-48D3-84C1-0EF686206C30}" srcOrd="12" destOrd="0" presId="urn:microsoft.com/office/officeart/2005/8/layout/vList5"/>
    <dgm:cxn modelId="{4EBA9C98-0F4B-43ED-B970-743C16B4651F}" type="presParOf" srcId="{5D871859-18E8-48D3-84C1-0EF686206C30}" destId="{8629489F-D28E-490F-B0A9-2F5B8A69EB2F}" srcOrd="0" destOrd="0" presId="urn:microsoft.com/office/officeart/2005/8/layout/vList5"/>
    <dgm:cxn modelId="{EEB1BFBA-661B-46A4-A6E2-4F3E07D45537}" type="presParOf" srcId="{2BA5F935-5B65-443F-AAAA-F1652EF35DA9}" destId="{FA8651F8-7D5A-4D75-B29B-50982B77FF00}" srcOrd="13" destOrd="0" presId="urn:microsoft.com/office/officeart/2005/8/layout/vList5"/>
    <dgm:cxn modelId="{EDD6E444-E30C-445F-BF44-C6052D778F53}" type="presParOf" srcId="{2BA5F935-5B65-443F-AAAA-F1652EF35DA9}" destId="{983264AF-25B1-41B5-86A6-5BC6F1A11A5D}" srcOrd="14" destOrd="0" presId="urn:microsoft.com/office/officeart/2005/8/layout/vList5"/>
    <dgm:cxn modelId="{B719985A-A604-474F-80B2-E31D23801E87}" type="presParOf" srcId="{983264AF-25B1-41B5-86A6-5BC6F1A11A5D}" destId="{FDD4E740-0659-45E0-8C71-E3CF180B9687}" srcOrd="0" destOrd="0" presId="urn:microsoft.com/office/officeart/2005/8/layout/vList5"/>
    <dgm:cxn modelId="{B49AB99D-8C87-4121-A1AA-E3ED57660BF9}" type="presParOf" srcId="{2BA5F935-5B65-443F-AAAA-F1652EF35DA9}" destId="{88BC66FF-B745-477F-B095-B0CE2553A3F3}" srcOrd="15" destOrd="0" presId="urn:microsoft.com/office/officeart/2005/8/layout/vList5"/>
    <dgm:cxn modelId="{ADC3235A-5935-4120-9969-79EEBBA85D73}" type="presParOf" srcId="{2BA5F935-5B65-443F-AAAA-F1652EF35DA9}" destId="{E79CFC19-C8AB-4B3F-B7EB-98E5C1AE8D3F}" srcOrd="16" destOrd="0" presId="urn:microsoft.com/office/officeart/2005/8/layout/vList5"/>
    <dgm:cxn modelId="{B0660509-B674-404B-9659-8E0115EED201}" type="presParOf" srcId="{E79CFC19-C8AB-4B3F-B7EB-98E5C1AE8D3F}" destId="{C8AA29B6-3CCE-4441-AF2C-CD41CFA2FF90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76C7C6-2F5F-48A5-A316-9E9EFBA757A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00E32DC-4C16-4AA8-A7ED-E2FC2C66532E}">
      <dgm:prSet/>
      <dgm:spPr/>
      <dgm:t>
        <a:bodyPr/>
        <a:lstStyle/>
        <a:p>
          <a:r>
            <a:rPr lang="cy-GB" dirty="0"/>
            <a:t>Mabwysiadwyd Polisi Amgylcheddol  a Datganiad Bioamrywiaeth</a:t>
          </a:r>
          <a:endParaRPr lang="en-US" dirty="0"/>
        </a:p>
      </dgm:t>
    </dgm:pt>
    <dgm:pt modelId="{E3565B5D-4F3C-4013-B4E8-6B78D57B0F78}" type="parTrans" cxnId="{B0133F60-9251-4DD2-BE9A-E17265E8FDEF}">
      <dgm:prSet/>
      <dgm:spPr/>
      <dgm:t>
        <a:bodyPr/>
        <a:lstStyle/>
        <a:p>
          <a:endParaRPr lang="en-US"/>
        </a:p>
      </dgm:t>
    </dgm:pt>
    <dgm:pt modelId="{F98610A6-44DB-45AB-98DF-BD9780FD91B2}" type="sibTrans" cxnId="{B0133F60-9251-4DD2-BE9A-E17265E8FDEF}">
      <dgm:prSet/>
      <dgm:spPr/>
      <dgm:t>
        <a:bodyPr/>
        <a:lstStyle/>
        <a:p>
          <a:endParaRPr lang="en-US"/>
        </a:p>
      </dgm:t>
    </dgm:pt>
    <dgm:pt modelId="{96AB3D14-CD83-4BD7-A424-4743D7F5D1F7}">
      <dgm:prSet/>
      <dgm:spPr/>
      <dgm:t>
        <a:bodyPr/>
        <a:lstStyle/>
        <a:p>
          <a:r>
            <a:rPr lang="cy-GB" dirty="0"/>
            <a:t>Mabwysiadwyd Polisi Trefniadau ar Talu Ar Lein a Bancio </a:t>
          </a:r>
          <a:endParaRPr lang="en-US" dirty="0"/>
        </a:p>
      </dgm:t>
    </dgm:pt>
    <dgm:pt modelId="{1FDA4A06-63B3-4AB7-B890-28A0663B9596}" type="parTrans" cxnId="{24132A86-83F2-46CB-91E8-66CCBD57673E}">
      <dgm:prSet/>
      <dgm:spPr/>
      <dgm:t>
        <a:bodyPr/>
        <a:lstStyle/>
        <a:p>
          <a:endParaRPr lang="en-US"/>
        </a:p>
      </dgm:t>
    </dgm:pt>
    <dgm:pt modelId="{DA9640A1-85E6-403C-BCCF-394629227DBB}" type="sibTrans" cxnId="{24132A86-83F2-46CB-91E8-66CCBD57673E}">
      <dgm:prSet/>
      <dgm:spPr/>
      <dgm:t>
        <a:bodyPr/>
        <a:lstStyle/>
        <a:p>
          <a:endParaRPr lang="en-US"/>
        </a:p>
      </dgm:t>
    </dgm:pt>
    <dgm:pt modelId="{F4122174-FBC8-4004-BFDB-9451FE805556}">
      <dgm:prSet/>
      <dgm:spPr/>
      <dgm:t>
        <a:bodyPr/>
        <a:lstStyle/>
        <a:p>
          <a:r>
            <a:rPr lang="cy-GB" dirty="0"/>
            <a:t>Mabwysiadwyd Polisi Defnydd Caeau Agored</a:t>
          </a:r>
          <a:endParaRPr lang="en-US" dirty="0"/>
        </a:p>
      </dgm:t>
    </dgm:pt>
    <dgm:pt modelId="{311846EE-E3EB-4BF2-8C17-B8658BCF30AB}" type="parTrans" cxnId="{4FE966E1-5122-468A-89C2-A0D7BE95D318}">
      <dgm:prSet/>
      <dgm:spPr/>
      <dgm:t>
        <a:bodyPr/>
        <a:lstStyle/>
        <a:p>
          <a:endParaRPr lang="en-US"/>
        </a:p>
      </dgm:t>
    </dgm:pt>
    <dgm:pt modelId="{1B871BBC-A0A1-43F3-B4FC-2EDEFAABCD5A}" type="sibTrans" cxnId="{4FE966E1-5122-468A-89C2-A0D7BE95D318}">
      <dgm:prSet/>
      <dgm:spPr/>
      <dgm:t>
        <a:bodyPr/>
        <a:lstStyle/>
        <a:p>
          <a:endParaRPr lang="en-US"/>
        </a:p>
      </dgm:t>
    </dgm:pt>
    <dgm:pt modelId="{F259ECC4-4AB7-4017-950C-ACBACEE55E06}">
      <dgm:prSet/>
      <dgm:spPr/>
      <dgm:t>
        <a:bodyPr/>
        <a:lstStyle/>
        <a:p>
          <a:r>
            <a:rPr lang="cy-GB" dirty="0"/>
            <a:t>Mabwysiadwyd Polisi Rhoddion i Fudiadau Gwirfoddol</a:t>
          </a:r>
          <a:endParaRPr lang="en-US" dirty="0"/>
        </a:p>
      </dgm:t>
    </dgm:pt>
    <dgm:pt modelId="{A6427A45-198C-40DD-B9DB-17CF70E5AA4C}" type="parTrans" cxnId="{C5664E34-C260-4BAF-B2E3-B1D23CC694B5}">
      <dgm:prSet/>
      <dgm:spPr/>
      <dgm:t>
        <a:bodyPr/>
        <a:lstStyle/>
        <a:p>
          <a:endParaRPr lang="en-US"/>
        </a:p>
      </dgm:t>
    </dgm:pt>
    <dgm:pt modelId="{D4DEF917-D9C5-49BF-BEF3-EB4BEB68DAAA}" type="sibTrans" cxnId="{C5664E34-C260-4BAF-B2E3-B1D23CC694B5}">
      <dgm:prSet/>
      <dgm:spPr/>
      <dgm:t>
        <a:bodyPr/>
        <a:lstStyle/>
        <a:p>
          <a:endParaRPr lang="en-US"/>
        </a:p>
      </dgm:t>
    </dgm:pt>
    <dgm:pt modelId="{AC77EA6F-01D2-436D-A5FD-95F547358703}">
      <dgm:prSet/>
      <dgm:spPr/>
      <dgm:t>
        <a:bodyPr/>
        <a:lstStyle/>
        <a:p>
          <a:r>
            <a:rPr lang="en-US" dirty="0" err="1"/>
            <a:t>Cytunwyd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gyfrannu</a:t>
          </a:r>
          <a:r>
            <a:rPr lang="en-US" dirty="0"/>
            <a:t> at </a:t>
          </a:r>
          <a:r>
            <a:rPr lang="en-US" dirty="0" err="1"/>
            <a:t>Cynllun</a:t>
          </a:r>
          <a:r>
            <a:rPr lang="en-US" dirty="0"/>
            <a:t> </a:t>
          </a:r>
          <a:r>
            <a:rPr lang="en-US" dirty="0" err="1"/>
            <a:t>Pensiwn</a:t>
          </a:r>
          <a:r>
            <a:rPr lang="en-US" dirty="0"/>
            <a:t> Y </a:t>
          </a:r>
          <a:r>
            <a:rPr lang="en-US" dirty="0" err="1"/>
            <a:t>Rheolwri</a:t>
          </a:r>
          <a:r>
            <a:rPr lang="en-US" dirty="0"/>
            <a:t> </a:t>
          </a:r>
          <a:r>
            <a:rPr lang="en-US" dirty="0" err="1"/>
            <a:t>gydymffurfio</a:t>
          </a:r>
          <a:r>
            <a:rPr lang="en-US" dirty="0"/>
            <a:t> a </a:t>
          </a:r>
          <a:r>
            <a:rPr lang="en-US" dirty="0" err="1"/>
            <a:t>Rheolau</a:t>
          </a:r>
          <a:r>
            <a:rPr lang="en-US" dirty="0"/>
            <a:t>  “Auto Enrollment” . </a:t>
          </a:r>
          <a:r>
            <a:rPr lang="en-US" dirty="0" err="1"/>
            <a:t>Mae’r</a:t>
          </a:r>
          <a:r>
            <a:rPr lang="en-US" dirty="0"/>
            <a:t> Cyngor </a:t>
          </a:r>
          <a:r>
            <a:rPr lang="en-US" dirty="0" err="1"/>
            <a:t>yn</a:t>
          </a:r>
          <a:r>
            <a:rPr lang="en-US" dirty="0"/>
            <a:t> </a:t>
          </a:r>
          <a:r>
            <a:rPr lang="en-US" dirty="0" err="1"/>
            <a:t>cyfrannu</a:t>
          </a:r>
          <a:r>
            <a:rPr lang="en-US" dirty="0"/>
            <a:t> 10%o </a:t>
          </a:r>
          <a:r>
            <a:rPr lang="en-US" dirty="0" err="1"/>
            <a:t>gyflog</a:t>
          </a:r>
          <a:r>
            <a:rPr lang="en-US" dirty="0"/>
            <a:t> y </a:t>
          </a:r>
          <a:r>
            <a:rPr lang="en-US" dirty="0" err="1"/>
            <a:t>Rheolwr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gynllun</a:t>
          </a:r>
          <a:r>
            <a:rPr lang="en-US" dirty="0"/>
            <a:t> </a:t>
          </a:r>
          <a:r>
            <a:rPr lang="en-US" dirty="0" err="1"/>
            <a:t>pensiwn</a:t>
          </a:r>
          <a:r>
            <a:rPr lang="en-US" dirty="0"/>
            <a:t> NEST</a:t>
          </a:r>
        </a:p>
      </dgm:t>
    </dgm:pt>
    <dgm:pt modelId="{AA5999BD-9E60-4C4D-ADD8-47F413060137}" type="parTrans" cxnId="{CC226020-7867-4512-9AC1-C1B250DD5C37}">
      <dgm:prSet/>
      <dgm:spPr/>
      <dgm:t>
        <a:bodyPr/>
        <a:lstStyle/>
        <a:p>
          <a:endParaRPr lang="en-GB"/>
        </a:p>
      </dgm:t>
    </dgm:pt>
    <dgm:pt modelId="{1B87699A-18D1-49D5-8207-C728781D2937}" type="sibTrans" cxnId="{CC226020-7867-4512-9AC1-C1B250DD5C37}">
      <dgm:prSet/>
      <dgm:spPr/>
      <dgm:t>
        <a:bodyPr/>
        <a:lstStyle/>
        <a:p>
          <a:endParaRPr lang="en-GB"/>
        </a:p>
      </dgm:t>
    </dgm:pt>
    <dgm:pt modelId="{D3B3BC8D-230C-4E1B-A81C-E2E12B209895}">
      <dgm:prSet/>
      <dgm:spPr/>
      <dgm:t>
        <a:bodyPr/>
        <a:lstStyle/>
        <a:p>
          <a:r>
            <a:rPr lang="en-US" dirty="0" err="1"/>
            <a:t>Cynhaliwyd</a:t>
          </a:r>
          <a:r>
            <a:rPr lang="en-US" dirty="0"/>
            <a:t> </a:t>
          </a:r>
          <a:r>
            <a:rPr lang="en-US" dirty="0" err="1"/>
            <a:t>cyfres</a:t>
          </a:r>
          <a:r>
            <a:rPr lang="en-US" dirty="0"/>
            <a:t> o </a:t>
          </a:r>
          <a:r>
            <a:rPr lang="en-US" dirty="0" err="1"/>
            <a:t>gyfarfodydd</a:t>
          </a:r>
          <a:r>
            <a:rPr lang="en-US" dirty="0"/>
            <a:t> </a:t>
          </a:r>
          <a:r>
            <a:rPr lang="en-US"/>
            <a:t>i </a:t>
          </a:r>
          <a:r>
            <a:rPr lang="en-US" dirty="0" err="1"/>
            <a:t>adolygu</a:t>
          </a:r>
          <a:r>
            <a:rPr lang="en-US" dirty="0"/>
            <a:t>  </a:t>
          </a:r>
          <a:r>
            <a:rPr lang="en-US" dirty="0" err="1"/>
            <a:t>Rheolau</a:t>
          </a:r>
          <a:r>
            <a:rPr lang="en-US" dirty="0"/>
            <a:t> </a:t>
          </a:r>
          <a:r>
            <a:rPr lang="en-US" dirty="0" err="1"/>
            <a:t>Sefydlog</a:t>
          </a:r>
          <a:r>
            <a:rPr lang="en-US" dirty="0"/>
            <a:t> Y Cyngor . </a:t>
          </a:r>
          <a:r>
            <a:rPr lang="en-US" dirty="0" err="1"/>
            <a:t>Mabwysiadwyd</a:t>
          </a:r>
          <a:r>
            <a:rPr lang="en-US" dirty="0"/>
            <a:t> y </a:t>
          </a:r>
          <a:r>
            <a:rPr lang="en-US" dirty="0" err="1"/>
            <a:t>Rheolau</a:t>
          </a:r>
          <a:r>
            <a:rPr lang="en-US" dirty="0"/>
            <a:t> </a:t>
          </a:r>
          <a:r>
            <a:rPr lang="en-US" dirty="0" err="1"/>
            <a:t>yn</a:t>
          </a:r>
          <a:r>
            <a:rPr lang="en-US" dirty="0"/>
            <a:t> </a:t>
          </a:r>
          <a:r>
            <a:rPr lang="en-US" dirty="0" err="1"/>
            <a:t>Chwefror</a:t>
          </a:r>
          <a:r>
            <a:rPr lang="en-US" dirty="0"/>
            <a:t> 2019</a:t>
          </a:r>
          <a:endParaRPr lang="en-GB" dirty="0"/>
        </a:p>
      </dgm:t>
    </dgm:pt>
    <dgm:pt modelId="{521F326C-319E-47B2-9408-253CEF76483B}" type="parTrans" cxnId="{F1A05296-B832-4AC4-9C7C-913F399BB59A}">
      <dgm:prSet/>
      <dgm:spPr/>
      <dgm:t>
        <a:bodyPr/>
        <a:lstStyle/>
        <a:p>
          <a:endParaRPr lang="en-GB"/>
        </a:p>
      </dgm:t>
    </dgm:pt>
    <dgm:pt modelId="{A9344E26-2026-479D-8DFE-FE43350CDE67}" type="sibTrans" cxnId="{F1A05296-B832-4AC4-9C7C-913F399BB59A}">
      <dgm:prSet/>
      <dgm:spPr/>
      <dgm:t>
        <a:bodyPr/>
        <a:lstStyle/>
        <a:p>
          <a:endParaRPr lang="en-GB"/>
        </a:p>
      </dgm:t>
    </dgm:pt>
    <dgm:pt modelId="{DB636A2A-94C6-40CE-AB6C-1CB7FB4C0C18}" type="pres">
      <dgm:prSet presAssocID="{8076C7C6-2F5F-48A5-A316-9E9EFBA757A9}" presName="diagram" presStyleCnt="0">
        <dgm:presLayoutVars>
          <dgm:dir/>
          <dgm:resizeHandles val="exact"/>
        </dgm:presLayoutVars>
      </dgm:prSet>
      <dgm:spPr/>
    </dgm:pt>
    <dgm:pt modelId="{A09D4D16-93AC-4F38-91E8-01F2FD3AC7B3}" type="pres">
      <dgm:prSet presAssocID="{100E32DC-4C16-4AA8-A7ED-E2FC2C66532E}" presName="node" presStyleLbl="node1" presStyleIdx="0" presStyleCnt="6" custScaleX="72816">
        <dgm:presLayoutVars>
          <dgm:bulletEnabled val="1"/>
        </dgm:presLayoutVars>
      </dgm:prSet>
      <dgm:spPr/>
    </dgm:pt>
    <dgm:pt modelId="{D345A395-7EDB-4D27-9FDD-35DB81D56CC7}" type="pres">
      <dgm:prSet presAssocID="{F98610A6-44DB-45AB-98DF-BD9780FD91B2}" presName="sibTrans" presStyleCnt="0"/>
      <dgm:spPr/>
    </dgm:pt>
    <dgm:pt modelId="{4F4B801F-CED4-4F5F-A9C0-C3A352E677F8}" type="pres">
      <dgm:prSet presAssocID="{96AB3D14-CD83-4BD7-A424-4743D7F5D1F7}" presName="node" presStyleLbl="node1" presStyleIdx="1" presStyleCnt="6">
        <dgm:presLayoutVars>
          <dgm:bulletEnabled val="1"/>
        </dgm:presLayoutVars>
      </dgm:prSet>
      <dgm:spPr/>
    </dgm:pt>
    <dgm:pt modelId="{25622189-2969-4058-9DB9-18999F420D41}" type="pres">
      <dgm:prSet presAssocID="{DA9640A1-85E6-403C-BCCF-394629227DBB}" presName="sibTrans" presStyleCnt="0"/>
      <dgm:spPr/>
    </dgm:pt>
    <dgm:pt modelId="{9A9781F6-B61D-4875-A882-9F573019B4EA}" type="pres">
      <dgm:prSet presAssocID="{F4122174-FBC8-4004-BFDB-9451FE805556}" presName="node" presStyleLbl="node1" presStyleIdx="2" presStyleCnt="6">
        <dgm:presLayoutVars>
          <dgm:bulletEnabled val="1"/>
        </dgm:presLayoutVars>
      </dgm:prSet>
      <dgm:spPr/>
    </dgm:pt>
    <dgm:pt modelId="{0BD8F78E-C9CC-44F5-AF36-E9231AE97A27}" type="pres">
      <dgm:prSet presAssocID="{1B871BBC-A0A1-43F3-B4FC-2EDEFAABCD5A}" presName="sibTrans" presStyleCnt="0"/>
      <dgm:spPr/>
    </dgm:pt>
    <dgm:pt modelId="{57E69A4A-297F-40BE-8CA1-69C8F5C719F6}" type="pres">
      <dgm:prSet presAssocID="{F259ECC4-4AB7-4017-950C-ACBACEE55E06}" presName="node" presStyleLbl="node1" presStyleIdx="3" presStyleCnt="6">
        <dgm:presLayoutVars>
          <dgm:bulletEnabled val="1"/>
        </dgm:presLayoutVars>
      </dgm:prSet>
      <dgm:spPr/>
    </dgm:pt>
    <dgm:pt modelId="{A0C1ABC8-AB0A-492D-9D93-5113304B95B0}" type="pres">
      <dgm:prSet presAssocID="{D4DEF917-D9C5-49BF-BEF3-EB4BEB68DAAA}" presName="sibTrans" presStyleCnt="0"/>
      <dgm:spPr/>
    </dgm:pt>
    <dgm:pt modelId="{E7243E34-C9D2-47B1-8EF0-6E7B9D073DF6}" type="pres">
      <dgm:prSet presAssocID="{D3B3BC8D-230C-4E1B-A81C-E2E12B209895}" presName="node" presStyleLbl="node1" presStyleIdx="4" presStyleCnt="6">
        <dgm:presLayoutVars>
          <dgm:bulletEnabled val="1"/>
        </dgm:presLayoutVars>
      </dgm:prSet>
      <dgm:spPr/>
    </dgm:pt>
    <dgm:pt modelId="{DAB40DFC-B9E5-4DBD-8A67-4FE9E3D538E7}" type="pres">
      <dgm:prSet presAssocID="{A9344E26-2026-479D-8DFE-FE43350CDE67}" presName="sibTrans" presStyleCnt="0"/>
      <dgm:spPr/>
    </dgm:pt>
    <dgm:pt modelId="{ED910D18-7419-4FB4-A8EC-99AFAD05EF05}" type="pres">
      <dgm:prSet presAssocID="{AC77EA6F-01D2-436D-A5FD-95F547358703}" presName="node" presStyleLbl="node1" presStyleIdx="5" presStyleCnt="6">
        <dgm:presLayoutVars>
          <dgm:bulletEnabled val="1"/>
        </dgm:presLayoutVars>
      </dgm:prSet>
      <dgm:spPr/>
    </dgm:pt>
  </dgm:ptLst>
  <dgm:cxnLst>
    <dgm:cxn modelId="{1FFF3611-E8AC-4603-8FFA-5283BFBF7F91}" type="presOf" srcId="{AC77EA6F-01D2-436D-A5FD-95F547358703}" destId="{ED910D18-7419-4FB4-A8EC-99AFAD05EF05}" srcOrd="0" destOrd="0" presId="urn:microsoft.com/office/officeart/2005/8/layout/default"/>
    <dgm:cxn modelId="{CC226020-7867-4512-9AC1-C1B250DD5C37}" srcId="{8076C7C6-2F5F-48A5-A316-9E9EFBA757A9}" destId="{AC77EA6F-01D2-436D-A5FD-95F547358703}" srcOrd="5" destOrd="0" parTransId="{AA5999BD-9E60-4C4D-ADD8-47F413060137}" sibTransId="{1B87699A-18D1-49D5-8207-C728781D2937}"/>
    <dgm:cxn modelId="{562F7A26-030B-4579-BA90-B8BD236A32B3}" type="presOf" srcId="{96AB3D14-CD83-4BD7-A424-4743D7F5D1F7}" destId="{4F4B801F-CED4-4F5F-A9C0-C3A352E677F8}" srcOrd="0" destOrd="0" presId="urn:microsoft.com/office/officeart/2005/8/layout/default"/>
    <dgm:cxn modelId="{C5664E34-C260-4BAF-B2E3-B1D23CC694B5}" srcId="{8076C7C6-2F5F-48A5-A316-9E9EFBA757A9}" destId="{F259ECC4-4AB7-4017-950C-ACBACEE55E06}" srcOrd="3" destOrd="0" parTransId="{A6427A45-198C-40DD-B9DB-17CF70E5AA4C}" sibTransId="{D4DEF917-D9C5-49BF-BEF3-EB4BEB68DAAA}"/>
    <dgm:cxn modelId="{B0133F60-9251-4DD2-BE9A-E17265E8FDEF}" srcId="{8076C7C6-2F5F-48A5-A316-9E9EFBA757A9}" destId="{100E32DC-4C16-4AA8-A7ED-E2FC2C66532E}" srcOrd="0" destOrd="0" parTransId="{E3565B5D-4F3C-4013-B4E8-6B78D57B0F78}" sibTransId="{F98610A6-44DB-45AB-98DF-BD9780FD91B2}"/>
    <dgm:cxn modelId="{24132A86-83F2-46CB-91E8-66CCBD57673E}" srcId="{8076C7C6-2F5F-48A5-A316-9E9EFBA757A9}" destId="{96AB3D14-CD83-4BD7-A424-4743D7F5D1F7}" srcOrd="1" destOrd="0" parTransId="{1FDA4A06-63B3-4AB7-B890-28A0663B9596}" sibTransId="{DA9640A1-85E6-403C-BCCF-394629227DBB}"/>
    <dgm:cxn modelId="{D8ABE889-F484-4F57-9981-3AF359F2B6B7}" type="presOf" srcId="{D3B3BC8D-230C-4E1B-A81C-E2E12B209895}" destId="{E7243E34-C9D2-47B1-8EF0-6E7B9D073DF6}" srcOrd="0" destOrd="0" presId="urn:microsoft.com/office/officeart/2005/8/layout/default"/>
    <dgm:cxn modelId="{F1A05296-B832-4AC4-9C7C-913F399BB59A}" srcId="{8076C7C6-2F5F-48A5-A316-9E9EFBA757A9}" destId="{D3B3BC8D-230C-4E1B-A81C-E2E12B209895}" srcOrd="4" destOrd="0" parTransId="{521F326C-319E-47B2-9408-253CEF76483B}" sibTransId="{A9344E26-2026-479D-8DFE-FE43350CDE67}"/>
    <dgm:cxn modelId="{31CEC598-5155-46B5-8F77-A4F831D93266}" type="presOf" srcId="{F259ECC4-4AB7-4017-950C-ACBACEE55E06}" destId="{57E69A4A-297F-40BE-8CA1-69C8F5C719F6}" srcOrd="0" destOrd="0" presId="urn:microsoft.com/office/officeart/2005/8/layout/default"/>
    <dgm:cxn modelId="{E070A9B1-3F76-4D3C-BEBE-D780072C5FDF}" type="presOf" srcId="{100E32DC-4C16-4AA8-A7ED-E2FC2C66532E}" destId="{A09D4D16-93AC-4F38-91E8-01F2FD3AC7B3}" srcOrd="0" destOrd="0" presId="urn:microsoft.com/office/officeart/2005/8/layout/default"/>
    <dgm:cxn modelId="{4FE966E1-5122-468A-89C2-A0D7BE95D318}" srcId="{8076C7C6-2F5F-48A5-A316-9E9EFBA757A9}" destId="{F4122174-FBC8-4004-BFDB-9451FE805556}" srcOrd="2" destOrd="0" parTransId="{311846EE-E3EB-4BF2-8C17-B8658BCF30AB}" sibTransId="{1B871BBC-A0A1-43F3-B4FC-2EDEFAABCD5A}"/>
    <dgm:cxn modelId="{335D86EB-7CC2-40FA-8310-9B71C5BA1D34}" type="presOf" srcId="{8076C7C6-2F5F-48A5-A316-9E9EFBA757A9}" destId="{DB636A2A-94C6-40CE-AB6C-1CB7FB4C0C18}" srcOrd="0" destOrd="0" presId="urn:microsoft.com/office/officeart/2005/8/layout/default"/>
    <dgm:cxn modelId="{1CD8FEEF-0708-4E2E-807B-11F0AA9E01D4}" type="presOf" srcId="{F4122174-FBC8-4004-BFDB-9451FE805556}" destId="{9A9781F6-B61D-4875-A882-9F573019B4EA}" srcOrd="0" destOrd="0" presId="urn:microsoft.com/office/officeart/2005/8/layout/default"/>
    <dgm:cxn modelId="{311AC95C-961A-46D3-A846-AA5DDE435E7A}" type="presParOf" srcId="{DB636A2A-94C6-40CE-AB6C-1CB7FB4C0C18}" destId="{A09D4D16-93AC-4F38-91E8-01F2FD3AC7B3}" srcOrd="0" destOrd="0" presId="urn:microsoft.com/office/officeart/2005/8/layout/default"/>
    <dgm:cxn modelId="{80D7AC05-271E-4A17-AEC6-35D3538814F0}" type="presParOf" srcId="{DB636A2A-94C6-40CE-AB6C-1CB7FB4C0C18}" destId="{D345A395-7EDB-4D27-9FDD-35DB81D56CC7}" srcOrd="1" destOrd="0" presId="urn:microsoft.com/office/officeart/2005/8/layout/default"/>
    <dgm:cxn modelId="{81E5CB40-0DEE-42A4-B13D-C161BCE5DF15}" type="presParOf" srcId="{DB636A2A-94C6-40CE-AB6C-1CB7FB4C0C18}" destId="{4F4B801F-CED4-4F5F-A9C0-C3A352E677F8}" srcOrd="2" destOrd="0" presId="urn:microsoft.com/office/officeart/2005/8/layout/default"/>
    <dgm:cxn modelId="{773710AF-4A50-4D7C-9077-B4B9BA7B3E0B}" type="presParOf" srcId="{DB636A2A-94C6-40CE-AB6C-1CB7FB4C0C18}" destId="{25622189-2969-4058-9DB9-18999F420D41}" srcOrd="3" destOrd="0" presId="urn:microsoft.com/office/officeart/2005/8/layout/default"/>
    <dgm:cxn modelId="{DA9E1487-1D30-4629-BC25-FED181BB5E82}" type="presParOf" srcId="{DB636A2A-94C6-40CE-AB6C-1CB7FB4C0C18}" destId="{9A9781F6-B61D-4875-A882-9F573019B4EA}" srcOrd="4" destOrd="0" presId="urn:microsoft.com/office/officeart/2005/8/layout/default"/>
    <dgm:cxn modelId="{02CE9119-8F0A-4177-A663-3886F638A4C4}" type="presParOf" srcId="{DB636A2A-94C6-40CE-AB6C-1CB7FB4C0C18}" destId="{0BD8F78E-C9CC-44F5-AF36-E9231AE97A27}" srcOrd="5" destOrd="0" presId="urn:microsoft.com/office/officeart/2005/8/layout/default"/>
    <dgm:cxn modelId="{43460EB7-8D3A-4516-AF40-D3DF95C0D03D}" type="presParOf" srcId="{DB636A2A-94C6-40CE-AB6C-1CB7FB4C0C18}" destId="{57E69A4A-297F-40BE-8CA1-69C8F5C719F6}" srcOrd="6" destOrd="0" presId="urn:microsoft.com/office/officeart/2005/8/layout/default"/>
    <dgm:cxn modelId="{2E190733-1088-4495-AD0C-584AE129DCCE}" type="presParOf" srcId="{DB636A2A-94C6-40CE-AB6C-1CB7FB4C0C18}" destId="{A0C1ABC8-AB0A-492D-9D93-5113304B95B0}" srcOrd="7" destOrd="0" presId="urn:microsoft.com/office/officeart/2005/8/layout/default"/>
    <dgm:cxn modelId="{7A43B835-0BA7-48E5-A889-133C4798D5A2}" type="presParOf" srcId="{DB636A2A-94C6-40CE-AB6C-1CB7FB4C0C18}" destId="{E7243E34-C9D2-47B1-8EF0-6E7B9D073DF6}" srcOrd="8" destOrd="0" presId="urn:microsoft.com/office/officeart/2005/8/layout/default"/>
    <dgm:cxn modelId="{67D0BBF4-FF65-4B89-8D51-482F306219D9}" type="presParOf" srcId="{DB636A2A-94C6-40CE-AB6C-1CB7FB4C0C18}" destId="{DAB40DFC-B9E5-4DBD-8A67-4FE9E3D538E7}" srcOrd="9" destOrd="0" presId="urn:microsoft.com/office/officeart/2005/8/layout/default"/>
    <dgm:cxn modelId="{A263243F-05EF-4319-B234-C4322A2B53D3}" type="presParOf" srcId="{DB636A2A-94C6-40CE-AB6C-1CB7FB4C0C18}" destId="{ED910D18-7419-4FB4-A8EC-99AFAD05EF0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C72E76-EC63-46CA-9B45-52529485B64D}" type="doc">
      <dgm:prSet loTypeId="urn:microsoft.com/office/officeart/2005/8/layout/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3F2959D-CE6D-487B-8399-A13EA764DC4E}">
      <dgm:prSet custT="1"/>
      <dgm:spPr/>
      <dgm:t>
        <a:bodyPr/>
        <a:lstStyle/>
        <a:p>
          <a:r>
            <a:rPr lang="cy-GB" sz="2800" dirty="0"/>
            <a:t>Talwyd cyfanswm o </a:t>
          </a:r>
          <a:r>
            <a:rPr lang="cy-GB" sz="6000" b="1" i="0" dirty="0">
              <a:solidFill>
                <a:srgbClr val="00B0F0"/>
              </a:solidFill>
            </a:rPr>
            <a:t>£4,500 </a:t>
          </a:r>
          <a:r>
            <a:rPr lang="cy-GB" sz="2800" dirty="0"/>
            <a:t>i </a:t>
          </a:r>
          <a:r>
            <a:rPr lang="cy-GB" sz="4000" b="1" dirty="0">
              <a:solidFill>
                <a:srgbClr val="00B0F0"/>
              </a:solidFill>
            </a:rPr>
            <a:t>18</a:t>
          </a:r>
          <a:r>
            <a:rPr lang="cy-GB" sz="2800" dirty="0"/>
            <a:t> mudiad yn amrywio o £100 i £1,000</a:t>
          </a:r>
          <a:endParaRPr lang="en-US" sz="2800" dirty="0"/>
        </a:p>
      </dgm:t>
    </dgm:pt>
    <dgm:pt modelId="{6D298E5C-D594-4733-959F-1A7BED2D2060}" type="parTrans" cxnId="{1B7AF337-D0B3-4ED6-90FD-F4632C2EC216}">
      <dgm:prSet/>
      <dgm:spPr/>
      <dgm:t>
        <a:bodyPr/>
        <a:lstStyle/>
        <a:p>
          <a:endParaRPr lang="en-US"/>
        </a:p>
      </dgm:t>
    </dgm:pt>
    <dgm:pt modelId="{142D2519-A8E3-43FB-9BE1-0916FBB9FCF2}" type="sibTrans" cxnId="{1B7AF337-D0B3-4ED6-90FD-F4632C2EC216}">
      <dgm:prSet/>
      <dgm:spPr/>
      <dgm:t>
        <a:bodyPr/>
        <a:lstStyle/>
        <a:p>
          <a:endParaRPr lang="en-US"/>
        </a:p>
      </dgm:t>
    </dgm:pt>
    <dgm:pt modelId="{50CB186F-6BF0-475A-A1D5-CC77DDC3DCB9}">
      <dgm:prSet custT="1"/>
      <dgm:spPr/>
      <dgm:t>
        <a:bodyPr/>
        <a:lstStyle/>
        <a:p>
          <a:r>
            <a:rPr lang="cy-GB" sz="2800" dirty="0"/>
            <a:t>Cynigwyd grantiau o </a:t>
          </a:r>
          <a:r>
            <a:rPr lang="cy-GB" sz="5400" b="1" dirty="0">
              <a:solidFill>
                <a:srgbClr val="00B0F0"/>
              </a:solidFill>
            </a:rPr>
            <a:t>£100 </a:t>
          </a:r>
          <a:r>
            <a:rPr lang="cy-GB" sz="2800" dirty="0"/>
            <a:t>i pob pentref yn y gymuned i gynnal gweithgareddau i ddathlu diwrnod </a:t>
          </a:r>
          <a:r>
            <a:rPr lang="cy-GB" sz="3600" b="1" i="1" dirty="0"/>
            <a:t>Buddugoliaeth yn Ewrop (VE Day) </a:t>
          </a:r>
          <a:r>
            <a:rPr lang="cy-GB" sz="2800" b="0" i="0" dirty="0"/>
            <a:t>dros penwythnos Gŵyl y Banc Dydd Gwener 8 Mai 2020</a:t>
          </a:r>
          <a:endParaRPr lang="en-US" sz="2800" b="0" i="0" dirty="0"/>
        </a:p>
      </dgm:t>
    </dgm:pt>
    <dgm:pt modelId="{98053473-0FA3-4865-B39B-DEE4481AB8A5}" type="parTrans" cxnId="{FD5574ED-0B98-4524-A5EE-06F5217216DE}">
      <dgm:prSet/>
      <dgm:spPr/>
      <dgm:t>
        <a:bodyPr/>
        <a:lstStyle/>
        <a:p>
          <a:endParaRPr lang="en-US"/>
        </a:p>
      </dgm:t>
    </dgm:pt>
    <dgm:pt modelId="{493D5967-1E05-4022-8709-320A2C1F02FE}" type="sibTrans" cxnId="{FD5574ED-0B98-4524-A5EE-06F5217216DE}">
      <dgm:prSet/>
      <dgm:spPr/>
      <dgm:t>
        <a:bodyPr/>
        <a:lstStyle/>
        <a:p>
          <a:endParaRPr lang="en-US"/>
        </a:p>
      </dgm:t>
    </dgm:pt>
    <dgm:pt modelId="{0D63EA61-5AE4-4F1C-BDBF-F31C18CC2648}" type="pres">
      <dgm:prSet presAssocID="{ECC72E76-EC63-46CA-9B45-52529485B64D}" presName="Name0" presStyleCnt="0">
        <dgm:presLayoutVars>
          <dgm:dir/>
          <dgm:animLvl val="lvl"/>
          <dgm:resizeHandles val="exact"/>
        </dgm:presLayoutVars>
      </dgm:prSet>
      <dgm:spPr/>
    </dgm:pt>
    <dgm:pt modelId="{2AA46A33-34CB-47B6-9CBC-1DDE426A8320}" type="pres">
      <dgm:prSet presAssocID="{50CB186F-6BF0-475A-A1D5-CC77DDC3DCB9}" presName="boxAndChildren" presStyleCnt="0"/>
      <dgm:spPr/>
    </dgm:pt>
    <dgm:pt modelId="{2F363C50-3D63-400B-914A-79EAA21CA91E}" type="pres">
      <dgm:prSet presAssocID="{50CB186F-6BF0-475A-A1D5-CC77DDC3DCB9}" presName="parentTextBox" presStyleLbl="node1" presStyleIdx="0" presStyleCnt="2" custScaleX="98294" custScaleY="213276"/>
      <dgm:spPr/>
    </dgm:pt>
    <dgm:pt modelId="{D325017B-E93B-4E0D-BF9C-8CE75CA88633}" type="pres">
      <dgm:prSet presAssocID="{142D2519-A8E3-43FB-9BE1-0916FBB9FCF2}" presName="sp" presStyleCnt="0"/>
      <dgm:spPr/>
    </dgm:pt>
    <dgm:pt modelId="{21C083B2-9D8E-4CF1-AFCD-03DC23F51713}" type="pres">
      <dgm:prSet presAssocID="{33F2959D-CE6D-487B-8399-A13EA764DC4E}" presName="arrowAndChildren" presStyleCnt="0"/>
      <dgm:spPr/>
    </dgm:pt>
    <dgm:pt modelId="{E35435BF-7C48-4383-ABB6-F42D1D959B39}" type="pres">
      <dgm:prSet presAssocID="{33F2959D-CE6D-487B-8399-A13EA764DC4E}" presName="parentTextArrow" presStyleLbl="node1" presStyleIdx="1" presStyleCnt="2"/>
      <dgm:spPr/>
    </dgm:pt>
  </dgm:ptLst>
  <dgm:cxnLst>
    <dgm:cxn modelId="{0B4A6319-D61B-404A-9FBC-B56111158702}" type="presOf" srcId="{50CB186F-6BF0-475A-A1D5-CC77DDC3DCB9}" destId="{2F363C50-3D63-400B-914A-79EAA21CA91E}" srcOrd="0" destOrd="0" presId="urn:microsoft.com/office/officeart/2005/8/layout/process4"/>
    <dgm:cxn modelId="{79376719-0556-48EB-A7F0-A77EEB0ACAD4}" type="presOf" srcId="{33F2959D-CE6D-487B-8399-A13EA764DC4E}" destId="{E35435BF-7C48-4383-ABB6-F42D1D959B39}" srcOrd="0" destOrd="0" presId="urn:microsoft.com/office/officeart/2005/8/layout/process4"/>
    <dgm:cxn modelId="{1B7AF337-D0B3-4ED6-90FD-F4632C2EC216}" srcId="{ECC72E76-EC63-46CA-9B45-52529485B64D}" destId="{33F2959D-CE6D-487B-8399-A13EA764DC4E}" srcOrd="0" destOrd="0" parTransId="{6D298E5C-D594-4733-959F-1A7BED2D2060}" sibTransId="{142D2519-A8E3-43FB-9BE1-0916FBB9FCF2}"/>
    <dgm:cxn modelId="{BFE875CD-EB91-4E99-855E-6DDE88183992}" type="presOf" srcId="{ECC72E76-EC63-46CA-9B45-52529485B64D}" destId="{0D63EA61-5AE4-4F1C-BDBF-F31C18CC2648}" srcOrd="0" destOrd="0" presId="urn:microsoft.com/office/officeart/2005/8/layout/process4"/>
    <dgm:cxn modelId="{FD5574ED-0B98-4524-A5EE-06F5217216DE}" srcId="{ECC72E76-EC63-46CA-9B45-52529485B64D}" destId="{50CB186F-6BF0-475A-A1D5-CC77DDC3DCB9}" srcOrd="1" destOrd="0" parTransId="{98053473-0FA3-4865-B39B-DEE4481AB8A5}" sibTransId="{493D5967-1E05-4022-8709-320A2C1F02FE}"/>
    <dgm:cxn modelId="{A64B5F25-27EB-46F0-89CD-2D04D1BFE557}" type="presParOf" srcId="{0D63EA61-5AE4-4F1C-BDBF-F31C18CC2648}" destId="{2AA46A33-34CB-47B6-9CBC-1DDE426A8320}" srcOrd="0" destOrd="0" presId="urn:microsoft.com/office/officeart/2005/8/layout/process4"/>
    <dgm:cxn modelId="{F58ACCA4-4036-40DD-99AC-287D9D822372}" type="presParOf" srcId="{2AA46A33-34CB-47B6-9CBC-1DDE426A8320}" destId="{2F363C50-3D63-400B-914A-79EAA21CA91E}" srcOrd="0" destOrd="0" presId="urn:microsoft.com/office/officeart/2005/8/layout/process4"/>
    <dgm:cxn modelId="{0C287B41-7D4C-4AFC-979B-4FE360641974}" type="presParOf" srcId="{0D63EA61-5AE4-4F1C-BDBF-F31C18CC2648}" destId="{D325017B-E93B-4E0D-BF9C-8CE75CA88633}" srcOrd="1" destOrd="0" presId="urn:microsoft.com/office/officeart/2005/8/layout/process4"/>
    <dgm:cxn modelId="{A4314508-68C9-4E01-9788-5185EB11E25B}" type="presParOf" srcId="{0D63EA61-5AE4-4F1C-BDBF-F31C18CC2648}" destId="{21C083B2-9D8E-4CF1-AFCD-03DC23F51713}" srcOrd="2" destOrd="0" presId="urn:microsoft.com/office/officeart/2005/8/layout/process4"/>
    <dgm:cxn modelId="{947D0450-647D-4D8B-81AD-57E5DA1D9BCA}" type="presParOf" srcId="{21C083B2-9D8E-4CF1-AFCD-03DC23F51713}" destId="{E35435BF-7C48-4383-ABB6-F42D1D959B3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B83284-01E9-4114-BDFB-BF06F0BF133B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28A36F7-EA31-4B32-85CF-478278E4219A}">
      <dgm:prSet/>
      <dgm:spPr/>
      <dgm:t>
        <a:bodyPr/>
        <a:lstStyle/>
        <a:p>
          <a:r>
            <a:rPr lang="cy-GB"/>
            <a:t>Ymuno i bartneriaeth gyda Cyngor Gwynedd ar gyfer llenwi biniau halen y gymuned</a:t>
          </a:r>
          <a:endParaRPr lang="en-US"/>
        </a:p>
      </dgm:t>
    </dgm:pt>
    <dgm:pt modelId="{2ABA2285-34AE-4E50-AAAA-0278C545F9C0}" type="parTrans" cxnId="{AF1940D2-5DD3-4F9D-876B-E6D977B76BCA}">
      <dgm:prSet/>
      <dgm:spPr/>
      <dgm:t>
        <a:bodyPr/>
        <a:lstStyle/>
        <a:p>
          <a:endParaRPr lang="en-US"/>
        </a:p>
      </dgm:t>
    </dgm:pt>
    <dgm:pt modelId="{F5A07B67-BD99-4D10-8E11-9D10E9F6A9A8}" type="sibTrans" cxnId="{AF1940D2-5DD3-4F9D-876B-E6D977B76BCA}">
      <dgm:prSet/>
      <dgm:spPr/>
      <dgm:t>
        <a:bodyPr/>
        <a:lstStyle/>
        <a:p>
          <a:endParaRPr lang="en-US"/>
        </a:p>
      </dgm:t>
    </dgm:pt>
    <dgm:pt modelId="{D6FE9001-E13E-4FD1-885E-A9781717D413}">
      <dgm:prSet/>
      <dgm:spPr/>
      <dgm:t>
        <a:bodyPr/>
        <a:lstStyle/>
        <a:p>
          <a:r>
            <a:rPr lang="cy-GB" dirty="0"/>
            <a:t>Parhau i fod mewn partneriaeth gyda Cyngor Gwynedd i gadw toiled y Marine, Dinas Dinlle ar agor. Wedi ymrwymo i’r bartneriaeth  tan 31 Mawrth 2021.</a:t>
          </a:r>
          <a:endParaRPr lang="en-US" dirty="0"/>
        </a:p>
      </dgm:t>
    </dgm:pt>
    <dgm:pt modelId="{AF7DCA6F-839D-4CD2-8359-BC1D9951586E}" type="parTrans" cxnId="{3EBBB3EA-3232-4530-A2BC-F4E7E08C5CEE}">
      <dgm:prSet/>
      <dgm:spPr/>
      <dgm:t>
        <a:bodyPr/>
        <a:lstStyle/>
        <a:p>
          <a:endParaRPr lang="en-US"/>
        </a:p>
      </dgm:t>
    </dgm:pt>
    <dgm:pt modelId="{C32570B6-5D45-4FC6-98F1-D250797D7783}" type="sibTrans" cxnId="{3EBBB3EA-3232-4530-A2BC-F4E7E08C5CEE}">
      <dgm:prSet/>
      <dgm:spPr/>
      <dgm:t>
        <a:bodyPr/>
        <a:lstStyle/>
        <a:p>
          <a:endParaRPr lang="en-US"/>
        </a:p>
      </dgm:t>
    </dgm:pt>
    <dgm:pt modelId="{8B98763B-6A28-4CB9-87F8-A79981565392}">
      <dgm:prSet/>
      <dgm:spPr/>
      <dgm:t>
        <a:bodyPr/>
        <a:lstStyle/>
        <a:p>
          <a:r>
            <a:rPr lang="cy-GB" dirty="0"/>
            <a:t>Parhau i gydweithio gyda Plwyf Eglwys Llanwnda a  Llandwrog i dorri gwair mynwent Eglwys Sant Tomos, Y Groeslon</a:t>
          </a:r>
          <a:endParaRPr lang="en-US" dirty="0"/>
        </a:p>
      </dgm:t>
    </dgm:pt>
    <dgm:pt modelId="{2EA45265-47A5-4B53-8561-D5C846D05B0F}" type="parTrans" cxnId="{247EDBC0-5FF6-4A48-BFC4-BB8036F63FD9}">
      <dgm:prSet/>
      <dgm:spPr/>
      <dgm:t>
        <a:bodyPr/>
        <a:lstStyle/>
        <a:p>
          <a:endParaRPr lang="en-US"/>
        </a:p>
      </dgm:t>
    </dgm:pt>
    <dgm:pt modelId="{668C7894-1E41-489D-B822-9B25EDAF8734}" type="sibTrans" cxnId="{247EDBC0-5FF6-4A48-BFC4-BB8036F63FD9}">
      <dgm:prSet/>
      <dgm:spPr/>
      <dgm:t>
        <a:bodyPr/>
        <a:lstStyle/>
        <a:p>
          <a:endParaRPr lang="en-US"/>
        </a:p>
      </dgm:t>
    </dgm:pt>
    <dgm:pt modelId="{592AA7B0-D5E9-4BDF-A5BF-F9DCEE051D51}">
      <dgm:prSet/>
      <dgm:spPr/>
      <dgm:t>
        <a:bodyPr/>
        <a:lstStyle/>
        <a:p>
          <a:r>
            <a:rPr lang="cy-GB" dirty="0"/>
            <a:t>Cydweithio gyda Swyddog Parc Cenedlaethol Eryri ar Prosiect Uwch Gwyrfai i sicrhau gwaith atal tan ar y comin ac i agor ffynhonnau Pistyll a Tan Buarth ar hyd Lon Cim, Carmel </a:t>
          </a:r>
          <a:endParaRPr lang="en-US" dirty="0"/>
        </a:p>
      </dgm:t>
    </dgm:pt>
    <dgm:pt modelId="{E020B479-3CEE-4384-9997-16D5CE832B61}" type="parTrans" cxnId="{B5D0EF51-0DE4-4FF7-9E52-C46B49D50D34}">
      <dgm:prSet/>
      <dgm:spPr/>
      <dgm:t>
        <a:bodyPr/>
        <a:lstStyle/>
        <a:p>
          <a:endParaRPr lang="en-US"/>
        </a:p>
      </dgm:t>
    </dgm:pt>
    <dgm:pt modelId="{16CD0D1F-E5B9-4CE3-AC05-3FE90DC6C29F}" type="sibTrans" cxnId="{B5D0EF51-0DE4-4FF7-9E52-C46B49D50D34}">
      <dgm:prSet/>
      <dgm:spPr/>
      <dgm:t>
        <a:bodyPr/>
        <a:lstStyle/>
        <a:p>
          <a:endParaRPr lang="en-US"/>
        </a:p>
      </dgm:t>
    </dgm:pt>
    <dgm:pt modelId="{832EB356-1872-4180-B2E8-FECB30F1DC5D}">
      <dgm:prSet/>
      <dgm:spPr/>
      <dgm:t>
        <a:bodyPr/>
        <a:lstStyle/>
        <a:p>
          <a:r>
            <a:rPr lang="cy-GB" dirty="0"/>
            <a:t>Yn aelod o Prosiect Partneriaeth Glynllifon</a:t>
          </a:r>
          <a:endParaRPr lang="en-US" dirty="0"/>
        </a:p>
      </dgm:t>
    </dgm:pt>
    <dgm:pt modelId="{247F22DF-FAB8-45CD-80E5-8D9CD8F52050}" type="parTrans" cxnId="{6B4B5165-AC62-49AF-B590-57E5866ABF44}">
      <dgm:prSet/>
      <dgm:spPr/>
      <dgm:t>
        <a:bodyPr/>
        <a:lstStyle/>
        <a:p>
          <a:endParaRPr lang="en-US"/>
        </a:p>
      </dgm:t>
    </dgm:pt>
    <dgm:pt modelId="{07D1DFF6-E84F-4F16-86B8-2C75A57E8415}" type="sibTrans" cxnId="{6B4B5165-AC62-49AF-B590-57E5866ABF44}">
      <dgm:prSet/>
      <dgm:spPr/>
      <dgm:t>
        <a:bodyPr/>
        <a:lstStyle/>
        <a:p>
          <a:endParaRPr lang="en-US"/>
        </a:p>
      </dgm:t>
    </dgm:pt>
    <dgm:pt modelId="{C6EC6970-9C56-4242-A7FB-FC4309934671}" type="pres">
      <dgm:prSet presAssocID="{22B83284-01E9-4114-BDFB-BF06F0BF133B}" presName="outerComposite" presStyleCnt="0">
        <dgm:presLayoutVars>
          <dgm:chMax val="5"/>
          <dgm:dir/>
          <dgm:resizeHandles val="exact"/>
        </dgm:presLayoutVars>
      </dgm:prSet>
      <dgm:spPr/>
    </dgm:pt>
    <dgm:pt modelId="{C8D77E8E-715E-465E-990A-5D73D4D1FBA5}" type="pres">
      <dgm:prSet presAssocID="{22B83284-01E9-4114-BDFB-BF06F0BF133B}" presName="dummyMaxCanvas" presStyleCnt="0">
        <dgm:presLayoutVars/>
      </dgm:prSet>
      <dgm:spPr/>
    </dgm:pt>
    <dgm:pt modelId="{93DE05CB-30CE-4284-A06C-7FDD192F7DE8}" type="pres">
      <dgm:prSet presAssocID="{22B83284-01E9-4114-BDFB-BF06F0BF133B}" presName="FiveNodes_1" presStyleLbl="node1" presStyleIdx="0" presStyleCnt="5">
        <dgm:presLayoutVars>
          <dgm:bulletEnabled val="1"/>
        </dgm:presLayoutVars>
      </dgm:prSet>
      <dgm:spPr/>
    </dgm:pt>
    <dgm:pt modelId="{8BFB1FDB-1FBC-4E25-AB7D-584B00742668}" type="pres">
      <dgm:prSet presAssocID="{22B83284-01E9-4114-BDFB-BF06F0BF133B}" presName="FiveNodes_2" presStyleLbl="node1" presStyleIdx="1" presStyleCnt="5">
        <dgm:presLayoutVars>
          <dgm:bulletEnabled val="1"/>
        </dgm:presLayoutVars>
      </dgm:prSet>
      <dgm:spPr/>
    </dgm:pt>
    <dgm:pt modelId="{37C9A5A4-6089-48F4-8A4C-4B1EAF8894F5}" type="pres">
      <dgm:prSet presAssocID="{22B83284-01E9-4114-BDFB-BF06F0BF133B}" presName="FiveNodes_3" presStyleLbl="node1" presStyleIdx="2" presStyleCnt="5">
        <dgm:presLayoutVars>
          <dgm:bulletEnabled val="1"/>
        </dgm:presLayoutVars>
      </dgm:prSet>
      <dgm:spPr/>
    </dgm:pt>
    <dgm:pt modelId="{468A52D0-9880-47AC-A7C9-7029D400DF0C}" type="pres">
      <dgm:prSet presAssocID="{22B83284-01E9-4114-BDFB-BF06F0BF133B}" presName="FiveNodes_4" presStyleLbl="node1" presStyleIdx="3" presStyleCnt="5">
        <dgm:presLayoutVars>
          <dgm:bulletEnabled val="1"/>
        </dgm:presLayoutVars>
      </dgm:prSet>
      <dgm:spPr/>
    </dgm:pt>
    <dgm:pt modelId="{C9EC7B97-A101-4CE2-A7E4-820B8A1C8D7C}" type="pres">
      <dgm:prSet presAssocID="{22B83284-01E9-4114-BDFB-BF06F0BF133B}" presName="FiveNodes_5" presStyleLbl="node1" presStyleIdx="4" presStyleCnt="5">
        <dgm:presLayoutVars>
          <dgm:bulletEnabled val="1"/>
        </dgm:presLayoutVars>
      </dgm:prSet>
      <dgm:spPr/>
    </dgm:pt>
    <dgm:pt modelId="{EC28F19F-0D5E-4B21-8C01-9BCA31A1139C}" type="pres">
      <dgm:prSet presAssocID="{22B83284-01E9-4114-BDFB-BF06F0BF133B}" presName="FiveConn_1-2" presStyleLbl="fgAccFollowNode1" presStyleIdx="0" presStyleCnt="4">
        <dgm:presLayoutVars>
          <dgm:bulletEnabled val="1"/>
        </dgm:presLayoutVars>
      </dgm:prSet>
      <dgm:spPr/>
    </dgm:pt>
    <dgm:pt modelId="{FDCEE5A1-A512-482E-83C7-8B02EC9F0A04}" type="pres">
      <dgm:prSet presAssocID="{22B83284-01E9-4114-BDFB-BF06F0BF133B}" presName="FiveConn_2-3" presStyleLbl="fgAccFollowNode1" presStyleIdx="1" presStyleCnt="4">
        <dgm:presLayoutVars>
          <dgm:bulletEnabled val="1"/>
        </dgm:presLayoutVars>
      </dgm:prSet>
      <dgm:spPr/>
    </dgm:pt>
    <dgm:pt modelId="{17EF799B-8653-4251-A140-F902C9F18CF9}" type="pres">
      <dgm:prSet presAssocID="{22B83284-01E9-4114-BDFB-BF06F0BF133B}" presName="FiveConn_3-4" presStyleLbl="fgAccFollowNode1" presStyleIdx="2" presStyleCnt="4">
        <dgm:presLayoutVars>
          <dgm:bulletEnabled val="1"/>
        </dgm:presLayoutVars>
      </dgm:prSet>
      <dgm:spPr/>
    </dgm:pt>
    <dgm:pt modelId="{1A869FB7-4021-4A46-973A-9D705C117099}" type="pres">
      <dgm:prSet presAssocID="{22B83284-01E9-4114-BDFB-BF06F0BF133B}" presName="FiveConn_4-5" presStyleLbl="fgAccFollowNode1" presStyleIdx="3" presStyleCnt="4">
        <dgm:presLayoutVars>
          <dgm:bulletEnabled val="1"/>
        </dgm:presLayoutVars>
      </dgm:prSet>
      <dgm:spPr/>
    </dgm:pt>
    <dgm:pt modelId="{8C6CAFB0-FD61-4AC4-8DF2-8650F74EDB0B}" type="pres">
      <dgm:prSet presAssocID="{22B83284-01E9-4114-BDFB-BF06F0BF133B}" presName="FiveNodes_1_text" presStyleLbl="node1" presStyleIdx="4" presStyleCnt="5">
        <dgm:presLayoutVars>
          <dgm:bulletEnabled val="1"/>
        </dgm:presLayoutVars>
      </dgm:prSet>
      <dgm:spPr/>
    </dgm:pt>
    <dgm:pt modelId="{D03164A7-09DF-4ABD-AEE7-B9DF20EB84C5}" type="pres">
      <dgm:prSet presAssocID="{22B83284-01E9-4114-BDFB-BF06F0BF133B}" presName="FiveNodes_2_text" presStyleLbl="node1" presStyleIdx="4" presStyleCnt="5">
        <dgm:presLayoutVars>
          <dgm:bulletEnabled val="1"/>
        </dgm:presLayoutVars>
      </dgm:prSet>
      <dgm:spPr/>
    </dgm:pt>
    <dgm:pt modelId="{6BE8A109-1219-443C-8523-26C9AC8116AA}" type="pres">
      <dgm:prSet presAssocID="{22B83284-01E9-4114-BDFB-BF06F0BF133B}" presName="FiveNodes_3_text" presStyleLbl="node1" presStyleIdx="4" presStyleCnt="5">
        <dgm:presLayoutVars>
          <dgm:bulletEnabled val="1"/>
        </dgm:presLayoutVars>
      </dgm:prSet>
      <dgm:spPr/>
    </dgm:pt>
    <dgm:pt modelId="{61FD19F6-8967-49D7-93FB-986F0AC0C327}" type="pres">
      <dgm:prSet presAssocID="{22B83284-01E9-4114-BDFB-BF06F0BF133B}" presName="FiveNodes_4_text" presStyleLbl="node1" presStyleIdx="4" presStyleCnt="5">
        <dgm:presLayoutVars>
          <dgm:bulletEnabled val="1"/>
        </dgm:presLayoutVars>
      </dgm:prSet>
      <dgm:spPr/>
    </dgm:pt>
    <dgm:pt modelId="{E7B85570-7D23-47C9-A185-E6095666026A}" type="pres">
      <dgm:prSet presAssocID="{22B83284-01E9-4114-BDFB-BF06F0BF133B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34B9ED0B-434D-4E83-9651-0A0B06EA67CC}" type="presOf" srcId="{832EB356-1872-4180-B2E8-FECB30F1DC5D}" destId="{E7B85570-7D23-47C9-A185-E6095666026A}" srcOrd="1" destOrd="0" presId="urn:microsoft.com/office/officeart/2005/8/layout/vProcess5"/>
    <dgm:cxn modelId="{D6DB8619-1599-4A26-B4A7-DBAE79714BDA}" type="presOf" srcId="{22B83284-01E9-4114-BDFB-BF06F0BF133B}" destId="{C6EC6970-9C56-4242-A7FB-FC4309934671}" srcOrd="0" destOrd="0" presId="urn:microsoft.com/office/officeart/2005/8/layout/vProcess5"/>
    <dgm:cxn modelId="{B5902037-A3D9-4663-AE6E-C4336AC7DAC9}" type="presOf" srcId="{8B98763B-6A28-4CB9-87F8-A79981565392}" destId="{37C9A5A4-6089-48F4-8A4C-4B1EAF8894F5}" srcOrd="0" destOrd="0" presId="urn:microsoft.com/office/officeart/2005/8/layout/vProcess5"/>
    <dgm:cxn modelId="{D90CAE3E-9B02-4DA4-9248-38ADD7CF7758}" type="presOf" srcId="{D6FE9001-E13E-4FD1-885E-A9781717D413}" destId="{D03164A7-09DF-4ABD-AEE7-B9DF20EB84C5}" srcOrd="1" destOrd="0" presId="urn:microsoft.com/office/officeart/2005/8/layout/vProcess5"/>
    <dgm:cxn modelId="{6B4B5165-AC62-49AF-B590-57E5866ABF44}" srcId="{22B83284-01E9-4114-BDFB-BF06F0BF133B}" destId="{832EB356-1872-4180-B2E8-FECB30F1DC5D}" srcOrd="4" destOrd="0" parTransId="{247F22DF-FAB8-45CD-80E5-8D9CD8F52050}" sibTransId="{07D1DFF6-E84F-4F16-86B8-2C75A57E8415}"/>
    <dgm:cxn modelId="{B8E3FB70-948A-4C3F-9500-5AD8DECFBB35}" type="presOf" srcId="{8B98763B-6A28-4CB9-87F8-A79981565392}" destId="{6BE8A109-1219-443C-8523-26C9AC8116AA}" srcOrd="1" destOrd="0" presId="urn:microsoft.com/office/officeart/2005/8/layout/vProcess5"/>
    <dgm:cxn modelId="{B5D0EF51-0DE4-4FF7-9E52-C46B49D50D34}" srcId="{22B83284-01E9-4114-BDFB-BF06F0BF133B}" destId="{592AA7B0-D5E9-4BDF-A5BF-F9DCEE051D51}" srcOrd="3" destOrd="0" parTransId="{E020B479-3CEE-4384-9997-16D5CE832B61}" sibTransId="{16CD0D1F-E5B9-4CE3-AC05-3FE90DC6C29F}"/>
    <dgm:cxn modelId="{E7434A52-37E4-4C62-8DD3-CAACD5728680}" type="presOf" srcId="{D28A36F7-EA31-4B32-85CF-478278E4219A}" destId="{8C6CAFB0-FD61-4AC4-8DF2-8650F74EDB0B}" srcOrd="1" destOrd="0" presId="urn:microsoft.com/office/officeart/2005/8/layout/vProcess5"/>
    <dgm:cxn modelId="{79D82B89-7838-40B0-ACA3-E5D3B9B98124}" type="presOf" srcId="{668C7894-1E41-489D-B822-9B25EDAF8734}" destId="{17EF799B-8653-4251-A140-F902C9F18CF9}" srcOrd="0" destOrd="0" presId="urn:microsoft.com/office/officeart/2005/8/layout/vProcess5"/>
    <dgm:cxn modelId="{7AE67A96-1620-4A52-B9C4-4027FE88432C}" type="presOf" srcId="{D6FE9001-E13E-4FD1-885E-A9781717D413}" destId="{8BFB1FDB-1FBC-4E25-AB7D-584B00742668}" srcOrd="0" destOrd="0" presId="urn:microsoft.com/office/officeart/2005/8/layout/vProcess5"/>
    <dgm:cxn modelId="{C8A20598-7875-417C-96FF-98F1D5ADCFC5}" type="presOf" srcId="{592AA7B0-D5E9-4BDF-A5BF-F9DCEE051D51}" destId="{468A52D0-9880-47AC-A7C9-7029D400DF0C}" srcOrd="0" destOrd="0" presId="urn:microsoft.com/office/officeart/2005/8/layout/vProcess5"/>
    <dgm:cxn modelId="{843694AA-8AAC-4005-92A4-44571BAD2F38}" type="presOf" srcId="{832EB356-1872-4180-B2E8-FECB30F1DC5D}" destId="{C9EC7B97-A101-4CE2-A7E4-820B8A1C8D7C}" srcOrd="0" destOrd="0" presId="urn:microsoft.com/office/officeart/2005/8/layout/vProcess5"/>
    <dgm:cxn modelId="{247EDBC0-5FF6-4A48-BFC4-BB8036F63FD9}" srcId="{22B83284-01E9-4114-BDFB-BF06F0BF133B}" destId="{8B98763B-6A28-4CB9-87F8-A79981565392}" srcOrd="2" destOrd="0" parTransId="{2EA45265-47A5-4B53-8561-D5C846D05B0F}" sibTransId="{668C7894-1E41-489D-B822-9B25EDAF8734}"/>
    <dgm:cxn modelId="{3C6449CD-2B9E-46F3-B29D-E4B51980CED8}" type="presOf" srcId="{F5A07B67-BD99-4D10-8E11-9D10E9F6A9A8}" destId="{EC28F19F-0D5E-4B21-8C01-9BCA31A1139C}" srcOrd="0" destOrd="0" presId="urn:microsoft.com/office/officeart/2005/8/layout/vProcess5"/>
    <dgm:cxn modelId="{1043FBD0-613D-4750-B653-9645F79541C3}" type="presOf" srcId="{16CD0D1F-E5B9-4CE3-AC05-3FE90DC6C29F}" destId="{1A869FB7-4021-4A46-973A-9D705C117099}" srcOrd="0" destOrd="0" presId="urn:microsoft.com/office/officeart/2005/8/layout/vProcess5"/>
    <dgm:cxn modelId="{AF1940D2-5DD3-4F9D-876B-E6D977B76BCA}" srcId="{22B83284-01E9-4114-BDFB-BF06F0BF133B}" destId="{D28A36F7-EA31-4B32-85CF-478278E4219A}" srcOrd="0" destOrd="0" parTransId="{2ABA2285-34AE-4E50-AAAA-0278C545F9C0}" sibTransId="{F5A07B67-BD99-4D10-8E11-9D10E9F6A9A8}"/>
    <dgm:cxn modelId="{D34CFBDC-465D-4C50-A0D9-A1EBC40641DA}" type="presOf" srcId="{D28A36F7-EA31-4B32-85CF-478278E4219A}" destId="{93DE05CB-30CE-4284-A06C-7FDD192F7DE8}" srcOrd="0" destOrd="0" presId="urn:microsoft.com/office/officeart/2005/8/layout/vProcess5"/>
    <dgm:cxn modelId="{8FAB56E6-9CC0-4C73-8655-AF846FF43515}" type="presOf" srcId="{592AA7B0-D5E9-4BDF-A5BF-F9DCEE051D51}" destId="{61FD19F6-8967-49D7-93FB-986F0AC0C327}" srcOrd="1" destOrd="0" presId="urn:microsoft.com/office/officeart/2005/8/layout/vProcess5"/>
    <dgm:cxn modelId="{351F6DE7-B480-4C13-ACEA-D5A8C68A2E18}" type="presOf" srcId="{C32570B6-5D45-4FC6-98F1-D250797D7783}" destId="{FDCEE5A1-A512-482E-83C7-8B02EC9F0A04}" srcOrd="0" destOrd="0" presId="urn:microsoft.com/office/officeart/2005/8/layout/vProcess5"/>
    <dgm:cxn modelId="{3EBBB3EA-3232-4530-A2BC-F4E7E08C5CEE}" srcId="{22B83284-01E9-4114-BDFB-BF06F0BF133B}" destId="{D6FE9001-E13E-4FD1-885E-A9781717D413}" srcOrd="1" destOrd="0" parTransId="{AF7DCA6F-839D-4CD2-8359-BC1D9951586E}" sibTransId="{C32570B6-5D45-4FC6-98F1-D250797D7783}"/>
    <dgm:cxn modelId="{99A13607-B094-4F0D-B67C-353B334A83E6}" type="presParOf" srcId="{C6EC6970-9C56-4242-A7FB-FC4309934671}" destId="{C8D77E8E-715E-465E-990A-5D73D4D1FBA5}" srcOrd="0" destOrd="0" presId="urn:microsoft.com/office/officeart/2005/8/layout/vProcess5"/>
    <dgm:cxn modelId="{99665D5F-DAC5-49E2-AF67-BB5D8A94BE90}" type="presParOf" srcId="{C6EC6970-9C56-4242-A7FB-FC4309934671}" destId="{93DE05CB-30CE-4284-A06C-7FDD192F7DE8}" srcOrd="1" destOrd="0" presId="urn:microsoft.com/office/officeart/2005/8/layout/vProcess5"/>
    <dgm:cxn modelId="{07653F0A-049E-460B-BF77-5C48AAA828C6}" type="presParOf" srcId="{C6EC6970-9C56-4242-A7FB-FC4309934671}" destId="{8BFB1FDB-1FBC-4E25-AB7D-584B00742668}" srcOrd="2" destOrd="0" presId="urn:microsoft.com/office/officeart/2005/8/layout/vProcess5"/>
    <dgm:cxn modelId="{96DB2CCA-FC3D-4604-BD0C-EBCD515BA61D}" type="presParOf" srcId="{C6EC6970-9C56-4242-A7FB-FC4309934671}" destId="{37C9A5A4-6089-48F4-8A4C-4B1EAF8894F5}" srcOrd="3" destOrd="0" presId="urn:microsoft.com/office/officeart/2005/8/layout/vProcess5"/>
    <dgm:cxn modelId="{E95BDDDB-1F8A-409B-81A3-0E67E815D6B6}" type="presParOf" srcId="{C6EC6970-9C56-4242-A7FB-FC4309934671}" destId="{468A52D0-9880-47AC-A7C9-7029D400DF0C}" srcOrd="4" destOrd="0" presId="urn:microsoft.com/office/officeart/2005/8/layout/vProcess5"/>
    <dgm:cxn modelId="{D555AA17-99A6-4599-B1FD-E7986D7C22D9}" type="presParOf" srcId="{C6EC6970-9C56-4242-A7FB-FC4309934671}" destId="{C9EC7B97-A101-4CE2-A7E4-820B8A1C8D7C}" srcOrd="5" destOrd="0" presId="urn:microsoft.com/office/officeart/2005/8/layout/vProcess5"/>
    <dgm:cxn modelId="{332F7F9F-44BC-498C-8C78-6B7AA1F4E354}" type="presParOf" srcId="{C6EC6970-9C56-4242-A7FB-FC4309934671}" destId="{EC28F19F-0D5E-4B21-8C01-9BCA31A1139C}" srcOrd="6" destOrd="0" presId="urn:microsoft.com/office/officeart/2005/8/layout/vProcess5"/>
    <dgm:cxn modelId="{795801A8-FDCE-4691-97C9-7CA5EE878DB3}" type="presParOf" srcId="{C6EC6970-9C56-4242-A7FB-FC4309934671}" destId="{FDCEE5A1-A512-482E-83C7-8B02EC9F0A04}" srcOrd="7" destOrd="0" presId="urn:microsoft.com/office/officeart/2005/8/layout/vProcess5"/>
    <dgm:cxn modelId="{F17301B4-658C-4EC0-ACF9-0556EC1B0759}" type="presParOf" srcId="{C6EC6970-9C56-4242-A7FB-FC4309934671}" destId="{17EF799B-8653-4251-A140-F902C9F18CF9}" srcOrd="8" destOrd="0" presId="urn:microsoft.com/office/officeart/2005/8/layout/vProcess5"/>
    <dgm:cxn modelId="{D7D25EFD-BC1F-4F43-96EE-78F5B1B29D73}" type="presParOf" srcId="{C6EC6970-9C56-4242-A7FB-FC4309934671}" destId="{1A869FB7-4021-4A46-973A-9D705C117099}" srcOrd="9" destOrd="0" presId="urn:microsoft.com/office/officeart/2005/8/layout/vProcess5"/>
    <dgm:cxn modelId="{7F2CB2EE-DBCF-4B2D-9359-AA98F151C229}" type="presParOf" srcId="{C6EC6970-9C56-4242-A7FB-FC4309934671}" destId="{8C6CAFB0-FD61-4AC4-8DF2-8650F74EDB0B}" srcOrd="10" destOrd="0" presId="urn:microsoft.com/office/officeart/2005/8/layout/vProcess5"/>
    <dgm:cxn modelId="{B451F6E4-CFB8-4D7A-9670-25368A187D36}" type="presParOf" srcId="{C6EC6970-9C56-4242-A7FB-FC4309934671}" destId="{D03164A7-09DF-4ABD-AEE7-B9DF20EB84C5}" srcOrd="11" destOrd="0" presId="urn:microsoft.com/office/officeart/2005/8/layout/vProcess5"/>
    <dgm:cxn modelId="{26750CE6-ABAF-4E0F-A660-C18526B58D32}" type="presParOf" srcId="{C6EC6970-9C56-4242-A7FB-FC4309934671}" destId="{6BE8A109-1219-443C-8523-26C9AC8116AA}" srcOrd="12" destOrd="0" presId="urn:microsoft.com/office/officeart/2005/8/layout/vProcess5"/>
    <dgm:cxn modelId="{3A132A8D-B8E9-45F8-846D-089D8A092674}" type="presParOf" srcId="{C6EC6970-9C56-4242-A7FB-FC4309934671}" destId="{61FD19F6-8967-49D7-93FB-986F0AC0C327}" srcOrd="13" destOrd="0" presId="urn:microsoft.com/office/officeart/2005/8/layout/vProcess5"/>
    <dgm:cxn modelId="{906E02A9-67F5-47D9-926A-18DD80F78E7E}" type="presParOf" srcId="{C6EC6970-9C56-4242-A7FB-FC4309934671}" destId="{E7B85570-7D23-47C9-A185-E6095666026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89731A9-17CE-46D0-8101-5F9D2979C135}" type="doc">
      <dgm:prSet loTypeId="urn:microsoft.com/office/officeart/2005/8/layout/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80CA231-031E-4E8C-BAB2-69EE2AF13FDD}">
      <dgm:prSet custT="1"/>
      <dgm:spPr/>
      <dgm:t>
        <a:bodyPr/>
        <a:lstStyle/>
        <a:p>
          <a:r>
            <a:rPr lang="cy-GB" sz="1800" dirty="0"/>
            <a:t>Ymgynghorwyd gyda pob aelwyd yn y gymuned</a:t>
          </a:r>
          <a:r>
            <a:rPr lang="en-GB" sz="1800" dirty="0"/>
            <a:t>d </a:t>
          </a:r>
          <a:r>
            <a:rPr lang="en-GB" sz="1800" dirty="0" err="1"/>
            <a:t>i</a:t>
          </a:r>
          <a:r>
            <a:rPr lang="en-GB" sz="1800" dirty="0"/>
            <a:t> </a:t>
          </a:r>
          <a:r>
            <a:rPr lang="en-GB" sz="1800" dirty="0" err="1"/>
            <a:t>ddarganfod</a:t>
          </a:r>
          <a:r>
            <a:rPr lang="en-GB" sz="1800" dirty="0"/>
            <a:t> barn a </a:t>
          </a:r>
          <a:r>
            <a:rPr lang="en-GB" sz="1800" dirty="0" err="1"/>
            <a:t>sylwadau</a:t>
          </a:r>
          <a:r>
            <a:rPr lang="en-GB" sz="1800" dirty="0"/>
            <a:t> </a:t>
          </a:r>
          <a:r>
            <a:rPr lang="en-GB" sz="1800" dirty="0" err="1"/>
            <a:t>preswylwyr</a:t>
          </a:r>
          <a:r>
            <a:rPr lang="en-GB" sz="1800" dirty="0"/>
            <a:t> y </a:t>
          </a:r>
          <a:r>
            <a:rPr lang="en-GB" sz="1800" dirty="0" err="1"/>
            <a:t>gymuned</a:t>
          </a:r>
          <a:r>
            <a:rPr lang="en-GB" sz="1800" dirty="0"/>
            <a:t> </a:t>
          </a:r>
          <a:r>
            <a:rPr lang="en-GB" sz="1800" dirty="0" err="1"/>
            <a:t>ynghylch</a:t>
          </a:r>
          <a:r>
            <a:rPr lang="en-GB" sz="1800" dirty="0"/>
            <a:t> </a:t>
          </a:r>
          <a:r>
            <a:rPr lang="en-GB" sz="1800" dirty="0" err="1"/>
            <a:t>eu</a:t>
          </a:r>
          <a:r>
            <a:rPr lang="en-GB" sz="1800" dirty="0"/>
            <a:t> </a:t>
          </a:r>
          <a:r>
            <a:rPr lang="en-GB" sz="1800" dirty="0" err="1"/>
            <a:t>pryderon</a:t>
          </a:r>
          <a:r>
            <a:rPr lang="en-GB" sz="1800" dirty="0"/>
            <a:t> a </a:t>
          </a:r>
          <a:r>
            <a:rPr lang="en-GB" sz="1800" dirty="0" err="1"/>
            <a:t>dyheadau</a:t>
          </a:r>
          <a:r>
            <a:rPr lang="en-GB" sz="1800" dirty="0"/>
            <a:t> ac </a:t>
          </a:r>
          <a:r>
            <a:rPr lang="en-GB" sz="1800" dirty="0" err="1"/>
            <a:t>i</a:t>
          </a:r>
          <a:r>
            <a:rPr lang="en-GB" sz="1800" dirty="0"/>
            <a:t> dd</a:t>
          </a:r>
          <a:r>
            <a:rPr lang="cy-GB" sz="1800" dirty="0" err="1"/>
            <a:t>adansoddi</a:t>
          </a:r>
          <a:r>
            <a:rPr lang="cy-GB" sz="1800" dirty="0"/>
            <a:t> y canlyniadau a comisiynu adroddiad. Derbyniwyd </a:t>
          </a:r>
          <a:r>
            <a:rPr lang="cy-GB" sz="3600" b="1" dirty="0"/>
            <a:t>403</a:t>
          </a:r>
          <a:r>
            <a:rPr lang="cy-GB" sz="1800" dirty="0"/>
            <a:t> o </a:t>
          </a:r>
          <a:r>
            <a:rPr lang="cy-GB" sz="1800" dirty="0" err="1"/>
            <a:t>ymatebion.Bwriad</a:t>
          </a:r>
          <a:r>
            <a:rPr lang="en-GB" sz="1800" dirty="0"/>
            <a:t> y Cyngor </a:t>
          </a:r>
          <a:r>
            <a:rPr lang="en-GB" sz="1800" dirty="0" err="1"/>
            <a:t>Cymuned</a:t>
          </a:r>
          <a:r>
            <a:rPr lang="en-GB" sz="1800" dirty="0"/>
            <a:t> </a:t>
          </a:r>
          <a:r>
            <a:rPr lang="en-GB" sz="1800" dirty="0" err="1"/>
            <a:t>yw</a:t>
          </a:r>
          <a:r>
            <a:rPr lang="en-GB" sz="1800" dirty="0"/>
            <a:t> </a:t>
          </a:r>
          <a:r>
            <a:rPr lang="en-GB" sz="1800" dirty="0" err="1"/>
            <a:t>defnyddio</a:t>
          </a:r>
          <a:r>
            <a:rPr lang="en-GB" sz="1800" dirty="0"/>
            <a:t> </a:t>
          </a:r>
          <a:r>
            <a:rPr lang="en-GB" sz="1800" dirty="0" err="1"/>
            <a:t>dadansoddiad</a:t>
          </a:r>
          <a:r>
            <a:rPr lang="en-GB" sz="1800" dirty="0"/>
            <a:t> </a:t>
          </a:r>
          <a:r>
            <a:rPr lang="en-GB" sz="1800" dirty="0" err="1"/>
            <a:t>yr</a:t>
          </a:r>
          <a:r>
            <a:rPr lang="en-GB" sz="1800" dirty="0"/>
            <a:t> </a:t>
          </a:r>
          <a:r>
            <a:rPr lang="en-GB" sz="1800" dirty="0" err="1"/>
            <a:t>adroddiad</a:t>
          </a:r>
          <a:r>
            <a:rPr lang="en-GB" sz="1800" dirty="0"/>
            <a:t> </a:t>
          </a:r>
          <a:r>
            <a:rPr lang="en-GB" sz="1800" dirty="0" err="1"/>
            <a:t>gan</a:t>
          </a:r>
          <a:r>
            <a:rPr lang="en-GB" sz="1800" dirty="0"/>
            <a:t> </a:t>
          </a:r>
          <a:r>
            <a:rPr lang="en-GB" sz="1800" dirty="0" err="1"/>
            <a:t>roi</a:t>
          </a:r>
          <a:r>
            <a:rPr lang="en-GB" sz="1800" dirty="0"/>
            <a:t> </a:t>
          </a:r>
          <a:r>
            <a:rPr lang="en-GB" sz="1800" dirty="0" err="1"/>
            <a:t>ystyriaeth</a:t>
          </a:r>
          <a:r>
            <a:rPr lang="en-GB" sz="1800" dirty="0"/>
            <a:t>, </a:t>
          </a:r>
          <a:r>
            <a:rPr lang="en-GB" sz="1800" dirty="0" err="1"/>
            <a:t>ble</a:t>
          </a:r>
          <a:r>
            <a:rPr lang="en-GB" sz="1800" dirty="0"/>
            <a:t> </a:t>
          </a:r>
          <a:r>
            <a:rPr lang="en-GB" sz="1800" dirty="0" err="1"/>
            <a:t>mae'n</a:t>
          </a:r>
          <a:r>
            <a:rPr lang="en-GB" sz="1800" dirty="0"/>
            <a:t> </a:t>
          </a:r>
          <a:r>
            <a:rPr lang="en-GB" sz="1800" dirty="0" err="1"/>
            <a:t>briodol</a:t>
          </a:r>
          <a:r>
            <a:rPr lang="en-GB" sz="1800" dirty="0"/>
            <a:t>, </a:t>
          </a:r>
          <a:r>
            <a:rPr lang="en-GB" sz="1800" dirty="0" err="1"/>
            <a:t>i'r</a:t>
          </a:r>
          <a:r>
            <a:rPr lang="en-GB" sz="1800" dirty="0"/>
            <a:t> </a:t>
          </a:r>
          <a:r>
            <a:rPr lang="en-GB" sz="1800" dirty="0" err="1"/>
            <a:t>agweddau</a:t>
          </a:r>
          <a:r>
            <a:rPr lang="en-GB" sz="1800" dirty="0"/>
            <a:t> </a:t>
          </a:r>
          <a:r>
            <a:rPr lang="en-GB" sz="1800" dirty="0" err="1"/>
            <a:t>hynny</a:t>
          </a:r>
          <a:r>
            <a:rPr lang="en-GB" sz="1800" dirty="0"/>
            <a:t> all </a:t>
          </a:r>
          <a:r>
            <a:rPr lang="en-GB" sz="1800" dirty="0" err="1"/>
            <a:t>fwydo</a:t>
          </a:r>
          <a:r>
            <a:rPr lang="en-GB" sz="1800" dirty="0"/>
            <a:t> </a:t>
          </a:r>
          <a:r>
            <a:rPr lang="en-GB" sz="1800" dirty="0" err="1"/>
            <a:t>ei</a:t>
          </a:r>
          <a:r>
            <a:rPr lang="en-GB" sz="1800" dirty="0"/>
            <a:t> </a:t>
          </a:r>
          <a:r>
            <a:rPr lang="en-GB" sz="1800" dirty="0" err="1"/>
            <a:t>raglen</a:t>
          </a:r>
          <a:r>
            <a:rPr lang="en-GB" sz="1800" dirty="0"/>
            <a:t> </a:t>
          </a:r>
          <a:r>
            <a:rPr lang="en-GB" sz="1800" dirty="0" err="1"/>
            <a:t>gwaith</a:t>
          </a:r>
          <a:r>
            <a:rPr lang="en-GB" sz="1800" dirty="0"/>
            <a:t> </a:t>
          </a:r>
          <a:r>
            <a:rPr lang="en-GB" sz="1800" dirty="0" err="1"/>
            <a:t>gogyfer</a:t>
          </a:r>
          <a:r>
            <a:rPr lang="en-GB" sz="1800" dirty="0"/>
            <a:t> y </a:t>
          </a:r>
          <a:r>
            <a:rPr lang="en-GB" sz="1800" dirty="0" err="1"/>
            <a:t>ddwy</a:t>
          </a:r>
          <a:r>
            <a:rPr lang="en-GB" sz="1800" dirty="0"/>
            <a:t> neu </a:t>
          </a:r>
          <a:r>
            <a:rPr lang="en-GB" sz="1800" dirty="0" err="1"/>
            <a:t>dair</a:t>
          </a:r>
          <a:r>
            <a:rPr lang="en-GB" sz="1800" dirty="0"/>
            <a:t> </a:t>
          </a:r>
          <a:r>
            <a:rPr lang="en-GB" sz="1800" dirty="0" err="1"/>
            <a:t>mlynedd</a:t>
          </a:r>
          <a:r>
            <a:rPr lang="en-GB" sz="1800" dirty="0"/>
            <a:t> </a:t>
          </a:r>
          <a:r>
            <a:rPr lang="en-GB" sz="1800" dirty="0" err="1"/>
            <a:t>nesaf</a:t>
          </a:r>
          <a:r>
            <a:rPr lang="en-GB" sz="1800" dirty="0"/>
            <a:t>. </a:t>
          </a:r>
          <a:endParaRPr lang="en-US" sz="1800" dirty="0"/>
        </a:p>
      </dgm:t>
    </dgm:pt>
    <dgm:pt modelId="{FC9560BC-D617-4EB5-A12C-86186D3E7C84}" type="parTrans" cxnId="{9C46A73A-FB7B-454A-A668-530E7B6427E9}">
      <dgm:prSet/>
      <dgm:spPr/>
      <dgm:t>
        <a:bodyPr/>
        <a:lstStyle/>
        <a:p>
          <a:endParaRPr lang="en-US"/>
        </a:p>
      </dgm:t>
    </dgm:pt>
    <dgm:pt modelId="{9AA7B708-DDEA-4148-8844-13E160BF0CEF}" type="sibTrans" cxnId="{9C46A73A-FB7B-454A-A668-530E7B6427E9}">
      <dgm:prSet/>
      <dgm:spPr/>
      <dgm:t>
        <a:bodyPr/>
        <a:lstStyle/>
        <a:p>
          <a:endParaRPr lang="en-US"/>
        </a:p>
      </dgm:t>
    </dgm:pt>
    <dgm:pt modelId="{1F014872-D59B-4FEE-9A22-4DB54FE49C36}">
      <dgm:prSet/>
      <dgm:spPr/>
      <dgm:t>
        <a:bodyPr/>
        <a:lstStyle/>
        <a:p>
          <a:r>
            <a:rPr lang="cy-GB" dirty="0"/>
            <a:t>Comisiynwyd gwefan newydd, modern – </a:t>
          </a:r>
          <a:r>
            <a:rPr lang="cy-GB" dirty="0" err="1"/>
            <a:t>cyngorcymunedllandwrog.cymru</a:t>
          </a:r>
          <a:endParaRPr lang="en-US" dirty="0"/>
        </a:p>
      </dgm:t>
    </dgm:pt>
    <dgm:pt modelId="{FA1E0451-1A77-48E8-911D-1D8293DE3B68}" type="parTrans" cxnId="{0F208684-CCD7-429C-90D1-C64615FDF79C}">
      <dgm:prSet/>
      <dgm:spPr/>
      <dgm:t>
        <a:bodyPr/>
        <a:lstStyle/>
        <a:p>
          <a:endParaRPr lang="en-US"/>
        </a:p>
      </dgm:t>
    </dgm:pt>
    <dgm:pt modelId="{5DFF783F-A336-4B45-A58D-F29524773F75}" type="sibTrans" cxnId="{0F208684-CCD7-429C-90D1-C64615FDF79C}">
      <dgm:prSet/>
      <dgm:spPr/>
      <dgm:t>
        <a:bodyPr/>
        <a:lstStyle/>
        <a:p>
          <a:endParaRPr lang="en-US"/>
        </a:p>
      </dgm:t>
    </dgm:pt>
    <dgm:pt modelId="{884AC5A4-9E8C-46AA-B6B0-9251671855F0}" type="pres">
      <dgm:prSet presAssocID="{B89731A9-17CE-46D0-8101-5F9D2979C135}" presName="Name0" presStyleCnt="0">
        <dgm:presLayoutVars>
          <dgm:dir/>
          <dgm:animLvl val="lvl"/>
          <dgm:resizeHandles val="exact"/>
        </dgm:presLayoutVars>
      </dgm:prSet>
      <dgm:spPr/>
    </dgm:pt>
    <dgm:pt modelId="{90944804-1069-4EA2-ACDC-762B5F2DA51A}" type="pres">
      <dgm:prSet presAssocID="{1F014872-D59B-4FEE-9A22-4DB54FE49C36}" presName="boxAndChildren" presStyleCnt="0"/>
      <dgm:spPr/>
    </dgm:pt>
    <dgm:pt modelId="{F53A5808-1E3F-4D74-B820-BD5BD8E24563}" type="pres">
      <dgm:prSet presAssocID="{1F014872-D59B-4FEE-9A22-4DB54FE49C36}" presName="parentTextBox" presStyleLbl="node1" presStyleIdx="0" presStyleCnt="2" custLinFactNeighborY="-25156"/>
      <dgm:spPr/>
    </dgm:pt>
    <dgm:pt modelId="{80C479D6-E96E-4811-B8EF-1881CEACBCF0}" type="pres">
      <dgm:prSet presAssocID="{9AA7B708-DDEA-4148-8844-13E160BF0CEF}" presName="sp" presStyleCnt="0"/>
      <dgm:spPr/>
    </dgm:pt>
    <dgm:pt modelId="{EFF9C2E0-8CA2-4BD8-8972-6C6474F6556A}" type="pres">
      <dgm:prSet presAssocID="{680CA231-031E-4E8C-BAB2-69EE2AF13FDD}" presName="arrowAndChildren" presStyleCnt="0"/>
      <dgm:spPr/>
    </dgm:pt>
    <dgm:pt modelId="{193A81D5-7119-4B17-B00C-9A86D6F64516}" type="pres">
      <dgm:prSet presAssocID="{680CA231-031E-4E8C-BAB2-69EE2AF13FDD}" presName="parentTextArrow" presStyleLbl="node1" presStyleIdx="1" presStyleCnt="2" custScaleY="134016" custLinFactNeighborY="-56324"/>
      <dgm:spPr/>
    </dgm:pt>
  </dgm:ptLst>
  <dgm:cxnLst>
    <dgm:cxn modelId="{9C46A73A-FB7B-454A-A668-530E7B6427E9}" srcId="{B89731A9-17CE-46D0-8101-5F9D2979C135}" destId="{680CA231-031E-4E8C-BAB2-69EE2AF13FDD}" srcOrd="0" destOrd="0" parTransId="{FC9560BC-D617-4EB5-A12C-86186D3E7C84}" sibTransId="{9AA7B708-DDEA-4148-8844-13E160BF0CEF}"/>
    <dgm:cxn modelId="{453AA755-ED8C-4321-94E4-BE6FBDD3ED5F}" type="presOf" srcId="{1F014872-D59B-4FEE-9A22-4DB54FE49C36}" destId="{F53A5808-1E3F-4D74-B820-BD5BD8E24563}" srcOrd="0" destOrd="0" presId="urn:microsoft.com/office/officeart/2005/8/layout/process4"/>
    <dgm:cxn modelId="{0F208684-CCD7-429C-90D1-C64615FDF79C}" srcId="{B89731A9-17CE-46D0-8101-5F9D2979C135}" destId="{1F014872-D59B-4FEE-9A22-4DB54FE49C36}" srcOrd="1" destOrd="0" parTransId="{FA1E0451-1A77-48E8-911D-1D8293DE3B68}" sibTransId="{5DFF783F-A336-4B45-A58D-F29524773F75}"/>
    <dgm:cxn modelId="{D1BB9CB5-C62D-448D-900B-04B37496B2D0}" type="presOf" srcId="{B89731A9-17CE-46D0-8101-5F9D2979C135}" destId="{884AC5A4-9E8C-46AA-B6B0-9251671855F0}" srcOrd="0" destOrd="0" presId="urn:microsoft.com/office/officeart/2005/8/layout/process4"/>
    <dgm:cxn modelId="{56125DC0-2D05-429D-A31A-783F72BEBB65}" type="presOf" srcId="{680CA231-031E-4E8C-BAB2-69EE2AF13FDD}" destId="{193A81D5-7119-4B17-B00C-9A86D6F64516}" srcOrd="0" destOrd="0" presId="urn:microsoft.com/office/officeart/2005/8/layout/process4"/>
    <dgm:cxn modelId="{33E867B5-6527-419E-86E0-F2CC6DE4184B}" type="presParOf" srcId="{884AC5A4-9E8C-46AA-B6B0-9251671855F0}" destId="{90944804-1069-4EA2-ACDC-762B5F2DA51A}" srcOrd="0" destOrd="0" presId="urn:microsoft.com/office/officeart/2005/8/layout/process4"/>
    <dgm:cxn modelId="{18411CE9-3AD3-4D96-9589-DF10936238B6}" type="presParOf" srcId="{90944804-1069-4EA2-ACDC-762B5F2DA51A}" destId="{F53A5808-1E3F-4D74-B820-BD5BD8E24563}" srcOrd="0" destOrd="0" presId="urn:microsoft.com/office/officeart/2005/8/layout/process4"/>
    <dgm:cxn modelId="{270EA9E3-C018-40E9-9E33-85A7F8CA67DF}" type="presParOf" srcId="{884AC5A4-9E8C-46AA-B6B0-9251671855F0}" destId="{80C479D6-E96E-4811-B8EF-1881CEACBCF0}" srcOrd="1" destOrd="0" presId="urn:microsoft.com/office/officeart/2005/8/layout/process4"/>
    <dgm:cxn modelId="{A580AA44-2837-4A3B-8D63-782B2CBCC01D}" type="presParOf" srcId="{884AC5A4-9E8C-46AA-B6B0-9251671855F0}" destId="{EFF9C2E0-8CA2-4BD8-8972-6C6474F6556A}" srcOrd="2" destOrd="0" presId="urn:microsoft.com/office/officeart/2005/8/layout/process4"/>
    <dgm:cxn modelId="{97BF7FCA-85A8-4AA9-996D-BE45E141DD84}" type="presParOf" srcId="{EFF9C2E0-8CA2-4BD8-8972-6C6474F6556A}" destId="{193A81D5-7119-4B17-B00C-9A86D6F6451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2EA387-3F0B-4312-8D33-6F46899E03F0}">
      <dsp:nvSpPr>
        <dsp:cNvPr id="0" name=""/>
        <dsp:cNvSpPr/>
      </dsp:nvSpPr>
      <dsp:spPr>
        <a:xfrm>
          <a:off x="2958" y="3187"/>
          <a:ext cx="6031250" cy="51530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Gwariant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20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£60,948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£69,997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4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8113" y="28342"/>
        <a:ext cx="5980940" cy="464997"/>
      </dsp:txXfrm>
    </dsp:sp>
    <dsp:sp modelId="{D2813DBE-8276-4C43-A077-61736015F876}">
      <dsp:nvSpPr>
        <dsp:cNvPr id="0" name=""/>
        <dsp:cNvSpPr/>
      </dsp:nvSpPr>
      <dsp:spPr>
        <a:xfrm>
          <a:off x="2958" y="543862"/>
          <a:ext cx="6058820" cy="507361"/>
        </a:xfrm>
        <a:prstGeom prst="roundRect">
          <a:avLst/>
        </a:prstGeom>
        <a:gradFill rotWithShape="0">
          <a:gsLst>
            <a:gs pos="0">
              <a:schemeClr val="accent5">
                <a:hueOff val="779655"/>
                <a:satOff val="-502"/>
                <a:lumOff val="343"/>
                <a:alphaOff val="0"/>
                <a:tint val="64000"/>
                <a:lumMod val="118000"/>
              </a:schemeClr>
            </a:gs>
            <a:gs pos="100000">
              <a:schemeClr val="accent5">
                <a:hueOff val="779655"/>
                <a:satOff val="-502"/>
                <a:lumOff val="343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Llai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Incwm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o’r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Praesept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20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(£55,000)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(£48,000)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7725" y="568629"/>
        <a:ext cx="6009286" cy="457827"/>
      </dsp:txXfrm>
    </dsp:sp>
    <dsp:sp modelId="{CCA39CDE-24E8-42AC-AC42-C035892F0468}">
      <dsp:nvSpPr>
        <dsp:cNvPr id="0" name=""/>
        <dsp:cNvSpPr/>
      </dsp:nvSpPr>
      <dsp:spPr>
        <a:xfrm>
          <a:off x="2958" y="1076592"/>
          <a:ext cx="6058820" cy="507361"/>
        </a:xfrm>
        <a:prstGeom prst="roundRect">
          <a:avLst/>
        </a:prstGeom>
        <a:gradFill rotWithShape="0">
          <a:gsLst>
            <a:gs pos="0">
              <a:schemeClr val="accent5">
                <a:hueOff val="1559309"/>
                <a:satOff val="-1003"/>
                <a:lumOff val="686"/>
                <a:alphaOff val="0"/>
                <a:tint val="64000"/>
                <a:lumMod val="118000"/>
              </a:schemeClr>
            </a:gs>
            <a:gs pos="100000">
              <a:schemeClr val="accent5">
                <a:hueOff val="1559309"/>
                <a:satOff val="-1003"/>
                <a:lumOff val="686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Llai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Incwm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Ffioedd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 </a:t>
          </a:r>
          <a:r>
            <a:rPr lang="en-US" sz="20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(£7,608</a:t>
          </a:r>
          <a:r>
            <a:rPr lang="en-US" sz="18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)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(£9,342)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7725" y="1101359"/>
        <a:ext cx="6009286" cy="457827"/>
      </dsp:txXfrm>
    </dsp:sp>
    <dsp:sp modelId="{2B7F4ED6-B27B-4F5F-A9CB-B4E917757375}">
      <dsp:nvSpPr>
        <dsp:cNvPr id="0" name=""/>
        <dsp:cNvSpPr/>
      </dsp:nvSpPr>
      <dsp:spPr>
        <a:xfrm>
          <a:off x="2958" y="1609322"/>
          <a:ext cx="6058820" cy="507361"/>
        </a:xfrm>
        <a:prstGeom prst="roundRect">
          <a:avLst/>
        </a:prstGeom>
        <a:gradFill rotWithShape="0">
          <a:gsLst>
            <a:gs pos="0">
              <a:schemeClr val="accent5">
                <a:hueOff val="2338964"/>
                <a:satOff val="-1505"/>
                <a:lumOff val="1029"/>
                <a:alphaOff val="0"/>
                <a:tint val="64000"/>
                <a:lumMod val="118000"/>
              </a:schemeClr>
            </a:gs>
            <a:gs pos="100000">
              <a:schemeClr val="accent5">
                <a:hueOff val="2338964"/>
                <a:satOff val="-1505"/>
                <a:lumOff val="1029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Balansau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cario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drosodd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i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1af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Ebrill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2020 </a:t>
          </a:r>
          <a:r>
            <a:rPr lang="en-US" sz="20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(£11,006)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(£9,346)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7725" y="1634089"/>
        <a:ext cx="6009286" cy="457827"/>
      </dsp:txXfrm>
    </dsp:sp>
    <dsp:sp modelId="{A2E1466D-FD81-45C9-9DE5-129F8E016660}">
      <dsp:nvSpPr>
        <dsp:cNvPr id="0" name=""/>
        <dsp:cNvSpPr/>
      </dsp:nvSpPr>
      <dsp:spPr>
        <a:xfrm>
          <a:off x="2958" y="2142052"/>
          <a:ext cx="6058820" cy="507361"/>
        </a:xfrm>
        <a:prstGeom prst="roundRect">
          <a:avLst/>
        </a:prstGeom>
        <a:gradFill rotWithShape="0">
          <a:gsLst>
            <a:gs pos="0">
              <a:schemeClr val="accent5">
                <a:hueOff val="3118619"/>
                <a:satOff val="-2006"/>
                <a:lumOff val="1372"/>
                <a:alphaOff val="0"/>
                <a:tint val="64000"/>
                <a:lumMod val="118000"/>
              </a:schemeClr>
            </a:gs>
            <a:gs pos="100000">
              <a:schemeClr val="accent5">
                <a:hueOff val="3118619"/>
                <a:satOff val="-2006"/>
                <a:lumOff val="1372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1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Cronfeydd</a:t>
          </a:r>
          <a:r>
            <a:rPr lang="en-US" sz="1400" b="1" i="1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Y Cyngor 31 </a:t>
          </a:r>
          <a:r>
            <a:rPr lang="en-US" sz="1400" b="1" i="1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Mawrth</a:t>
          </a:r>
          <a:r>
            <a:rPr lang="en-US" sz="1400" b="1" i="1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2020 – </a:t>
          </a:r>
          <a:endParaRPr lang="en-GB" sz="14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7725" y="2166819"/>
        <a:ext cx="6009286" cy="457827"/>
      </dsp:txXfrm>
    </dsp:sp>
    <dsp:sp modelId="{76C43EA1-3D4C-47F3-8D0F-5A2DD3D8F1E8}">
      <dsp:nvSpPr>
        <dsp:cNvPr id="0" name=""/>
        <dsp:cNvSpPr/>
      </dsp:nvSpPr>
      <dsp:spPr>
        <a:xfrm>
          <a:off x="2958" y="2674782"/>
          <a:ext cx="6058820" cy="507361"/>
        </a:xfrm>
        <a:prstGeom prst="roundRect">
          <a:avLst/>
        </a:prstGeom>
        <a:gradFill rotWithShape="0">
          <a:gsLst>
            <a:gs pos="0">
              <a:schemeClr val="accent5">
                <a:hueOff val="3898274"/>
                <a:satOff val="-2508"/>
                <a:lumOff val="1715"/>
                <a:alphaOff val="0"/>
                <a:tint val="64000"/>
                <a:lumMod val="118000"/>
              </a:schemeClr>
            </a:gs>
            <a:gs pos="100000">
              <a:schemeClr val="accent5">
                <a:hueOff val="3898274"/>
                <a:satOff val="-2508"/>
                <a:lumOff val="1715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Cronfa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Wrth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Gefn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(£3,500)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(£5,000)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7725" y="2699549"/>
        <a:ext cx="6009286" cy="457827"/>
      </dsp:txXfrm>
    </dsp:sp>
    <dsp:sp modelId="{8629489F-D28E-490F-B0A9-2F5B8A69EB2F}">
      <dsp:nvSpPr>
        <dsp:cNvPr id="0" name=""/>
        <dsp:cNvSpPr/>
      </dsp:nvSpPr>
      <dsp:spPr>
        <a:xfrm>
          <a:off x="2958" y="3207512"/>
          <a:ext cx="6058820" cy="507361"/>
        </a:xfrm>
        <a:prstGeom prst="roundRect">
          <a:avLst/>
        </a:prstGeom>
        <a:gradFill rotWithShape="0">
          <a:gsLst>
            <a:gs pos="0">
              <a:schemeClr val="accent5">
                <a:hueOff val="4677928"/>
                <a:satOff val="-3010"/>
                <a:lumOff val="2058"/>
                <a:alphaOff val="0"/>
                <a:tint val="64000"/>
                <a:lumMod val="118000"/>
              </a:schemeClr>
            </a:gs>
            <a:gs pos="100000">
              <a:schemeClr val="accent5">
                <a:hueOff val="4677928"/>
                <a:satOff val="-3010"/>
                <a:lumOff val="2058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Cronfa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Adnewyddu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Caeau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Peldroed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(£2,000) 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(£1,000)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7725" y="3232279"/>
        <a:ext cx="6009286" cy="457827"/>
      </dsp:txXfrm>
    </dsp:sp>
    <dsp:sp modelId="{FDD4E740-0659-45E0-8C71-E3CF180B9687}">
      <dsp:nvSpPr>
        <dsp:cNvPr id="0" name=""/>
        <dsp:cNvSpPr/>
      </dsp:nvSpPr>
      <dsp:spPr>
        <a:xfrm>
          <a:off x="2958" y="3740241"/>
          <a:ext cx="6058820" cy="507361"/>
        </a:xfrm>
        <a:prstGeom prst="roundRect">
          <a:avLst/>
        </a:prstGeom>
        <a:gradFill rotWithShape="0">
          <a:gsLst>
            <a:gs pos="0">
              <a:schemeClr val="accent5">
                <a:hueOff val="5457583"/>
                <a:satOff val="-3511"/>
                <a:lumOff val="2401"/>
                <a:alphaOff val="0"/>
                <a:tint val="64000"/>
                <a:lumMod val="118000"/>
              </a:schemeClr>
            </a:gs>
            <a:gs pos="100000">
              <a:schemeClr val="accent5">
                <a:hueOff val="5457583"/>
                <a:satOff val="-3511"/>
                <a:lumOff val="2401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Cronfeydd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wedi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ei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clustnodi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i’w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wario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2020-21(£4,285) 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(£3,345)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2018-19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7725" y="3765008"/>
        <a:ext cx="6009286" cy="457827"/>
      </dsp:txXfrm>
    </dsp:sp>
    <dsp:sp modelId="{C8AA29B6-3CCE-4441-AF2C-CD41CFA2FF90}">
      <dsp:nvSpPr>
        <dsp:cNvPr id="0" name=""/>
        <dsp:cNvSpPr/>
      </dsp:nvSpPr>
      <dsp:spPr>
        <a:xfrm>
          <a:off x="2958" y="4272971"/>
          <a:ext cx="6058820" cy="1171163"/>
        </a:xfrm>
        <a:prstGeom prst="roundRect">
          <a:avLst/>
        </a:prstGeom>
        <a:gradFill rotWithShape="0">
          <a:gsLst>
            <a:gs pos="0">
              <a:schemeClr val="accent5">
                <a:hueOff val="6237238"/>
                <a:satOff val="-4013"/>
                <a:lumOff val="2744"/>
                <a:alphaOff val="0"/>
                <a:tint val="64000"/>
                <a:lumMod val="118000"/>
              </a:schemeClr>
            </a:gs>
            <a:gs pos="100000">
              <a:schemeClr val="accent5">
                <a:hueOff val="6237238"/>
                <a:satOff val="-4013"/>
                <a:lumOff val="2744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Dyled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y Cyngor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ar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31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Mawrth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2020 </a:t>
          </a:r>
          <a:r>
            <a:rPr lang="en-US" sz="20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£126,200 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(tri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benthyciad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hir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dymor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1)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prynu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tir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ym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Mryn’rodyn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1996 £7,250, 2) Gwaith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ar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llwybrau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mynwentydd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2006 £39,069 3)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Datblygu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Fynwent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Newydd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Bryn’rodyn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2014 £79,881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60129" y="4330142"/>
        <a:ext cx="5944478" cy="10568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9D4D16-93AC-4F38-91E8-01F2FD3AC7B3}">
      <dsp:nvSpPr>
        <dsp:cNvPr id="0" name=""/>
        <dsp:cNvSpPr/>
      </dsp:nvSpPr>
      <dsp:spPr>
        <a:xfrm>
          <a:off x="399449" y="113093"/>
          <a:ext cx="2139960" cy="176331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1600" kern="1200" dirty="0"/>
            <a:t>Mabwysiadwyd Polisi Amgylcheddol  a Datganiad Bioamrywiaeth</a:t>
          </a:r>
          <a:endParaRPr lang="en-US" sz="1600" kern="1200" dirty="0"/>
        </a:p>
      </dsp:txBody>
      <dsp:txXfrm>
        <a:off x="399449" y="113093"/>
        <a:ext cx="2139960" cy="1763316"/>
      </dsp:txXfrm>
    </dsp:sp>
    <dsp:sp modelId="{4F4B801F-CED4-4F5F-A9C0-C3A352E677F8}">
      <dsp:nvSpPr>
        <dsp:cNvPr id="0" name=""/>
        <dsp:cNvSpPr/>
      </dsp:nvSpPr>
      <dsp:spPr>
        <a:xfrm>
          <a:off x="2833296" y="113093"/>
          <a:ext cx="2938860" cy="176331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1600" kern="1200" dirty="0"/>
            <a:t>Mabwysiadwyd Polisi Trefniadau ar Talu Ar Lein a Bancio </a:t>
          </a:r>
          <a:endParaRPr lang="en-US" sz="1600" kern="1200" dirty="0"/>
        </a:p>
      </dsp:txBody>
      <dsp:txXfrm>
        <a:off x="2833296" y="113093"/>
        <a:ext cx="2938860" cy="1763316"/>
      </dsp:txXfrm>
    </dsp:sp>
    <dsp:sp modelId="{9A9781F6-B61D-4875-A882-9F573019B4EA}">
      <dsp:nvSpPr>
        <dsp:cNvPr id="0" name=""/>
        <dsp:cNvSpPr/>
      </dsp:nvSpPr>
      <dsp:spPr>
        <a:xfrm>
          <a:off x="6066042" y="113093"/>
          <a:ext cx="2938860" cy="176331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1600" kern="1200" dirty="0"/>
            <a:t>Mabwysiadwyd Polisi Defnydd Caeau Agored</a:t>
          </a:r>
          <a:endParaRPr lang="en-US" sz="1600" kern="1200" dirty="0"/>
        </a:p>
      </dsp:txBody>
      <dsp:txXfrm>
        <a:off x="6066042" y="113093"/>
        <a:ext cx="2938860" cy="1763316"/>
      </dsp:txXfrm>
    </dsp:sp>
    <dsp:sp modelId="{57E69A4A-297F-40BE-8CA1-69C8F5C719F6}">
      <dsp:nvSpPr>
        <dsp:cNvPr id="0" name=""/>
        <dsp:cNvSpPr/>
      </dsp:nvSpPr>
      <dsp:spPr>
        <a:xfrm>
          <a:off x="0" y="2170295"/>
          <a:ext cx="2938860" cy="176331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1600" kern="1200" dirty="0"/>
            <a:t>Mabwysiadwyd Polisi Rhoddion i Fudiadau Gwirfoddol</a:t>
          </a:r>
          <a:endParaRPr lang="en-US" sz="1600" kern="1200" dirty="0"/>
        </a:p>
      </dsp:txBody>
      <dsp:txXfrm>
        <a:off x="0" y="2170295"/>
        <a:ext cx="2938860" cy="1763316"/>
      </dsp:txXfrm>
    </dsp:sp>
    <dsp:sp modelId="{E7243E34-C9D2-47B1-8EF0-6E7B9D073DF6}">
      <dsp:nvSpPr>
        <dsp:cNvPr id="0" name=""/>
        <dsp:cNvSpPr/>
      </dsp:nvSpPr>
      <dsp:spPr>
        <a:xfrm>
          <a:off x="3232746" y="2170295"/>
          <a:ext cx="2938860" cy="176331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Cynhaliwyd</a:t>
          </a:r>
          <a:r>
            <a:rPr lang="en-US" sz="1600" kern="1200" dirty="0"/>
            <a:t> </a:t>
          </a:r>
          <a:r>
            <a:rPr lang="en-US" sz="1600" kern="1200" dirty="0" err="1"/>
            <a:t>cyfres</a:t>
          </a:r>
          <a:r>
            <a:rPr lang="en-US" sz="1600" kern="1200" dirty="0"/>
            <a:t> o </a:t>
          </a:r>
          <a:r>
            <a:rPr lang="en-US" sz="1600" kern="1200" dirty="0" err="1"/>
            <a:t>gyfarfodydd</a:t>
          </a:r>
          <a:r>
            <a:rPr lang="en-US" sz="1600" kern="1200" dirty="0"/>
            <a:t> </a:t>
          </a:r>
          <a:r>
            <a:rPr lang="en-US" sz="1600" kern="1200"/>
            <a:t>i </a:t>
          </a:r>
          <a:r>
            <a:rPr lang="en-US" sz="1600" kern="1200" dirty="0" err="1"/>
            <a:t>adolygu</a:t>
          </a:r>
          <a:r>
            <a:rPr lang="en-US" sz="1600" kern="1200" dirty="0"/>
            <a:t>  </a:t>
          </a:r>
          <a:r>
            <a:rPr lang="en-US" sz="1600" kern="1200" dirty="0" err="1"/>
            <a:t>Rheolau</a:t>
          </a:r>
          <a:r>
            <a:rPr lang="en-US" sz="1600" kern="1200" dirty="0"/>
            <a:t> </a:t>
          </a:r>
          <a:r>
            <a:rPr lang="en-US" sz="1600" kern="1200" dirty="0" err="1"/>
            <a:t>Sefydlog</a:t>
          </a:r>
          <a:r>
            <a:rPr lang="en-US" sz="1600" kern="1200" dirty="0"/>
            <a:t> Y Cyngor . </a:t>
          </a:r>
          <a:r>
            <a:rPr lang="en-US" sz="1600" kern="1200" dirty="0" err="1"/>
            <a:t>Mabwysiadwyd</a:t>
          </a:r>
          <a:r>
            <a:rPr lang="en-US" sz="1600" kern="1200" dirty="0"/>
            <a:t> y </a:t>
          </a:r>
          <a:r>
            <a:rPr lang="en-US" sz="1600" kern="1200" dirty="0" err="1"/>
            <a:t>Rheolau</a:t>
          </a:r>
          <a:r>
            <a:rPr lang="en-US" sz="1600" kern="1200" dirty="0"/>
            <a:t> </a:t>
          </a:r>
          <a:r>
            <a:rPr lang="en-US" sz="1600" kern="1200" dirty="0" err="1"/>
            <a:t>yn</a:t>
          </a:r>
          <a:r>
            <a:rPr lang="en-US" sz="1600" kern="1200" dirty="0"/>
            <a:t> </a:t>
          </a:r>
          <a:r>
            <a:rPr lang="en-US" sz="1600" kern="1200" dirty="0" err="1"/>
            <a:t>Chwefror</a:t>
          </a:r>
          <a:r>
            <a:rPr lang="en-US" sz="1600" kern="1200" dirty="0"/>
            <a:t> 2019</a:t>
          </a:r>
          <a:endParaRPr lang="en-GB" sz="1600" kern="1200" dirty="0"/>
        </a:p>
      </dsp:txBody>
      <dsp:txXfrm>
        <a:off x="3232746" y="2170295"/>
        <a:ext cx="2938860" cy="1763316"/>
      </dsp:txXfrm>
    </dsp:sp>
    <dsp:sp modelId="{ED910D18-7419-4FB4-A8EC-99AFAD05EF05}">
      <dsp:nvSpPr>
        <dsp:cNvPr id="0" name=""/>
        <dsp:cNvSpPr/>
      </dsp:nvSpPr>
      <dsp:spPr>
        <a:xfrm>
          <a:off x="6465492" y="2170296"/>
          <a:ext cx="2938860" cy="176331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Cytunwyd</a:t>
          </a:r>
          <a:r>
            <a:rPr lang="en-US" sz="1600" kern="1200" dirty="0"/>
            <a:t> </a:t>
          </a:r>
          <a:r>
            <a:rPr lang="en-US" sz="1600" kern="1200" dirty="0" err="1"/>
            <a:t>i</a:t>
          </a:r>
          <a:r>
            <a:rPr lang="en-US" sz="1600" kern="1200" dirty="0"/>
            <a:t> </a:t>
          </a:r>
          <a:r>
            <a:rPr lang="en-US" sz="1600" kern="1200" dirty="0" err="1"/>
            <a:t>gyfrannu</a:t>
          </a:r>
          <a:r>
            <a:rPr lang="en-US" sz="1600" kern="1200" dirty="0"/>
            <a:t> at </a:t>
          </a:r>
          <a:r>
            <a:rPr lang="en-US" sz="1600" kern="1200" dirty="0" err="1"/>
            <a:t>Cynllun</a:t>
          </a:r>
          <a:r>
            <a:rPr lang="en-US" sz="1600" kern="1200" dirty="0"/>
            <a:t> </a:t>
          </a:r>
          <a:r>
            <a:rPr lang="en-US" sz="1600" kern="1200" dirty="0" err="1"/>
            <a:t>Pensiwn</a:t>
          </a:r>
          <a:r>
            <a:rPr lang="en-US" sz="1600" kern="1200" dirty="0"/>
            <a:t> Y </a:t>
          </a:r>
          <a:r>
            <a:rPr lang="en-US" sz="1600" kern="1200" dirty="0" err="1"/>
            <a:t>Rheolwri</a:t>
          </a:r>
          <a:r>
            <a:rPr lang="en-US" sz="1600" kern="1200" dirty="0"/>
            <a:t> </a:t>
          </a:r>
          <a:r>
            <a:rPr lang="en-US" sz="1600" kern="1200" dirty="0" err="1"/>
            <a:t>gydymffurfio</a:t>
          </a:r>
          <a:r>
            <a:rPr lang="en-US" sz="1600" kern="1200" dirty="0"/>
            <a:t> a </a:t>
          </a:r>
          <a:r>
            <a:rPr lang="en-US" sz="1600" kern="1200" dirty="0" err="1"/>
            <a:t>Rheolau</a:t>
          </a:r>
          <a:r>
            <a:rPr lang="en-US" sz="1600" kern="1200" dirty="0"/>
            <a:t>  “Auto Enrollment” . </a:t>
          </a:r>
          <a:r>
            <a:rPr lang="en-US" sz="1600" kern="1200" dirty="0" err="1"/>
            <a:t>Mae’r</a:t>
          </a:r>
          <a:r>
            <a:rPr lang="en-US" sz="1600" kern="1200" dirty="0"/>
            <a:t> Cyngor </a:t>
          </a:r>
          <a:r>
            <a:rPr lang="en-US" sz="1600" kern="1200" dirty="0" err="1"/>
            <a:t>yn</a:t>
          </a:r>
          <a:r>
            <a:rPr lang="en-US" sz="1600" kern="1200" dirty="0"/>
            <a:t> </a:t>
          </a:r>
          <a:r>
            <a:rPr lang="en-US" sz="1600" kern="1200" dirty="0" err="1"/>
            <a:t>cyfrannu</a:t>
          </a:r>
          <a:r>
            <a:rPr lang="en-US" sz="1600" kern="1200" dirty="0"/>
            <a:t> 10%o </a:t>
          </a:r>
          <a:r>
            <a:rPr lang="en-US" sz="1600" kern="1200" dirty="0" err="1"/>
            <a:t>gyflog</a:t>
          </a:r>
          <a:r>
            <a:rPr lang="en-US" sz="1600" kern="1200" dirty="0"/>
            <a:t> y </a:t>
          </a:r>
          <a:r>
            <a:rPr lang="en-US" sz="1600" kern="1200" dirty="0" err="1"/>
            <a:t>Rheolwr</a:t>
          </a:r>
          <a:r>
            <a:rPr lang="en-US" sz="1600" kern="1200" dirty="0"/>
            <a:t> </a:t>
          </a:r>
          <a:r>
            <a:rPr lang="en-US" sz="1600" kern="1200" dirty="0" err="1"/>
            <a:t>i</a:t>
          </a:r>
          <a:r>
            <a:rPr lang="en-US" sz="1600" kern="1200" dirty="0"/>
            <a:t> </a:t>
          </a:r>
          <a:r>
            <a:rPr lang="en-US" sz="1600" kern="1200" dirty="0" err="1"/>
            <a:t>gynllun</a:t>
          </a:r>
          <a:r>
            <a:rPr lang="en-US" sz="1600" kern="1200" dirty="0"/>
            <a:t> </a:t>
          </a:r>
          <a:r>
            <a:rPr lang="en-US" sz="1600" kern="1200" dirty="0" err="1"/>
            <a:t>pensiwn</a:t>
          </a:r>
          <a:r>
            <a:rPr lang="en-US" sz="1600" kern="1200" dirty="0"/>
            <a:t> NEST</a:t>
          </a:r>
        </a:p>
      </dsp:txBody>
      <dsp:txXfrm>
        <a:off x="6465492" y="2170296"/>
        <a:ext cx="2938860" cy="17633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363C50-3D63-400B-914A-79EAA21CA91E}">
      <dsp:nvSpPr>
        <dsp:cNvPr id="0" name=""/>
        <dsp:cNvSpPr/>
      </dsp:nvSpPr>
      <dsp:spPr>
        <a:xfrm>
          <a:off x="80219" y="1980147"/>
          <a:ext cx="9243913" cy="277167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2800" kern="1200" dirty="0"/>
            <a:t>Cynigwyd grantiau o </a:t>
          </a:r>
          <a:r>
            <a:rPr lang="cy-GB" sz="5400" b="1" kern="1200" dirty="0">
              <a:solidFill>
                <a:srgbClr val="00B0F0"/>
              </a:solidFill>
            </a:rPr>
            <a:t>£100 </a:t>
          </a:r>
          <a:r>
            <a:rPr lang="cy-GB" sz="2800" kern="1200" dirty="0"/>
            <a:t>i pob pentref yn y gymuned i gynnal gweithgareddau i ddathlu diwrnod </a:t>
          </a:r>
          <a:r>
            <a:rPr lang="cy-GB" sz="3600" b="1" i="1" kern="1200" dirty="0"/>
            <a:t>Buddugoliaeth yn Ewrop (VE Day) </a:t>
          </a:r>
          <a:r>
            <a:rPr lang="cy-GB" sz="2800" b="0" i="0" kern="1200" dirty="0"/>
            <a:t>dros penwythnos Gŵyl y Banc Dydd Gwener 8 Mai 2020</a:t>
          </a:r>
          <a:endParaRPr lang="en-US" sz="2800" b="0" i="0" kern="1200" dirty="0"/>
        </a:p>
      </dsp:txBody>
      <dsp:txXfrm>
        <a:off x="80219" y="1980147"/>
        <a:ext cx="9243913" cy="2771676"/>
      </dsp:txXfrm>
    </dsp:sp>
    <dsp:sp modelId="{E35435BF-7C48-4383-ABB6-F42D1D959B39}">
      <dsp:nvSpPr>
        <dsp:cNvPr id="0" name=""/>
        <dsp:cNvSpPr/>
      </dsp:nvSpPr>
      <dsp:spPr>
        <a:xfrm rot="10800000">
          <a:off x="0" y="898"/>
          <a:ext cx="9404352" cy="1998742"/>
        </a:xfrm>
        <a:prstGeom prst="upArrowCallout">
          <a:avLst/>
        </a:prstGeom>
        <a:solidFill>
          <a:schemeClr val="accent5">
            <a:hueOff val="6237238"/>
            <a:satOff val="-4013"/>
            <a:lumOff val="274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2800" kern="1200" dirty="0"/>
            <a:t>Talwyd cyfanswm o </a:t>
          </a:r>
          <a:r>
            <a:rPr lang="cy-GB" sz="6000" b="1" i="0" kern="1200" dirty="0">
              <a:solidFill>
                <a:srgbClr val="00B0F0"/>
              </a:solidFill>
            </a:rPr>
            <a:t>£4,500 </a:t>
          </a:r>
          <a:r>
            <a:rPr lang="cy-GB" sz="2800" kern="1200" dirty="0"/>
            <a:t>i </a:t>
          </a:r>
          <a:r>
            <a:rPr lang="cy-GB" sz="4000" b="1" kern="1200" dirty="0">
              <a:solidFill>
                <a:srgbClr val="00B0F0"/>
              </a:solidFill>
            </a:rPr>
            <a:t>18</a:t>
          </a:r>
          <a:r>
            <a:rPr lang="cy-GB" sz="2800" kern="1200" dirty="0"/>
            <a:t> mudiad yn amrywio o £100 i £1,000</a:t>
          </a:r>
          <a:endParaRPr lang="en-US" sz="2800" kern="1200" dirty="0"/>
        </a:p>
      </dsp:txBody>
      <dsp:txXfrm rot="10800000">
        <a:off x="0" y="898"/>
        <a:ext cx="9404352" cy="12987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DE05CB-30CE-4284-A06C-7FDD192F7DE8}">
      <dsp:nvSpPr>
        <dsp:cNvPr id="0" name=""/>
        <dsp:cNvSpPr/>
      </dsp:nvSpPr>
      <dsp:spPr>
        <a:xfrm>
          <a:off x="0" y="0"/>
          <a:ext cx="7241351" cy="72840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1300" kern="1200"/>
            <a:t>Ymuno i bartneriaeth gyda Cyngor Gwynedd ar gyfer llenwi biniau halen y gymuned</a:t>
          </a:r>
          <a:endParaRPr lang="en-US" sz="1300" kern="1200"/>
        </a:p>
      </dsp:txBody>
      <dsp:txXfrm>
        <a:off x="21334" y="21334"/>
        <a:ext cx="6370119" cy="685739"/>
      </dsp:txXfrm>
    </dsp:sp>
    <dsp:sp modelId="{8BFB1FDB-1FBC-4E25-AB7D-584B00742668}">
      <dsp:nvSpPr>
        <dsp:cNvPr id="0" name=""/>
        <dsp:cNvSpPr/>
      </dsp:nvSpPr>
      <dsp:spPr>
        <a:xfrm>
          <a:off x="540750" y="829574"/>
          <a:ext cx="7241351" cy="72840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1300" kern="1200" dirty="0"/>
            <a:t>Parhau i fod mewn partneriaeth gyda Cyngor Gwynedd i gadw toiled y Marine, Dinas Dinlle ar agor. Wedi ymrwymo i’r bartneriaeth  tan 31 Mawrth 2021.</a:t>
          </a:r>
          <a:endParaRPr lang="en-US" sz="1300" kern="1200" dirty="0"/>
        </a:p>
      </dsp:txBody>
      <dsp:txXfrm>
        <a:off x="562084" y="850908"/>
        <a:ext cx="6184468" cy="685739"/>
      </dsp:txXfrm>
    </dsp:sp>
    <dsp:sp modelId="{37C9A5A4-6089-48F4-8A4C-4B1EAF8894F5}">
      <dsp:nvSpPr>
        <dsp:cNvPr id="0" name=""/>
        <dsp:cNvSpPr/>
      </dsp:nvSpPr>
      <dsp:spPr>
        <a:xfrm>
          <a:off x="1081500" y="1659149"/>
          <a:ext cx="7241351" cy="72840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1300" kern="1200" dirty="0"/>
            <a:t>Parhau i gydweithio gyda Plwyf Eglwys Llanwnda a  Llandwrog i dorri gwair mynwent Eglwys Sant Tomos, Y Groeslon</a:t>
          </a:r>
          <a:endParaRPr lang="en-US" sz="1300" kern="1200" dirty="0"/>
        </a:p>
      </dsp:txBody>
      <dsp:txXfrm>
        <a:off x="1102834" y="1680483"/>
        <a:ext cx="6184468" cy="685739"/>
      </dsp:txXfrm>
    </dsp:sp>
    <dsp:sp modelId="{468A52D0-9880-47AC-A7C9-7029D400DF0C}">
      <dsp:nvSpPr>
        <dsp:cNvPr id="0" name=""/>
        <dsp:cNvSpPr/>
      </dsp:nvSpPr>
      <dsp:spPr>
        <a:xfrm>
          <a:off x="1622250" y="2488724"/>
          <a:ext cx="7241351" cy="72840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1300" kern="1200" dirty="0"/>
            <a:t>Cydweithio gyda Swyddog Parc Cenedlaethol Eryri ar Prosiect Uwch Gwyrfai i sicrhau gwaith atal tan ar y comin ac i agor ffynhonnau Pistyll a Tan Buarth ar hyd Lon Cim, Carmel </a:t>
          </a:r>
          <a:endParaRPr lang="en-US" sz="1300" kern="1200" dirty="0"/>
        </a:p>
      </dsp:txBody>
      <dsp:txXfrm>
        <a:off x="1643584" y="2510058"/>
        <a:ext cx="6184468" cy="685739"/>
      </dsp:txXfrm>
    </dsp:sp>
    <dsp:sp modelId="{C9EC7B97-A101-4CE2-A7E4-820B8A1C8D7C}">
      <dsp:nvSpPr>
        <dsp:cNvPr id="0" name=""/>
        <dsp:cNvSpPr/>
      </dsp:nvSpPr>
      <dsp:spPr>
        <a:xfrm>
          <a:off x="2163000" y="3318298"/>
          <a:ext cx="7241351" cy="72840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1300" kern="1200" dirty="0"/>
            <a:t>Yn aelod o Prosiect Partneriaeth Glynllifon</a:t>
          </a:r>
          <a:endParaRPr lang="en-US" sz="1300" kern="1200" dirty="0"/>
        </a:p>
      </dsp:txBody>
      <dsp:txXfrm>
        <a:off x="2184334" y="3339632"/>
        <a:ext cx="6184468" cy="685739"/>
      </dsp:txXfrm>
    </dsp:sp>
    <dsp:sp modelId="{EC28F19F-0D5E-4B21-8C01-9BCA31A1139C}">
      <dsp:nvSpPr>
        <dsp:cNvPr id="0" name=""/>
        <dsp:cNvSpPr/>
      </dsp:nvSpPr>
      <dsp:spPr>
        <a:xfrm>
          <a:off x="6767886" y="532141"/>
          <a:ext cx="473464" cy="47346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6874415" y="532141"/>
        <a:ext cx="260406" cy="356282"/>
      </dsp:txXfrm>
    </dsp:sp>
    <dsp:sp modelId="{FDCEE5A1-A512-482E-83C7-8B02EC9F0A04}">
      <dsp:nvSpPr>
        <dsp:cNvPr id="0" name=""/>
        <dsp:cNvSpPr/>
      </dsp:nvSpPr>
      <dsp:spPr>
        <a:xfrm>
          <a:off x="7308636" y="1361716"/>
          <a:ext cx="473464" cy="47346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7415165" y="1361716"/>
        <a:ext cx="260406" cy="356282"/>
      </dsp:txXfrm>
    </dsp:sp>
    <dsp:sp modelId="{17EF799B-8653-4251-A140-F902C9F18CF9}">
      <dsp:nvSpPr>
        <dsp:cNvPr id="0" name=""/>
        <dsp:cNvSpPr/>
      </dsp:nvSpPr>
      <dsp:spPr>
        <a:xfrm>
          <a:off x="7849386" y="2179151"/>
          <a:ext cx="473464" cy="473464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7955915" y="2179151"/>
        <a:ext cx="260406" cy="356282"/>
      </dsp:txXfrm>
    </dsp:sp>
    <dsp:sp modelId="{1A869FB7-4021-4A46-973A-9D705C117099}">
      <dsp:nvSpPr>
        <dsp:cNvPr id="0" name=""/>
        <dsp:cNvSpPr/>
      </dsp:nvSpPr>
      <dsp:spPr>
        <a:xfrm>
          <a:off x="8390137" y="3016819"/>
          <a:ext cx="473464" cy="473464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8496666" y="3016819"/>
        <a:ext cx="260406" cy="3562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3A5808-1E3F-4D74-B820-BD5BD8E24563}">
      <dsp:nvSpPr>
        <dsp:cNvPr id="0" name=""/>
        <dsp:cNvSpPr/>
      </dsp:nvSpPr>
      <dsp:spPr>
        <a:xfrm>
          <a:off x="0" y="2709944"/>
          <a:ext cx="9404352" cy="150943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3500" kern="1200" dirty="0"/>
            <a:t>Comisiynwyd gwefan newydd, modern – </a:t>
          </a:r>
          <a:r>
            <a:rPr lang="cy-GB" sz="3500" kern="1200" dirty="0" err="1"/>
            <a:t>cyngorcymunedllandwrog.cymru</a:t>
          </a:r>
          <a:endParaRPr lang="en-US" sz="3500" kern="1200" dirty="0"/>
        </a:p>
      </dsp:txBody>
      <dsp:txXfrm>
        <a:off x="0" y="2709944"/>
        <a:ext cx="9404352" cy="1509438"/>
      </dsp:txXfrm>
    </dsp:sp>
    <dsp:sp modelId="{193A81D5-7119-4B17-B00C-9A86D6F64516}">
      <dsp:nvSpPr>
        <dsp:cNvPr id="0" name=""/>
        <dsp:cNvSpPr/>
      </dsp:nvSpPr>
      <dsp:spPr>
        <a:xfrm rot="10800000">
          <a:off x="0" y="0"/>
          <a:ext cx="9404352" cy="3111203"/>
        </a:xfrm>
        <a:prstGeom prst="upArrowCallout">
          <a:avLst/>
        </a:prstGeom>
        <a:solidFill>
          <a:schemeClr val="accent5">
            <a:hueOff val="6237238"/>
            <a:satOff val="-4013"/>
            <a:lumOff val="274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1800" kern="1200" dirty="0"/>
            <a:t>Ymgynghorwyd gyda pob aelwyd yn y gymuned</a:t>
          </a:r>
          <a:r>
            <a:rPr lang="en-GB" sz="1800" kern="1200" dirty="0"/>
            <a:t>d </a:t>
          </a:r>
          <a:r>
            <a:rPr lang="en-GB" sz="1800" kern="1200" dirty="0" err="1"/>
            <a:t>i</a:t>
          </a:r>
          <a:r>
            <a:rPr lang="en-GB" sz="1800" kern="1200" dirty="0"/>
            <a:t> </a:t>
          </a:r>
          <a:r>
            <a:rPr lang="en-GB" sz="1800" kern="1200" dirty="0" err="1"/>
            <a:t>ddarganfod</a:t>
          </a:r>
          <a:r>
            <a:rPr lang="en-GB" sz="1800" kern="1200" dirty="0"/>
            <a:t> barn a </a:t>
          </a:r>
          <a:r>
            <a:rPr lang="en-GB" sz="1800" kern="1200" dirty="0" err="1"/>
            <a:t>sylwadau</a:t>
          </a:r>
          <a:r>
            <a:rPr lang="en-GB" sz="1800" kern="1200" dirty="0"/>
            <a:t> </a:t>
          </a:r>
          <a:r>
            <a:rPr lang="en-GB" sz="1800" kern="1200" dirty="0" err="1"/>
            <a:t>preswylwyr</a:t>
          </a:r>
          <a:r>
            <a:rPr lang="en-GB" sz="1800" kern="1200" dirty="0"/>
            <a:t> y </a:t>
          </a:r>
          <a:r>
            <a:rPr lang="en-GB" sz="1800" kern="1200" dirty="0" err="1"/>
            <a:t>gymuned</a:t>
          </a:r>
          <a:r>
            <a:rPr lang="en-GB" sz="1800" kern="1200" dirty="0"/>
            <a:t> </a:t>
          </a:r>
          <a:r>
            <a:rPr lang="en-GB" sz="1800" kern="1200" dirty="0" err="1"/>
            <a:t>ynghylch</a:t>
          </a:r>
          <a:r>
            <a:rPr lang="en-GB" sz="1800" kern="1200" dirty="0"/>
            <a:t> </a:t>
          </a:r>
          <a:r>
            <a:rPr lang="en-GB" sz="1800" kern="1200" dirty="0" err="1"/>
            <a:t>eu</a:t>
          </a:r>
          <a:r>
            <a:rPr lang="en-GB" sz="1800" kern="1200" dirty="0"/>
            <a:t> </a:t>
          </a:r>
          <a:r>
            <a:rPr lang="en-GB" sz="1800" kern="1200" dirty="0" err="1"/>
            <a:t>pryderon</a:t>
          </a:r>
          <a:r>
            <a:rPr lang="en-GB" sz="1800" kern="1200" dirty="0"/>
            <a:t> a </a:t>
          </a:r>
          <a:r>
            <a:rPr lang="en-GB" sz="1800" kern="1200" dirty="0" err="1"/>
            <a:t>dyheadau</a:t>
          </a:r>
          <a:r>
            <a:rPr lang="en-GB" sz="1800" kern="1200" dirty="0"/>
            <a:t> ac </a:t>
          </a:r>
          <a:r>
            <a:rPr lang="en-GB" sz="1800" kern="1200" dirty="0" err="1"/>
            <a:t>i</a:t>
          </a:r>
          <a:r>
            <a:rPr lang="en-GB" sz="1800" kern="1200" dirty="0"/>
            <a:t> dd</a:t>
          </a:r>
          <a:r>
            <a:rPr lang="cy-GB" sz="1800" kern="1200" dirty="0" err="1"/>
            <a:t>adansoddi</a:t>
          </a:r>
          <a:r>
            <a:rPr lang="cy-GB" sz="1800" kern="1200" dirty="0"/>
            <a:t> y canlyniadau a comisiynu adroddiad. Derbyniwyd </a:t>
          </a:r>
          <a:r>
            <a:rPr lang="cy-GB" sz="3600" b="1" kern="1200" dirty="0"/>
            <a:t>403</a:t>
          </a:r>
          <a:r>
            <a:rPr lang="cy-GB" sz="1800" kern="1200" dirty="0"/>
            <a:t> o </a:t>
          </a:r>
          <a:r>
            <a:rPr lang="cy-GB" sz="1800" kern="1200" dirty="0" err="1"/>
            <a:t>ymatebion.Bwriad</a:t>
          </a:r>
          <a:r>
            <a:rPr lang="en-GB" sz="1800" kern="1200" dirty="0"/>
            <a:t> y Cyngor </a:t>
          </a:r>
          <a:r>
            <a:rPr lang="en-GB" sz="1800" kern="1200" dirty="0" err="1"/>
            <a:t>Cymuned</a:t>
          </a:r>
          <a:r>
            <a:rPr lang="en-GB" sz="1800" kern="1200" dirty="0"/>
            <a:t> </a:t>
          </a:r>
          <a:r>
            <a:rPr lang="en-GB" sz="1800" kern="1200" dirty="0" err="1"/>
            <a:t>yw</a:t>
          </a:r>
          <a:r>
            <a:rPr lang="en-GB" sz="1800" kern="1200" dirty="0"/>
            <a:t> </a:t>
          </a:r>
          <a:r>
            <a:rPr lang="en-GB" sz="1800" kern="1200" dirty="0" err="1"/>
            <a:t>defnyddio</a:t>
          </a:r>
          <a:r>
            <a:rPr lang="en-GB" sz="1800" kern="1200" dirty="0"/>
            <a:t> </a:t>
          </a:r>
          <a:r>
            <a:rPr lang="en-GB" sz="1800" kern="1200" dirty="0" err="1"/>
            <a:t>dadansoddiad</a:t>
          </a:r>
          <a:r>
            <a:rPr lang="en-GB" sz="1800" kern="1200" dirty="0"/>
            <a:t> </a:t>
          </a:r>
          <a:r>
            <a:rPr lang="en-GB" sz="1800" kern="1200" dirty="0" err="1"/>
            <a:t>yr</a:t>
          </a:r>
          <a:r>
            <a:rPr lang="en-GB" sz="1800" kern="1200" dirty="0"/>
            <a:t> </a:t>
          </a:r>
          <a:r>
            <a:rPr lang="en-GB" sz="1800" kern="1200" dirty="0" err="1"/>
            <a:t>adroddiad</a:t>
          </a:r>
          <a:r>
            <a:rPr lang="en-GB" sz="1800" kern="1200" dirty="0"/>
            <a:t> </a:t>
          </a:r>
          <a:r>
            <a:rPr lang="en-GB" sz="1800" kern="1200" dirty="0" err="1"/>
            <a:t>gan</a:t>
          </a:r>
          <a:r>
            <a:rPr lang="en-GB" sz="1800" kern="1200" dirty="0"/>
            <a:t> </a:t>
          </a:r>
          <a:r>
            <a:rPr lang="en-GB" sz="1800" kern="1200" dirty="0" err="1"/>
            <a:t>roi</a:t>
          </a:r>
          <a:r>
            <a:rPr lang="en-GB" sz="1800" kern="1200" dirty="0"/>
            <a:t> </a:t>
          </a:r>
          <a:r>
            <a:rPr lang="en-GB" sz="1800" kern="1200" dirty="0" err="1"/>
            <a:t>ystyriaeth</a:t>
          </a:r>
          <a:r>
            <a:rPr lang="en-GB" sz="1800" kern="1200" dirty="0"/>
            <a:t>, </a:t>
          </a:r>
          <a:r>
            <a:rPr lang="en-GB" sz="1800" kern="1200" dirty="0" err="1"/>
            <a:t>ble</a:t>
          </a:r>
          <a:r>
            <a:rPr lang="en-GB" sz="1800" kern="1200" dirty="0"/>
            <a:t> </a:t>
          </a:r>
          <a:r>
            <a:rPr lang="en-GB" sz="1800" kern="1200" dirty="0" err="1"/>
            <a:t>mae'n</a:t>
          </a:r>
          <a:r>
            <a:rPr lang="en-GB" sz="1800" kern="1200" dirty="0"/>
            <a:t> </a:t>
          </a:r>
          <a:r>
            <a:rPr lang="en-GB" sz="1800" kern="1200" dirty="0" err="1"/>
            <a:t>briodol</a:t>
          </a:r>
          <a:r>
            <a:rPr lang="en-GB" sz="1800" kern="1200" dirty="0"/>
            <a:t>, </a:t>
          </a:r>
          <a:r>
            <a:rPr lang="en-GB" sz="1800" kern="1200" dirty="0" err="1"/>
            <a:t>i'r</a:t>
          </a:r>
          <a:r>
            <a:rPr lang="en-GB" sz="1800" kern="1200" dirty="0"/>
            <a:t> </a:t>
          </a:r>
          <a:r>
            <a:rPr lang="en-GB" sz="1800" kern="1200" dirty="0" err="1"/>
            <a:t>agweddau</a:t>
          </a:r>
          <a:r>
            <a:rPr lang="en-GB" sz="1800" kern="1200" dirty="0"/>
            <a:t> </a:t>
          </a:r>
          <a:r>
            <a:rPr lang="en-GB" sz="1800" kern="1200" dirty="0" err="1"/>
            <a:t>hynny</a:t>
          </a:r>
          <a:r>
            <a:rPr lang="en-GB" sz="1800" kern="1200" dirty="0"/>
            <a:t> all </a:t>
          </a:r>
          <a:r>
            <a:rPr lang="en-GB" sz="1800" kern="1200" dirty="0" err="1"/>
            <a:t>fwydo</a:t>
          </a:r>
          <a:r>
            <a:rPr lang="en-GB" sz="1800" kern="1200" dirty="0"/>
            <a:t> </a:t>
          </a:r>
          <a:r>
            <a:rPr lang="en-GB" sz="1800" kern="1200" dirty="0" err="1"/>
            <a:t>ei</a:t>
          </a:r>
          <a:r>
            <a:rPr lang="en-GB" sz="1800" kern="1200" dirty="0"/>
            <a:t> </a:t>
          </a:r>
          <a:r>
            <a:rPr lang="en-GB" sz="1800" kern="1200" dirty="0" err="1"/>
            <a:t>raglen</a:t>
          </a:r>
          <a:r>
            <a:rPr lang="en-GB" sz="1800" kern="1200" dirty="0"/>
            <a:t> </a:t>
          </a:r>
          <a:r>
            <a:rPr lang="en-GB" sz="1800" kern="1200" dirty="0" err="1"/>
            <a:t>gwaith</a:t>
          </a:r>
          <a:r>
            <a:rPr lang="en-GB" sz="1800" kern="1200" dirty="0"/>
            <a:t> </a:t>
          </a:r>
          <a:r>
            <a:rPr lang="en-GB" sz="1800" kern="1200" dirty="0" err="1"/>
            <a:t>gogyfer</a:t>
          </a:r>
          <a:r>
            <a:rPr lang="en-GB" sz="1800" kern="1200" dirty="0"/>
            <a:t> y </a:t>
          </a:r>
          <a:r>
            <a:rPr lang="en-GB" sz="1800" kern="1200" dirty="0" err="1"/>
            <a:t>ddwy</a:t>
          </a:r>
          <a:r>
            <a:rPr lang="en-GB" sz="1800" kern="1200" dirty="0"/>
            <a:t> neu </a:t>
          </a:r>
          <a:r>
            <a:rPr lang="en-GB" sz="1800" kern="1200" dirty="0" err="1"/>
            <a:t>dair</a:t>
          </a:r>
          <a:r>
            <a:rPr lang="en-GB" sz="1800" kern="1200" dirty="0"/>
            <a:t> </a:t>
          </a:r>
          <a:r>
            <a:rPr lang="en-GB" sz="1800" kern="1200" dirty="0" err="1"/>
            <a:t>mlynedd</a:t>
          </a:r>
          <a:r>
            <a:rPr lang="en-GB" sz="1800" kern="1200" dirty="0"/>
            <a:t> </a:t>
          </a:r>
          <a:r>
            <a:rPr lang="en-GB" sz="1800" kern="1200" dirty="0" err="1"/>
            <a:t>nesaf</a:t>
          </a:r>
          <a:r>
            <a:rPr lang="en-GB" sz="1800" kern="1200" dirty="0"/>
            <a:t>. </a:t>
          </a:r>
          <a:endParaRPr lang="en-US" sz="1800" kern="1200" dirty="0"/>
        </a:p>
      </dsp:txBody>
      <dsp:txXfrm rot="10800000">
        <a:off x="0" y="0"/>
        <a:ext cx="9404352" cy="20215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630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041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738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544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455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695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929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044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60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845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058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6884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771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411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721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952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967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BC594FB-42A2-4E9B-BCA1-C05E06EF1D49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57534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1" r:id="rId15"/>
    <p:sldLayoutId id="2147483862" r:id="rId16"/>
    <p:sldLayoutId id="214748386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chart" Target="../charts/chart4.xml"/><Relationship Id="rId5" Type="http://schemas.openxmlformats.org/officeDocument/2006/relationships/diagramQuickStyle" Target="../diagrams/quickStyle1.xml"/><Relationship Id="rId10" Type="http://schemas.openxmlformats.org/officeDocument/2006/relationships/chart" Target="../charts/chart3.xml"/><Relationship Id="rId4" Type="http://schemas.openxmlformats.org/officeDocument/2006/relationships/diagramLayout" Target="../diagrams/layout1.xml"/><Relationship Id="rId9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5.jpe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4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5.xml"/><Relationship Id="rId12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QuickStyle" Target="../diagrams/quickStyle5.xml"/><Relationship Id="rId11" Type="http://schemas.openxmlformats.org/officeDocument/2006/relationships/image" Target="../media/image17.png"/><Relationship Id="rId5" Type="http://schemas.openxmlformats.org/officeDocument/2006/relationships/diagramLayout" Target="../diagrams/layout5.xml"/><Relationship Id="rId10" Type="http://schemas.openxmlformats.org/officeDocument/2006/relationships/oleObject" Target="../embeddings/oleObject1.bin"/><Relationship Id="rId4" Type="http://schemas.openxmlformats.org/officeDocument/2006/relationships/diagramData" Target="../diagrams/data5.xml"/><Relationship Id="rId9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hyperlink" Target="mailto:gwybodaeth@llandwrog.or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Dilwynlloyd3@btinternet.com" TargetMode="External"/><Relationship Id="rId4" Type="http://schemas.openxmlformats.org/officeDocument/2006/relationships/hyperlink" Target="mailto:ericmerfynjones@gwynedd.llyw.cym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15">
            <a:extLst>
              <a:ext uri="{FF2B5EF4-FFF2-40B4-BE49-F238E27FC236}">
                <a16:creationId xmlns:a16="http://schemas.microsoft.com/office/drawing/2014/main" id="{B14F47D7-3ADB-45D5-A035-37BDFC3C8F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19538" y="7072729"/>
            <a:ext cx="8825658" cy="913984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B080294-0A40-4E9C-BD7A-1E4EBFF16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779" y="569459"/>
            <a:ext cx="2344014" cy="1749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4E53420-BC4C-41DA-98B3-C0F149934F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4142" y="728419"/>
            <a:ext cx="8911525" cy="3915905"/>
          </a:xfrm>
        </p:spPr>
        <p:txBody>
          <a:bodyPr/>
          <a:lstStyle/>
          <a:p>
            <a:pPr algn="ctr"/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r>
              <a:rPr lang="en-US" b="1" dirty="0"/>
              <a:t>Cyngor </a:t>
            </a:r>
            <a:r>
              <a:rPr lang="en-US" b="1" dirty="0" err="1"/>
              <a:t>Cymuned</a:t>
            </a:r>
            <a:r>
              <a:rPr lang="en-US" b="1" dirty="0"/>
              <a:t> </a:t>
            </a:r>
            <a:r>
              <a:rPr lang="en-US" b="1" dirty="0" err="1"/>
              <a:t>Llandwrog</a:t>
            </a:r>
            <a:r>
              <a:rPr lang="en-US" b="1" dirty="0"/>
              <a:t> – </a:t>
            </a:r>
            <a:r>
              <a:rPr lang="en-US" b="1" dirty="0" err="1"/>
              <a:t>Adroddiad</a:t>
            </a:r>
            <a:r>
              <a:rPr lang="en-US" b="1" dirty="0"/>
              <a:t> </a:t>
            </a:r>
            <a:r>
              <a:rPr lang="en-US" b="1" dirty="0" err="1"/>
              <a:t>Blynyddol</a:t>
            </a:r>
            <a:r>
              <a:rPr lang="en-US" b="1" dirty="0"/>
              <a:t> 2019-20</a:t>
            </a:r>
            <a:endParaRPr lang="en-GB" b="1" dirty="0"/>
          </a:p>
        </p:txBody>
      </p:sp>
      <p:pic>
        <p:nvPicPr>
          <p:cNvPr id="2052" name="Picture 4" descr="Image result for fron">
            <a:extLst>
              <a:ext uri="{FF2B5EF4-FFF2-40B4-BE49-F238E27FC236}">
                <a16:creationId xmlns:a16="http://schemas.microsoft.com/office/drawing/2014/main" id="{958C20C6-30F2-4BFA-A09A-5C4376DA2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4937">
            <a:off x="3282951" y="4806181"/>
            <a:ext cx="2260949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air ambulance wales">
            <a:extLst>
              <a:ext uri="{FF2B5EF4-FFF2-40B4-BE49-F238E27FC236}">
                <a16:creationId xmlns:a16="http://schemas.microsoft.com/office/drawing/2014/main" id="{907939D1-3CC2-4DCE-9253-5504B2831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5842">
            <a:off x="5746850" y="4886586"/>
            <a:ext cx="2851499" cy="149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llandwrog">
            <a:extLst>
              <a:ext uri="{FF2B5EF4-FFF2-40B4-BE49-F238E27FC236}">
                <a16:creationId xmlns:a16="http://schemas.microsoft.com/office/drawing/2014/main" id="{7AC1E1EE-D764-4A96-9F8A-CFFCE25A5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7493">
            <a:off x="9340973" y="4673350"/>
            <a:ext cx="2099598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dinas dinlle">
            <a:extLst>
              <a:ext uri="{FF2B5EF4-FFF2-40B4-BE49-F238E27FC236}">
                <a16:creationId xmlns:a16="http://schemas.microsoft.com/office/drawing/2014/main" id="{E496D2AB-2357-4F68-A432-F94CE6306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72" y="4803282"/>
            <a:ext cx="2679969" cy="189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43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C0090D-2AC7-4CBC-8B45-70BD7440B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Gair gan y Cadeirydd</a:t>
            </a:r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3E776-5BFB-48D0-B217-A056BE886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9" y="1645920"/>
            <a:ext cx="5919503" cy="4470821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b="1" dirty="0" err="1"/>
              <a:t>Cynghorydd</a:t>
            </a:r>
            <a:r>
              <a:rPr lang="en-US" b="1" dirty="0"/>
              <a:t> </a:t>
            </a:r>
            <a:r>
              <a:rPr lang="en-US" b="1" dirty="0" err="1"/>
              <a:t>Alun</a:t>
            </a:r>
            <a:r>
              <a:rPr lang="en-US" b="1" dirty="0"/>
              <a:t> Wyn Jones </a:t>
            </a:r>
            <a:r>
              <a:rPr lang="en-US" dirty="0"/>
              <a:t>– </a:t>
            </a:r>
            <a:r>
              <a:rPr lang="en-US" b="1" dirty="0" err="1"/>
              <a:t>Cadeirydd</a:t>
            </a:r>
            <a:r>
              <a:rPr lang="en-US" b="1" dirty="0"/>
              <a:t> y Cyngor 2019-20 . </a:t>
            </a:r>
          </a:p>
          <a:p>
            <a:r>
              <a:rPr lang="en-GB" dirty="0" err="1"/>
              <a:t>Mae'r</a:t>
            </a:r>
            <a:r>
              <a:rPr lang="en-GB" dirty="0"/>
              <a:t> </a:t>
            </a:r>
            <a:r>
              <a:rPr lang="en-GB" dirty="0" err="1"/>
              <a:t>Adroddiad</a:t>
            </a:r>
            <a:r>
              <a:rPr lang="en-GB" dirty="0"/>
              <a:t> </a:t>
            </a:r>
            <a:r>
              <a:rPr lang="en-GB" dirty="0" err="1"/>
              <a:t>hwn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rhan</a:t>
            </a:r>
            <a:r>
              <a:rPr lang="en-GB" dirty="0"/>
              <a:t> </a:t>
            </a:r>
            <a:r>
              <a:rPr lang="en-GB" dirty="0" err="1"/>
              <a:t>bwysig</a:t>
            </a:r>
            <a:r>
              <a:rPr lang="en-GB" dirty="0"/>
              <a:t> o </a:t>
            </a:r>
            <a:r>
              <a:rPr lang="en-GB" dirty="0" err="1"/>
              <a:t>drefniadaeth</a:t>
            </a:r>
            <a:r>
              <a:rPr lang="en-GB" dirty="0"/>
              <a:t> </a:t>
            </a:r>
            <a:r>
              <a:rPr lang="en-GB" dirty="0" err="1"/>
              <a:t>gan</a:t>
            </a:r>
            <a:r>
              <a:rPr lang="en-GB" dirty="0"/>
              <a:t> </a:t>
            </a:r>
            <a:r>
              <a:rPr lang="en-GB" dirty="0" err="1"/>
              <a:t>Gyngor</a:t>
            </a:r>
            <a:r>
              <a:rPr lang="en-GB" dirty="0"/>
              <a:t> </a:t>
            </a:r>
            <a:r>
              <a:rPr lang="en-GB" dirty="0" err="1"/>
              <a:t>Cymuned</a:t>
            </a:r>
            <a:r>
              <a:rPr lang="en-GB" dirty="0"/>
              <a:t> </a:t>
            </a:r>
            <a:r>
              <a:rPr lang="en-GB" dirty="0" err="1"/>
              <a:t>Llandwrog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gysylltu</a:t>
            </a:r>
            <a:r>
              <a:rPr lang="en-GB" dirty="0"/>
              <a:t> â </a:t>
            </a:r>
            <a:r>
              <a:rPr lang="en-GB" dirty="0" err="1"/>
              <a:t>threthdalwyr</a:t>
            </a:r>
            <a:r>
              <a:rPr lang="en-GB" dirty="0"/>
              <a:t>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ardal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esbonio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gyflawniadau</a:t>
            </a:r>
            <a:r>
              <a:rPr lang="en-GB" dirty="0"/>
              <a:t> </a:t>
            </a:r>
            <a:r>
              <a:rPr lang="en-GB" dirty="0" err="1"/>
              <a:t>a'i</a:t>
            </a:r>
            <a:r>
              <a:rPr lang="en-GB" dirty="0"/>
              <a:t> </a:t>
            </a:r>
            <a:r>
              <a:rPr lang="en-GB" dirty="0" err="1"/>
              <a:t>ddefnydd</a:t>
            </a:r>
            <a:r>
              <a:rPr lang="en-GB" dirty="0"/>
              <a:t> </a:t>
            </a:r>
            <a:r>
              <a:rPr lang="en-GB" dirty="0" err="1"/>
              <a:t>o'r</a:t>
            </a:r>
            <a:r>
              <a:rPr lang="en-GB" dirty="0"/>
              <a:t> </a:t>
            </a:r>
            <a:r>
              <a:rPr lang="en-GB" dirty="0" err="1"/>
              <a:t>gyllideb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ystod</a:t>
            </a:r>
            <a:r>
              <a:rPr lang="en-GB" dirty="0"/>
              <a:t> </a:t>
            </a:r>
            <a:r>
              <a:rPr lang="en-GB" dirty="0" err="1"/>
              <a:t>blwyddyn</a:t>
            </a:r>
            <a:r>
              <a:rPr lang="en-GB" dirty="0"/>
              <a:t> </a:t>
            </a:r>
            <a:r>
              <a:rPr lang="en-GB" dirty="0" err="1"/>
              <a:t>ariannol</a:t>
            </a:r>
            <a:r>
              <a:rPr lang="en-GB" dirty="0"/>
              <a:t> 2019/2020 </a:t>
            </a:r>
            <a:r>
              <a:rPr lang="en-GB" dirty="0" err="1"/>
              <a:t>tra</a:t>
            </a:r>
            <a:r>
              <a:rPr lang="en-GB" dirty="0"/>
              <a:t> </a:t>
            </a:r>
            <a:r>
              <a:rPr lang="en-GB" dirty="0" err="1"/>
              <a:t>hefyd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taflu</a:t>
            </a:r>
            <a:r>
              <a:rPr lang="en-GB" dirty="0"/>
              <a:t> </a:t>
            </a:r>
            <a:r>
              <a:rPr lang="en-GB" dirty="0" err="1"/>
              <a:t>goleuni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rai </a:t>
            </a:r>
            <a:r>
              <a:rPr lang="en-GB" dirty="0" err="1"/>
              <a:t>pethau</a:t>
            </a:r>
            <a:r>
              <a:rPr lang="en-GB" dirty="0"/>
              <a:t> </a:t>
            </a:r>
            <a:r>
              <a:rPr lang="en-GB" dirty="0" err="1"/>
              <a:t>sydd</a:t>
            </a:r>
            <a:r>
              <a:rPr lang="en-GB" dirty="0"/>
              <a:t> </a:t>
            </a:r>
            <a:r>
              <a:rPr lang="en-GB" dirty="0" err="1"/>
              <a:t>ganddo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arfaeth</a:t>
            </a:r>
            <a:r>
              <a:rPr lang="en-GB" dirty="0"/>
              <a:t> am 2020/2021.</a:t>
            </a:r>
          </a:p>
          <a:p>
            <a:r>
              <a:rPr lang="en-GB" dirty="0"/>
              <a:t>Y </a:t>
            </a:r>
            <a:r>
              <a:rPr lang="en-GB" dirty="0" err="1"/>
              <a:t>gobaith</a:t>
            </a:r>
            <a:r>
              <a:rPr lang="en-GB" dirty="0"/>
              <a:t> </a:t>
            </a:r>
            <a:r>
              <a:rPr lang="en-GB" dirty="0" err="1"/>
              <a:t>wrth</a:t>
            </a:r>
            <a:r>
              <a:rPr lang="en-GB" dirty="0"/>
              <a:t> </a:t>
            </a:r>
            <a:r>
              <a:rPr lang="en-GB" dirty="0" err="1"/>
              <a:t>gyhoeddi'r</a:t>
            </a:r>
            <a:r>
              <a:rPr lang="en-GB" dirty="0"/>
              <a:t> </a:t>
            </a:r>
            <a:r>
              <a:rPr lang="en-GB" dirty="0" err="1"/>
              <a:t>Adroddiad</a:t>
            </a:r>
            <a:r>
              <a:rPr lang="en-GB" dirty="0"/>
              <a:t> </a:t>
            </a:r>
            <a:r>
              <a:rPr lang="en-GB" dirty="0" err="1"/>
              <a:t>yw</a:t>
            </a:r>
            <a:r>
              <a:rPr lang="en-GB" dirty="0"/>
              <a:t> </a:t>
            </a:r>
            <a:r>
              <a:rPr lang="en-GB" dirty="0" err="1"/>
              <a:t>gwella</a:t>
            </a:r>
            <a:r>
              <a:rPr lang="en-GB" dirty="0"/>
              <a:t> </a:t>
            </a:r>
            <a:r>
              <a:rPr lang="en-GB" dirty="0" err="1"/>
              <a:t>ymwybyddiaeth</a:t>
            </a:r>
            <a:r>
              <a:rPr lang="en-GB" dirty="0"/>
              <a:t> </a:t>
            </a:r>
            <a:r>
              <a:rPr lang="en-GB" dirty="0" err="1"/>
              <a:t>trethdalwyr</a:t>
            </a:r>
            <a:r>
              <a:rPr lang="en-GB" dirty="0"/>
              <a:t> o </a:t>
            </a:r>
            <a:r>
              <a:rPr lang="en-GB" dirty="0" err="1"/>
              <a:t>faes</a:t>
            </a:r>
            <a:r>
              <a:rPr lang="en-GB" dirty="0"/>
              <a:t> </a:t>
            </a:r>
            <a:r>
              <a:rPr lang="en-GB" dirty="0" err="1"/>
              <a:t>gwaith</a:t>
            </a:r>
            <a:r>
              <a:rPr lang="en-GB" dirty="0"/>
              <a:t> y </a:t>
            </a:r>
            <a:r>
              <a:rPr lang="en-GB" dirty="0" err="1"/>
              <a:t>cyngor</a:t>
            </a:r>
            <a:r>
              <a:rPr lang="en-GB" dirty="0"/>
              <a:t> </a:t>
            </a:r>
            <a:r>
              <a:rPr lang="en-GB" dirty="0" err="1"/>
              <a:t>cymuned</a:t>
            </a:r>
            <a:r>
              <a:rPr lang="en-GB" dirty="0"/>
              <a:t> a </a:t>
            </a:r>
            <a:r>
              <a:rPr lang="en-GB" dirty="0" err="1"/>
              <a:t>cryfhau'r</a:t>
            </a:r>
            <a:r>
              <a:rPr lang="en-GB" dirty="0"/>
              <a:t> </a:t>
            </a:r>
            <a:r>
              <a:rPr lang="en-GB" dirty="0" err="1"/>
              <a:t>berthynas</a:t>
            </a:r>
            <a:r>
              <a:rPr lang="en-GB" dirty="0"/>
              <a:t> </a:t>
            </a:r>
            <a:r>
              <a:rPr lang="en-GB" dirty="0" err="1"/>
              <a:t>rhwng</a:t>
            </a:r>
            <a:r>
              <a:rPr lang="en-GB" dirty="0"/>
              <a:t> </a:t>
            </a:r>
            <a:r>
              <a:rPr lang="en-GB" dirty="0" err="1"/>
              <a:t>trethdalwyr</a:t>
            </a:r>
            <a:r>
              <a:rPr lang="en-GB" dirty="0"/>
              <a:t> </a:t>
            </a:r>
            <a:r>
              <a:rPr lang="en-GB" dirty="0" err="1"/>
              <a:t>a'u</a:t>
            </a:r>
            <a:r>
              <a:rPr lang="en-GB" dirty="0"/>
              <a:t> Cyngor.</a:t>
            </a:r>
            <a:endParaRPr lang="en-US" dirty="0"/>
          </a:p>
          <a:p>
            <a:pPr>
              <a:lnSpc>
                <a:spcPct val="90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09911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4F4DF-24F5-4689-9F0B-8EE503DD0B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944" y="175847"/>
            <a:ext cx="11996056" cy="668215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Cyllideb  y Cyngor   2019-20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EA896AA9-1A34-4EA6-8457-93D1451FFE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1416563"/>
              </p:ext>
            </p:extLst>
          </p:nvPr>
        </p:nvGraphicFramePr>
        <p:xfrm>
          <a:off x="648678" y="945662"/>
          <a:ext cx="6064738" cy="5447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5" name="Si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1462724"/>
              </p:ext>
            </p:extLst>
          </p:nvPr>
        </p:nvGraphicFramePr>
        <p:xfrm>
          <a:off x="7155051" y="742361"/>
          <a:ext cx="5036949" cy="3522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5" name="Siart 2">
            <a:extLst>
              <a:ext uri="{FF2B5EF4-FFF2-40B4-BE49-F238E27FC236}">
                <a16:creationId xmlns:a16="http://schemas.microsoft.com/office/drawing/2014/main" id="{ABC50A13-28E5-4F09-BAAA-DB44F90C2A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6233182"/>
              </p:ext>
            </p:extLst>
          </p:nvPr>
        </p:nvGraphicFramePr>
        <p:xfrm>
          <a:off x="7465678" y="4370505"/>
          <a:ext cx="4415693" cy="2417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6" name="Si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7416270"/>
              </p:ext>
            </p:extLst>
          </p:nvPr>
        </p:nvGraphicFramePr>
        <p:xfrm>
          <a:off x="7190645" y="742361"/>
          <a:ext cx="5001355" cy="3380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7" name="Si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1261531"/>
              </p:ext>
            </p:extLst>
          </p:nvPr>
        </p:nvGraphicFramePr>
        <p:xfrm>
          <a:off x="7056584" y="4282644"/>
          <a:ext cx="5036949" cy="2522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15110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7AC7A5-EE50-4FA7-8673-35729D9A0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Gwaith eich Cyngor am y flwyddyn 2019-20</a:t>
            </a:r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E7F78-CA27-4CB5-9148-78FA39750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9" y="1645920"/>
            <a:ext cx="5919503" cy="447082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dirty="0" err="1"/>
              <a:t>Pwnc</a:t>
            </a:r>
            <a:r>
              <a:rPr lang="en-US" dirty="0"/>
              <a:t> </a:t>
            </a:r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en-US" dirty="0" err="1"/>
              <a:t>Rheoli</a:t>
            </a:r>
            <a:r>
              <a:rPr lang="en-US" dirty="0"/>
              <a:t> </a:t>
            </a:r>
            <a:r>
              <a:rPr lang="en-US" dirty="0" err="1"/>
              <a:t>Eiddo’r</a:t>
            </a:r>
            <a:r>
              <a:rPr lang="en-US" dirty="0"/>
              <a:t>  Cyngor</a:t>
            </a:r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en-US" dirty="0" err="1"/>
              <a:t>Gweinyddiaeth</a:t>
            </a:r>
            <a:r>
              <a:rPr lang="en-US" dirty="0"/>
              <a:t> a </a:t>
            </a:r>
            <a:r>
              <a:rPr lang="en-US" dirty="0" err="1"/>
              <a:t>Llywodraethiant</a:t>
            </a:r>
            <a:endParaRPr lang="en-US" dirty="0"/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en-US" dirty="0" err="1"/>
              <a:t>Rhoddion</a:t>
            </a:r>
            <a:r>
              <a:rPr lang="en-US" dirty="0"/>
              <a:t> </a:t>
            </a:r>
            <a:r>
              <a:rPr lang="en-US" dirty="0" err="1"/>
              <a:t>Ariannol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Fudiadau</a:t>
            </a:r>
            <a:r>
              <a:rPr lang="en-US" dirty="0"/>
              <a:t> </a:t>
            </a:r>
            <a:r>
              <a:rPr lang="en-US" dirty="0" err="1"/>
              <a:t>Gwirfoddol</a:t>
            </a:r>
            <a:r>
              <a:rPr lang="en-US" dirty="0"/>
              <a:t> </a:t>
            </a:r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en-US" dirty="0"/>
              <a:t>Eisteddfod </a:t>
            </a:r>
            <a:r>
              <a:rPr lang="en-US" dirty="0" err="1"/>
              <a:t>Genedlaethol</a:t>
            </a:r>
            <a:r>
              <a:rPr lang="en-US" dirty="0"/>
              <a:t> </a:t>
            </a:r>
            <a:r>
              <a:rPr lang="en-US" dirty="0" err="1"/>
              <a:t>Llyn</a:t>
            </a:r>
            <a:r>
              <a:rPr lang="en-US" dirty="0"/>
              <a:t> ac </a:t>
            </a:r>
            <a:r>
              <a:rPr lang="en-US" dirty="0" err="1"/>
              <a:t>Eifionnydd</a:t>
            </a:r>
            <a:r>
              <a:rPr lang="en-US" dirty="0"/>
              <a:t> 2021</a:t>
            </a:r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en-US" dirty="0" err="1"/>
              <a:t>Cynrychioli</a:t>
            </a:r>
            <a:r>
              <a:rPr lang="en-US" dirty="0"/>
              <a:t> </a:t>
            </a:r>
            <a:r>
              <a:rPr lang="en-US" dirty="0" err="1"/>
              <a:t>eich</a:t>
            </a:r>
            <a:r>
              <a:rPr lang="en-US" dirty="0"/>
              <a:t> </a:t>
            </a:r>
            <a:r>
              <a:rPr lang="en-US" dirty="0" err="1"/>
              <a:t>Cymuned</a:t>
            </a:r>
            <a:endParaRPr lang="en-US" dirty="0"/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en-US" dirty="0" err="1"/>
              <a:t>Partneriaethu</a:t>
            </a:r>
            <a:r>
              <a:rPr lang="en-US" dirty="0"/>
              <a:t> a </a:t>
            </a:r>
            <a:r>
              <a:rPr lang="en-US" dirty="0" err="1"/>
              <a:t>Cyd</a:t>
            </a:r>
            <a:r>
              <a:rPr lang="en-US" dirty="0"/>
              <a:t> </a:t>
            </a:r>
            <a:r>
              <a:rPr lang="en-US" dirty="0" err="1"/>
              <a:t>Weithio</a:t>
            </a:r>
            <a:endParaRPr lang="en-US" dirty="0"/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en-US" dirty="0" err="1"/>
              <a:t>Ymgysylltu</a:t>
            </a:r>
            <a:r>
              <a:rPr lang="en-US" dirty="0"/>
              <a:t> </a:t>
            </a:r>
            <a:r>
              <a:rPr lang="en-US" dirty="0" err="1"/>
              <a:t>Gyda’r</a:t>
            </a:r>
            <a:r>
              <a:rPr lang="en-US" dirty="0"/>
              <a:t> </a:t>
            </a:r>
            <a:r>
              <a:rPr lang="en-US" dirty="0" err="1"/>
              <a:t>Gymuned</a:t>
            </a:r>
            <a:endParaRPr lang="en-US" dirty="0"/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en-US" dirty="0" err="1"/>
              <a:t>Ceisiadau</a:t>
            </a:r>
            <a:r>
              <a:rPr lang="en-US" dirty="0"/>
              <a:t> </a:t>
            </a:r>
            <a:r>
              <a:rPr lang="en-US" dirty="0" err="1"/>
              <a:t>Cynllunio</a:t>
            </a:r>
            <a:endParaRPr lang="en-US" dirty="0"/>
          </a:p>
          <a:p>
            <a:pPr marL="457200" indent="-457200">
              <a:lnSpc>
                <a:spcPct val="90000"/>
              </a:lnSpc>
              <a:buAutoNum type="arabicParenR"/>
            </a:pPr>
            <a:r>
              <a:rPr lang="en-US" dirty="0" err="1"/>
              <a:t>Gwella</a:t>
            </a:r>
            <a:r>
              <a:rPr lang="en-US" dirty="0"/>
              <a:t> Ein </a:t>
            </a:r>
            <a:r>
              <a:rPr lang="en-US" dirty="0" err="1"/>
              <a:t>Pentrefi</a:t>
            </a:r>
            <a:r>
              <a:rPr lang="en-US" dirty="0"/>
              <a:t> ac </a:t>
            </a:r>
            <a:r>
              <a:rPr lang="en-US" dirty="0" err="1"/>
              <a:t>ein</a:t>
            </a:r>
            <a:r>
              <a:rPr lang="en-US" dirty="0"/>
              <a:t> </a:t>
            </a:r>
            <a:r>
              <a:rPr lang="en-US" dirty="0" err="1"/>
              <a:t>Cymuned</a:t>
            </a:r>
            <a:endParaRPr lang="en-US" dirty="0"/>
          </a:p>
          <a:p>
            <a:pPr marL="457200" indent="-457200">
              <a:lnSpc>
                <a:spcPct val="90000"/>
              </a:lnSpc>
              <a:buAutoNum type="arabicParenR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35498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977AE-830E-461D-BA8E-2C1DBCFB3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95" y="804672"/>
            <a:ext cx="3521359" cy="5248656"/>
          </a:xfrm>
        </p:spPr>
        <p:txBody>
          <a:bodyPr anchor="ctr">
            <a:normAutofit/>
          </a:bodyPr>
          <a:lstStyle/>
          <a:p>
            <a:pPr algn="ctr"/>
            <a:r>
              <a:rPr lang="en-US" dirty="0" err="1"/>
              <a:t>Rheoli</a:t>
            </a:r>
            <a:r>
              <a:rPr lang="en-US"/>
              <a:t> Eiddo’r</a:t>
            </a:r>
            <a:r>
              <a:rPr lang="en-US" dirty="0"/>
              <a:t> Cyngor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C7AAC-B144-4FD1-9AB6-A35CD91B3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861" y="804671"/>
            <a:ext cx="6399930" cy="5248657"/>
          </a:xfrm>
        </p:spPr>
        <p:txBody>
          <a:bodyPr anchor="ctr">
            <a:normAutofit fontScale="92500" lnSpcReduction="20000"/>
          </a:bodyPr>
          <a:lstStyle/>
          <a:p>
            <a:pPr lvl="0"/>
            <a:r>
              <a:rPr lang="cy-GB" dirty="0"/>
              <a:t>Cyflawnwyd rhaglen waith cynhwysfawr ym mynwentydd y plwyf sef mynwentydd  Llandwrog, Carmel a </a:t>
            </a:r>
            <a:r>
              <a:rPr lang="cy-GB" dirty="0" err="1"/>
              <a:t>Bryn’rodyn</a:t>
            </a:r>
            <a:r>
              <a:rPr lang="cy-GB" dirty="0"/>
              <a:t> i wella edrychiad</a:t>
            </a:r>
            <a:endParaRPr lang="en-GB" dirty="0"/>
          </a:p>
          <a:p>
            <a:pPr lvl="0"/>
            <a:r>
              <a:rPr lang="cy-GB" dirty="0"/>
              <a:t>Gosodwyd Lloches Bws newydd yn Cae’r Moel , Carmel yn dilyn damwain</a:t>
            </a:r>
            <a:endParaRPr lang="en-GB" dirty="0"/>
          </a:p>
          <a:p>
            <a:pPr lvl="0"/>
            <a:r>
              <a:rPr lang="cy-GB" dirty="0"/>
              <a:t>Gwnaed gytundeb gyda Pwyllgor Pentref Carmel i ail-leoli lloches bws maes parcio  gardd cymunedol at y palmant.</a:t>
            </a:r>
            <a:endParaRPr lang="en-GB" dirty="0"/>
          </a:p>
          <a:p>
            <a:pPr lvl="0"/>
            <a:r>
              <a:rPr lang="cy-GB" dirty="0"/>
              <a:t>Gosodwyd </a:t>
            </a:r>
            <a:r>
              <a:rPr lang="cy-GB" dirty="0" err="1"/>
              <a:t>giat</a:t>
            </a:r>
            <a:r>
              <a:rPr lang="cy-GB" dirty="0"/>
              <a:t> newydd ar fynediad cae </a:t>
            </a:r>
            <a:r>
              <a:rPr lang="cy-GB" dirty="0" err="1"/>
              <a:t>pel</a:t>
            </a:r>
            <a:r>
              <a:rPr lang="cy-GB" dirty="0"/>
              <a:t>-droed Y Fron</a:t>
            </a:r>
            <a:endParaRPr lang="en-GB" dirty="0"/>
          </a:p>
          <a:p>
            <a:pPr lvl="0"/>
            <a:r>
              <a:rPr lang="cy-GB" dirty="0"/>
              <a:t>Cynhaliwyd arbrofion iechyd a diogelwch ar gyflwr cerrig beddi ym mynwent </a:t>
            </a:r>
            <a:r>
              <a:rPr lang="cy-GB" dirty="0" err="1"/>
              <a:t>Bryn’rodyn</a:t>
            </a:r>
            <a:r>
              <a:rPr lang="cy-GB" dirty="0"/>
              <a:t>.</a:t>
            </a:r>
            <a:endParaRPr lang="en-GB" dirty="0"/>
          </a:p>
          <a:p>
            <a:pPr lvl="0"/>
            <a:r>
              <a:rPr lang="cy-GB" dirty="0"/>
              <a:t>Gwnaed cytundeb gyda Cwmni BT i brynu caban ffon Dinas Dinlle gyda’r opsiwn i osod peiriant </a:t>
            </a:r>
            <a:r>
              <a:rPr lang="cy-GB" dirty="0" err="1"/>
              <a:t>diffribilwr</a:t>
            </a:r>
            <a:r>
              <a:rPr lang="cy-GB" dirty="0"/>
              <a:t> ynddo yn y dyfodol.</a:t>
            </a:r>
          </a:p>
          <a:p>
            <a:pPr lvl="0"/>
            <a:r>
              <a:rPr lang="cy-GB" dirty="0"/>
              <a:t>Cafwyd trafodaethau cychwynnol gyda Cyngor Gwynedd i </a:t>
            </a:r>
            <a:r>
              <a:rPr lang="cy-GB" dirty="0" err="1"/>
              <a:t>gymeryd</a:t>
            </a:r>
            <a:r>
              <a:rPr lang="cy-GB" dirty="0"/>
              <a:t> cyfrifoldeb ar gaeau chwarae Y Fron , Carmel a Dinas Dinlle</a:t>
            </a:r>
            <a:endParaRPr lang="en-GB" dirty="0"/>
          </a:p>
          <a:p>
            <a:endParaRPr lang="en-GB" dirty="0"/>
          </a:p>
        </p:txBody>
      </p:sp>
      <p:pic>
        <p:nvPicPr>
          <p:cNvPr id="2050" name="Picture 2" descr="Image result for llandwrog community council">
            <a:extLst>
              <a:ext uri="{FF2B5EF4-FFF2-40B4-BE49-F238E27FC236}">
                <a16:creationId xmlns:a16="http://schemas.microsoft.com/office/drawing/2014/main" id="{8D9882AA-CEAD-4027-81AD-09C831EBB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01" y="4682587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96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C7638-DFE1-4AAE-80C7-BB133A5AD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Gweinyddiaeth a Llywodraethiant</a:t>
            </a:r>
            <a:endParaRPr lang="en-GB" dirty="0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CC1A1C77-536F-4D5D-BE61-7E4AC67EF5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3623149"/>
              </p:ext>
            </p:extLst>
          </p:nvPr>
        </p:nvGraphicFramePr>
        <p:xfrm>
          <a:off x="646111" y="2237362"/>
          <a:ext cx="9404352" cy="4046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3959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70A34-4DA6-46C1-9BC4-42C74B44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Rhoddion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Fudiadau</a:t>
            </a:r>
            <a:r>
              <a:rPr lang="en-US" dirty="0"/>
              <a:t> </a:t>
            </a:r>
            <a:r>
              <a:rPr lang="en-US" dirty="0" err="1"/>
              <a:t>Gwirfoddol</a:t>
            </a:r>
            <a:endParaRPr lang="en-GB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7ADB1AC-B548-4E6F-9C4F-AB9DD9008E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6617674"/>
              </p:ext>
            </p:extLst>
          </p:nvPr>
        </p:nvGraphicFramePr>
        <p:xfrm>
          <a:off x="646111" y="1531345"/>
          <a:ext cx="9404352" cy="4752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Image result for llandwrog">
            <a:extLst>
              <a:ext uri="{FF2B5EF4-FFF2-40B4-BE49-F238E27FC236}">
                <a16:creationId xmlns:a16="http://schemas.microsoft.com/office/drawing/2014/main" id="{04C34F03-F3E6-40C9-8669-C165B8734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4575" y="284671"/>
            <a:ext cx="1832492" cy="163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anolfan y fron">
            <a:extLst>
              <a:ext uri="{FF2B5EF4-FFF2-40B4-BE49-F238E27FC236}">
                <a16:creationId xmlns:a16="http://schemas.microsoft.com/office/drawing/2014/main" id="{29C505F9-685E-4C73-9EF4-20C05C01D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0463" y="2170531"/>
            <a:ext cx="1918621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lleu">
            <a:extLst>
              <a:ext uri="{FF2B5EF4-FFF2-40B4-BE49-F238E27FC236}">
                <a16:creationId xmlns:a16="http://schemas.microsoft.com/office/drawing/2014/main" id="{C133C5DF-DDCD-40CA-B2DE-5FE052548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193" y="5799990"/>
            <a:ext cx="501015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air ambulance wales">
            <a:extLst>
              <a:ext uri="{FF2B5EF4-FFF2-40B4-BE49-F238E27FC236}">
                <a16:creationId xmlns:a16="http://schemas.microsoft.com/office/drawing/2014/main" id="{C58FC04E-6968-43BE-9E39-9E880B5FD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582" y="4249939"/>
            <a:ext cx="2019521" cy="1135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5457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8EAA7-14EC-48C6-8098-D44BC229A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Eisteddfod </a:t>
            </a:r>
            <a:r>
              <a:rPr lang="en-US" sz="4400" b="1" dirty="0" err="1"/>
              <a:t>Genedlaethol</a:t>
            </a:r>
            <a:r>
              <a:rPr lang="en-US" sz="4400" b="1" dirty="0"/>
              <a:t>            </a:t>
            </a:r>
            <a:r>
              <a:rPr lang="en-US" sz="4400" b="1" dirty="0" err="1"/>
              <a:t>Llyn</a:t>
            </a:r>
            <a:r>
              <a:rPr lang="en-US" sz="4400" b="1" dirty="0"/>
              <a:t> ac </a:t>
            </a:r>
            <a:r>
              <a:rPr lang="en-US" sz="4400" b="1" dirty="0" err="1"/>
              <a:t>Eifionydd</a:t>
            </a:r>
            <a:r>
              <a:rPr lang="en-US" sz="4400" b="1" dirty="0"/>
              <a:t> 2021</a:t>
            </a:r>
            <a:endParaRPr lang="en-GB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F275E-518A-4755-A485-4CAD54DD9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Derbyniwyd</a:t>
            </a:r>
            <a:r>
              <a:rPr lang="en-US" dirty="0"/>
              <a:t> </a:t>
            </a:r>
            <a:r>
              <a:rPr lang="en-US" dirty="0" err="1"/>
              <a:t>lythyr</a:t>
            </a:r>
            <a:r>
              <a:rPr lang="en-US" dirty="0"/>
              <a:t> </a:t>
            </a:r>
            <a:r>
              <a:rPr lang="en-US" dirty="0" err="1"/>
              <a:t>gan</a:t>
            </a:r>
            <a:r>
              <a:rPr lang="en-US" dirty="0"/>
              <a:t> </a:t>
            </a:r>
            <a:r>
              <a:rPr lang="en-US" dirty="0" err="1"/>
              <a:t>Swyddfa’r</a:t>
            </a:r>
            <a:r>
              <a:rPr lang="en-US" dirty="0"/>
              <a:t> Eisteddfod </a:t>
            </a:r>
            <a:r>
              <a:rPr lang="en-US" dirty="0" err="1"/>
              <a:t>Gendelaethol</a:t>
            </a:r>
            <a:r>
              <a:rPr lang="en-US" dirty="0"/>
              <a:t> </a:t>
            </a:r>
            <a:r>
              <a:rPr lang="en-US" dirty="0" err="1"/>
              <a:t>fod</a:t>
            </a:r>
            <a:r>
              <a:rPr lang="en-US" dirty="0"/>
              <a:t> </a:t>
            </a:r>
            <a:r>
              <a:rPr lang="en-US" dirty="0" err="1"/>
              <a:t>disgwyl</a:t>
            </a:r>
            <a:r>
              <a:rPr lang="en-US" dirty="0"/>
              <a:t> </a:t>
            </a:r>
            <a:r>
              <a:rPr lang="en-US" dirty="0" err="1"/>
              <a:t>i’n</a:t>
            </a:r>
            <a:r>
              <a:rPr lang="en-US" dirty="0"/>
              <a:t> </a:t>
            </a:r>
            <a:r>
              <a:rPr lang="en-US" dirty="0" err="1"/>
              <a:t>cymuned</a:t>
            </a:r>
            <a:r>
              <a:rPr lang="en-US" dirty="0"/>
              <a:t> </a:t>
            </a:r>
            <a:r>
              <a:rPr lang="en-US" dirty="0" err="1"/>
              <a:t>gyfrannu</a:t>
            </a:r>
            <a:r>
              <a:rPr lang="en-US" dirty="0"/>
              <a:t> </a:t>
            </a:r>
            <a:r>
              <a:rPr lang="en-US" dirty="0" err="1"/>
              <a:t>swm</a:t>
            </a:r>
            <a:r>
              <a:rPr lang="en-US" dirty="0"/>
              <a:t> o </a:t>
            </a:r>
            <a:r>
              <a:rPr lang="en-US" sz="4800" b="1" dirty="0"/>
              <a:t>£5,000 </a:t>
            </a:r>
            <a:r>
              <a:rPr lang="en-US" dirty="0" err="1"/>
              <a:t>fel</a:t>
            </a:r>
            <a:r>
              <a:rPr lang="en-US" dirty="0"/>
              <a:t> </a:t>
            </a:r>
            <a:r>
              <a:rPr lang="en-US" dirty="0" err="1"/>
              <a:t>rhan</a:t>
            </a:r>
            <a:r>
              <a:rPr lang="en-US" dirty="0"/>
              <a:t> o </a:t>
            </a:r>
            <a:r>
              <a:rPr lang="en-US" dirty="0" err="1"/>
              <a:t>darged</a:t>
            </a:r>
            <a:r>
              <a:rPr lang="en-US" dirty="0"/>
              <a:t> </a:t>
            </a:r>
            <a:r>
              <a:rPr lang="en-US" dirty="0" err="1"/>
              <a:t>ehangach</a:t>
            </a:r>
            <a:r>
              <a:rPr lang="en-US" dirty="0"/>
              <a:t> o £400,000 </a:t>
            </a:r>
            <a:r>
              <a:rPr lang="en-US" dirty="0" err="1"/>
              <a:t>sydd</a:t>
            </a:r>
            <a:r>
              <a:rPr lang="en-US" dirty="0"/>
              <a:t> </a:t>
            </a:r>
            <a:r>
              <a:rPr lang="en-US" dirty="0" err="1"/>
              <a:t>wedi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osod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y </a:t>
            </a:r>
            <a:r>
              <a:rPr lang="en-US" dirty="0" err="1"/>
              <a:t>Pwyllgor</a:t>
            </a:r>
            <a:r>
              <a:rPr lang="en-US" dirty="0"/>
              <a:t> </a:t>
            </a:r>
            <a:r>
              <a:rPr lang="en-US" dirty="0" err="1"/>
              <a:t>Ardal</a:t>
            </a:r>
            <a:r>
              <a:rPr lang="en-US" dirty="0"/>
              <a:t>.</a:t>
            </a:r>
          </a:p>
          <a:p>
            <a:r>
              <a:rPr lang="en-US" dirty="0" err="1"/>
              <a:t>Mae’r</a:t>
            </a:r>
            <a:r>
              <a:rPr lang="en-US" dirty="0"/>
              <a:t> Cyngor </a:t>
            </a:r>
            <a:r>
              <a:rPr lang="en-US" dirty="0" err="1"/>
              <a:t>Cymuned</a:t>
            </a:r>
            <a:r>
              <a:rPr lang="en-US" dirty="0"/>
              <a:t> </a:t>
            </a:r>
            <a:r>
              <a:rPr lang="en-US" dirty="0" err="1"/>
              <a:t>yn</a:t>
            </a:r>
            <a:r>
              <a:rPr lang="en-US" dirty="0"/>
              <a:t> </a:t>
            </a:r>
            <a:r>
              <a:rPr lang="en-US" dirty="0" err="1"/>
              <a:t>gofyn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pentrefi</a:t>
            </a:r>
            <a:r>
              <a:rPr lang="en-US" dirty="0"/>
              <a:t> y </a:t>
            </a:r>
            <a:r>
              <a:rPr lang="en-US" dirty="0" err="1"/>
              <a:t>gymuned</a:t>
            </a:r>
            <a:r>
              <a:rPr lang="en-US" dirty="0"/>
              <a:t> </a:t>
            </a:r>
            <a:r>
              <a:rPr lang="en-US" dirty="0" err="1"/>
              <a:t>sefydlu</a:t>
            </a:r>
            <a:r>
              <a:rPr lang="en-US" dirty="0"/>
              <a:t> </a:t>
            </a:r>
            <a:r>
              <a:rPr lang="en-US" dirty="0" err="1"/>
              <a:t>pwyllgor</a:t>
            </a:r>
            <a:r>
              <a:rPr lang="en-US" dirty="0"/>
              <a:t> neu </a:t>
            </a:r>
            <a:r>
              <a:rPr lang="en-US" dirty="0" err="1"/>
              <a:t>pwyllgorau</a:t>
            </a:r>
            <a:r>
              <a:rPr lang="en-US" dirty="0"/>
              <a:t> </a:t>
            </a:r>
            <a:r>
              <a:rPr lang="en-US" dirty="0" err="1"/>
              <a:t>fydd</a:t>
            </a:r>
            <a:r>
              <a:rPr lang="en-US" dirty="0"/>
              <a:t> </a:t>
            </a:r>
            <a:r>
              <a:rPr lang="en-US" dirty="0" err="1"/>
              <a:t>yn</a:t>
            </a:r>
            <a:r>
              <a:rPr lang="en-US" dirty="0"/>
              <a:t> </a:t>
            </a:r>
            <a:r>
              <a:rPr lang="en-US" dirty="0" err="1"/>
              <a:t>annibynol</a:t>
            </a:r>
            <a:r>
              <a:rPr lang="en-US" dirty="0"/>
              <a:t> </a:t>
            </a:r>
            <a:r>
              <a:rPr lang="en-US" dirty="0" err="1"/>
              <a:t>o’r</a:t>
            </a:r>
            <a:r>
              <a:rPr lang="en-US" dirty="0"/>
              <a:t> Cyngor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drefnu</a:t>
            </a:r>
            <a:r>
              <a:rPr lang="en-US" dirty="0"/>
              <a:t> </a:t>
            </a:r>
            <a:r>
              <a:rPr lang="en-US" dirty="0" err="1"/>
              <a:t>gweithgareddau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godi’r</a:t>
            </a:r>
            <a:r>
              <a:rPr lang="en-US" dirty="0"/>
              <a:t> </a:t>
            </a:r>
            <a:r>
              <a:rPr lang="en-US" dirty="0" err="1"/>
              <a:t>arian</a:t>
            </a:r>
            <a:r>
              <a:rPr lang="en-US" dirty="0"/>
              <a:t>.</a:t>
            </a:r>
          </a:p>
          <a:p>
            <a:r>
              <a:rPr lang="en-US" dirty="0" err="1"/>
              <a:t>Disgwyliad</a:t>
            </a:r>
            <a:r>
              <a:rPr lang="en-US" dirty="0"/>
              <a:t> </a:t>
            </a:r>
            <a:r>
              <a:rPr lang="en-US" dirty="0" err="1"/>
              <a:t>Swyddfa’r</a:t>
            </a:r>
            <a:r>
              <a:rPr lang="en-US" dirty="0"/>
              <a:t> Eisteddfod </a:t>
            </a:r>
            <a:r>
              <a:rPr lang="en-US" dirty="0" err="1"/>
              <a:t>ydi</a:t>
            </a:r>
            <a:r>
              <a:rPr lang="en-US" dirty="0"/>
              <a:t> </a:t>
            </a:r>
            <a:r>
              <a:rPr lang="en-US" dirty="0" err="1"/>
              <a:t>fod</a:t>
            </a:r>
            <a:r>
              <a:rPr lang="en-US" dirty="0"/>
              <a:t> </a:t>
            </a:r>
            <a:r>
              <a:rPr lang="en-US" dirty="0" err="1"/>
              <a:t>pob</a:t>
            </a:r>
            <a:r>
              <a:rPr lang="en-US" dirty="0"/>
              <a:t> </a:t>
            </a:r>
            <a:r>
              <a:rPr lang="en-US" dirty="0" err="1"/>
              <a:t>cymuned</a:t>
            </a:r>
            <a:r>
              <a:rPr lang="en-US" dirty="0"/>
              <a:t> </a:t>
            </a:r>
            <a:r>
              <a:rPr lang="en-US" dirty="0" err="1"/>
              <a:t>yn</a:t>
            </a:r>
            <a:r>
              <a:rPr lang="en-US" dirty="0"/>
              <a:t> </a:t>
            </a:r>
            <a:r>
              <a:rPr lang="en-US" dirty="0" err="1"/>
              <a:t>creu</a:t>
            </a:r>
            <a:r>
              <a:rPr lang="en-US" dirty="0"/>
              <a:t> </a:t>
            </a:r>
            <a:r>
              <a:rPr lang="en-US" dirty="0" err="1"/>
              <a:t>awyrgylch</a:t>
            </a:r>
            <a:r>
              <a:rPr lang="en-US" dirty="0"/>
              <a:t> o </a:t>
            </a:r>
            <a:r>
              <a:rPr lang="en-US" dirty="0" err="1"/>
              <a:t>fwrlwm</a:t>
            </a:r>
            <a:r>
              <a:rPr lang="en-US" dirty="0"/>
              <a:t> a </a:t>
            </a:r>
            <a:r>
              <a:rPr lang="en-US" dirty="0" err="1"/>
              <a:t>ddigwyddiadau</a:t>
            </a:r>
            <a:r>
              <a:rPr lang="en-US" dirty="0"/>
              <a:t> am </a:t>
            </a:r>
            <a:r>
              <a:rPr lang="en-US" dirty="0" err="1"/>
              <a:t>gyfnod</a:t>
            </a:r>
            <a:r>
              <a:rPr lang="en-US" dirty="0"/>
              <a:t> o </a:t>
            </a:r>
            <a:r>
              <a:rPr lang="en-US" dirty="0" err="1"/>
              <a:t>ddeunaw</a:t>
            </a:r>
            <a:r>
              <a:rPr lang="en-US" dirty="0"/>
              <a:t> mis </a:t>
            </a:r>
            <a:r>
              <a:rPr lang="en-US" dirty="0" err="1"/>
              <a:t>fydd</a:t>
            </a:r>
            <a:r>
              <a:rPr lang="en-US" dirty="0"/>
              <a:t> </a:t>
            </a:r>
            <a:r>
              <a:rPr lang="en-US" dirty="0" err="1"/>
              <a:t>yn</a:t>
            </a:r>
            <a:r>
              <a:rPr lang="en-US" dirty="0"/>
              <a:t> </a:t>
            </a:r>
            <a:r>
              <a:rPr lang="en-US" dirty="0" err="1"/>
              <a:t>codi</a:t>
            </a:r>
            <a:r>
              <a:rPr lang="en-US" dirty="0"/>
              <a:t> </a:t>
            </a:r>
            <a:r>
              <a:rPr lang="en-US" dirty="0" err="1"/>
              <a:t>ymwybyddaieth</a:t>
            </a:r>
            <a:r>
              <a:rPr lang="en-US" dirty="0"/>
              <a:t> </a:t>
            </a:r>
            <a:r>
              <a:rPr lang="en-US" dirty="0" err="1"/>
              <a:t>pawb</a:t>
            </a:r>
            <a:r>
              <a:rPr lang="en-US" dirty="0"/>
              <a:t> </a:t>
            </a:r>
            <a:r>
              <a:rPr lang="en-US" dirty="0" err="1"/>
              <a:t>yn</a:t>
            </a:r>
            <a:r>
              <a:rPr lang="en-US" dirty="0"/>
              <a:t> </a:t>
            </a:r>
            <a:r>
              <a:rPr lang="en-US" dirty="0" err="1"/>
              <a:t>ein</a:t>
            </a:r>
            <a:r>
              <a:rPr lang="en-US" dirty="0"/>
              <a:t> </a:t>
            </a:r>
            <a:r>
              <a:rPr lang="en-US" dirty="0" err="1"/>
              <a:t>cymuned</a:t>
            </a:r>
            <a:r>
              <a:rPr lang="en-US" dirty="0"/>
              <a:t> </a:t>
            </a:r>
            <a:r>
              <a:rPr lang="en-US" dirty="0" err="1"/>
              <a:t>fod</a:t>
            </a:r>
            <a:r>
              <a:rPr lang="en-US" dirty="0"/>
              <a:t> </a:t>
            </a:r>
            <a:r>
              <a:rPr lang="en-US" dirty="0" err="1"/>
              <a:t>yr</a:t>
            </a:r>
            <a:r>
              <a:rPr lang="en-US" dirty="0"/>
              <a:t> Eisteddfod </a:t>
            </a:r>
            <a:r>
              <a:rPr lang="en-US" dirty="0" err="1"/>
              <a:t>yn</a:t>
            </a:r>
            <a:r>
              <a:rPr lang="en-US" dirty="0"/>
              <a:t> </a:t>
            </a:r>
            <a:r>
              <a:rPr lang="en-US" dirty="0" err="1"/>
              <a:t>dod</a:t>
            </a:r>
            <a:r>
              <a:rPr lang="en-US" dirty="0"/>
              <a:t> </a:t>
            </a:r>
            <a:r>
              <a:rPr lang="en-US" dirty="0" err="1"/>
              <a:t>i’r</a:t>
            </a:r>
            <a:r>
              <a:rPr lang="en-US" dirty="0"/>
              <a:t> </a:t>
            </a:r>
            <a:r>
              <a:rPr lang="en-US" dirty="0" err="1"/>
              <a:t>ardal</a:t>
            </a:r>
            <a:r>
              <a:rPr lang="en-US" dirty="0"/>
              <a:t> </a:t>
            </a:r>
            <a:endParaRPr lang="en-GB" dirty="0"/>
          </a:p>
        </p:txBody>
      </p:sp>
      <p:pic>
        <p:nvPicPr>
          <p:cNvPr id="1028" name="Picture 4" descr="Image result for eisteddo d 2021">
            <a:extLst>
              <a:ext uri="{FF2B5EF4-FFF2-40B4-BE49-F238E27FC236}">
                <a16:creationId xmlns:a16="http://schemas.microsoft.com/office/drawing/2014/main" id="{489F5481-C4B8-4BC2-9D2E-777C2475F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490" y="452718"/>
            <a:ext cx="2452522" cy="2012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0740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52BEFF1-896C-45B1-B02C-96A6A1BC3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BB237A14-61B1-4C00-A670-5D8D68A86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8F259-6F54-47A3-8D13-1603D786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768A8-4FED-4ED8-9E46-6BE72188E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95D57-E3A0-4924-8D25-36CEF5B8E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600" dirty="0" err="1">
                <a:solidFill>
                  <a:srgbClr val="FFFFFF"/>
                </a:solidFill>
              </a:rPr>
              <a:t>Cynrychioli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Eich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Cymuned</a:t>
            </a:r>
            <a:br>
              <a:rPr lang="en-US" sz="2600" dirty="0">
                <a:solidFill>
                  <a:srgbClr val="FFFFFF"/>
                </a:solidFill>
              </a:rPr>
            </a:br>
            <a:br>
              <a:rPr lang="en-US" sz="2600" dirty="0">
                <a:solidFill>
                  <a:srgbClr val="FFFFFF"/>
                </a:solidFill>
              </a:rPr>
            </a:br>
            <a:r>
              <a:rPr lang="en-US" sz="2600" i="1" dirty="0">
                <a:solidFill>
                  <a:srgbClr val="FFFFFF"/>
                </a:solidFill>
              </a:rPr>
              <a:t>Bu </a:t>
            </a:r>
            <a:r>
              <a:rPr lang="en-US" sz="2600" i="1" dirty="0" err="1">
                <a:solidFill>
                  <a:srgbClr val="FFFFFF"/>
                </a:solidFill>
              </a:rPr>
              <a:t>i</a:t>
            </a:r>
            <a:r>
              <a:rPr lang="en-US" sz="2600" i="1" dirty="0">
                <a:solidFill>
                  <a:srgbClr val="FFFFFF"/>
                </a:solidFill>
              </a:rPr>
              <a:t> </a:t>
            </a:r>
            <a:r>
              <a:rPr lang="en-US" sz="2600" i="1" dirty="0" err="1">
                <a:solidFill>
                  <a:srgbClr val="FFFFFF"/>
                </a:solidFill>
              </a:rPr>
              <a:t>aelodau</a:t>
            </a:r>
            <a:r>
              <a:rPr lang="en-US" sz="2600" i="1" dirty="0">
                <a:solidFill>
                  <a:srgbClr val="FFFFFF"/>
                </a:solidFill>
              </a:rPr>
              <a:t> y Cyngor </a:t>
            </a:r>
            <a:r>
              <a:rPr lang="en-US" sz="2600" i="1" dirty="0" err="1">
                <a:solidFill>
                  <a:srgbClr val="FFFFFF"/>
                </a:solidFill>
              </a:rPr>
              <a:t>a’r</a:t>
            </a:r>
            <a:r>
              <a:rPr lang="en-US" sz="2600" i="1" dirty="0">
                <a:solidFill>
                  <a:srgbClr val="FFFFFF"/>
                </a:solidFill>
              </a:rPr>
              <a:t> </a:t>
            </a:r>
            <a:r>
              <a:rPr lang="en-US" sz="2600" i="1" dirty="0" err="1">
                <a:solidFill>
                  <a:srgbClr val="FFFFFF"/>
                </a:solidFill>
              </a:rPr>
              <a:t>Rheolwr</a:t>
            </a:r>
            <a:r>
              <a:rPr lang="en-US" sz="2600" i="1" dirty="0">
                <a:solidFill>
                  <a:srgbClr val="FFFFFF"/>
                </a:solidFill>
              </a:rPr>
              <a:t> </a:t>
            </a:r>
            <a:r>
              <a:rPr lang="en-US" sz="2600" i="1" dirty="0" err="1">
                <a:solidFill>
                  <a:srgbClr val="FFFFFF"/>
                </a:solidFill>
              </a:rPr>
              <a:t>gynrychioli</a:t>
            </a:r>
            <a:r>
              <a:rPr lang="en-US" sz="2600" i="1" dirty="0">
                <a:solidFill>
                  <a:srgbClr val="FFFFFF"/>
                </a:solidFill>
              </a:rPr>
              <a:t> </a:t>
            </a:r>
            <a:r>
              <a:rPr lang="en-US" sz="2600" i="1" dirty="0" err="1">
                <a:solidFill>
                  <a:srgbClr val="FFFFFF"/>
                </a:solidFill>
              </a:rPr>
              <a:t>eich</a:t>
            </a:r>
            <a:r>
              <a:rPr lang="en-US" sz="2600" i="1" dirty="0">
                <a:solidFill>
                  <a:srgbClr val="FFFFFF"/>
                </a:solidFill>
              </a:rPr>
              <a:t> </a:t>
            </a:r>
            <a:r>
              <a:rPr lang="en-US" sz="2600" i="1" dirty="0" err="1">
                <a:solidFill>
                  <a:srgbClr val="FFFFFF"/>
                </a:solidFill>
              </a:rPr>
              <a:t>cymuned</a:t>
            </a:r>
            <a:r>
              <a:rPr lang="en-US" sz="2600" i="1" dirty="0">
                <a:solidFill>
                  <a:srgbClr val="FFFFFF"/>
                </a:solidFill>
              </a:rPr>
              <a:t> </a:t>
            </a:r>
            <a:r>
              <a:rPr lang="en-US" sz="2600" i="1" dirty="0" err="1">
                <a:solidFill>
                  <a:srgbClr val="FFFFFF"/>
                </a:solidFill>
              </a:rPr>
              <a:t>dros</a:t>
            </a:r>
            <a:r>
              <a:rPr lang="en-US" sz="2600" i="1" dirty="0">
                <a:solidFill>
                  <a:srgbClr val="FFFFFF"/>
                </a:solidFill>
              </a:rPr>
              <a:t> y </a:t>
            </a:r>
            <a:r>
              <a:rPr lang="en-US" sz="2600" i="1" dirty="0" err="1">
                <a:solidFill>
                  <a:srgbClr val="FFFFFF"/>
                </a:solidFill>
              </a:rPr>
              <a:t>flwyddyn</a:t>
            </a:r>
            <a:r>
              <a:rPr lang="en-US" sz="2600" i="1" dirty="0">
                <a:solidFill>
                  <a:srgbClr val="FFFFFF"/>
                </a:solidFill>
              </a:rPr>
              <a:t> </a:t>
            </a:r>
            <a:r>
              <a:rPr lang="en-US" sz="2600" i="1" dirty="0" err="1">
                <a:solidFill>
                  <a:srgbClr val="FFFFFF"/>
                </a:solidFill>
              </a:rPr>
              <a:t>ar</a:t>
            </a:r>
            <a:r>
              <a:rPr lang="en-US" sz="2600" i="1" dirty="0">
                <a:solidFill>
                  <a:srgbClr val="FFFFFF"/>
                </a:solidFill>
              </a:rPr>
              <a:t> y </a:t>
            </a:r>
            <a:r>
              <a:rPr lang="en-US" sz="2600" i="1" dirty="0" err="1">
                <a:solidFill>
                  <a:srgbClr val="FFFFFF"/>
                </a:solidFill>
              </a:rPr>
              <a:t>canlynol</a:t>
            </a:r>
            <a:r>
              <a:rPr lang="en-US" sz="2600" i="1" dirty="0">
                <a:solidFill>
                  <a:srgbClr val="FFFFFF"/>
                </a:solidFill>
              </a:rPr>
              <a:t> </a:t>
            </a:r>
            <a:r>
              <a:rPr lang="en-US" sz="2600" i="1" dirty="0" err="1">
                <a:solidFill>
                  <a:srgbClr val="FFFFFF"/>
                </a:solidFill>
              </a:rPr>
              <a:t>ymysg</a:t>
            </a:r>
            <a:r>
              <a:rPr lang="en-US" sz="2600" i="1" dirty="0">
                <a:solidFill>
                  <a:srgbClr val="FFFFFF"/>
                </a:solidFill>
              </a:rPr>
              <a:t> </a:t>
            </a:r>
            <a:r>
              <a:rPr lang="en-US" sz="2600" i="1" dirty="0" err="1">
                <a:solidFill>
                  <a:srgbClr val="FFFFFF"/>
                </a:solidFill>
              </a:rPr>
              <a:t>eraill</a:t>
            </a:r>
            <a:r>
              <a:rPr lang="en-US" sz="2600" i="1" dirty="0">
                <a:solidFill>
                  <a:srgbClr val="FFFFFF"/>
                </a:solidFill>
              </a:rPr>
              <a:t> -  </a:t>
            </a:r>
            <a:br>
              <a:rPr lang="en-US" sz="2600" i="1" dirty="0">
                <a:solidFill>
                  <a:srgbClr val="FFFFFF"/>
                </a:solidFill>
              </a:rPr>
            </a:br>
            <a:br>
              <a:rPr lang="en-US" sz="2600" i="1" dirty="0">
                <a:solidFill>
                  <a:srgbClr val="FFFFFF"/>
                </a:solidFill>
              </a:rPr>
            </a:br>
            <a:endParaRPr lang="en-GB" sz="2600" i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D63B0-5819-4596-BCF8-1B7FDF9AB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9" y="1645920"/>
            <a:ext cx="5919503" cy="4470821"/>
          </a:xfrm>
        </p:spPr>
        <p:txBody>
          <a:bodyPr>
            <a:normAutofit/>
          </a:bodyPr>
          <a:lstStyle/>
          <a:p>
            <a:pPr lvl="0">
              <a:lnSpc>
                <a:spcPct val="90000"/>
              </a:lnSpc>
            </a:pPr>
            <a:r>
              <a:rPr lang="cy-GB" sz="1700" dirty="0"/>
              <a:t> Grŵp Cyswllt Chwareli Moel Tryfan ac Alexandra</a:t>
            </a:r>
          </a:p>
          <a:p>
            <a:pPr lvl="0">
              <a:lnSpc>
                <a:spcPct val="90000"/>
              </a:lnSpc>
            </a:pPr>
            <a:r>
              <a:rPr lang="cy-GB" sz="1700" dirty="0"/>
              <a:t> Grŵp Delwedd Dyffryn Nantlle</a:t>
            </a:r>
          </a:p>
          <a:p>
            <a:pPr lvl="0">
              <a:lnSpc>
                <a:spcPct val="90000"/>
              </a:lnSpc>
            </a:pPr>
            <a:r>
              <a:rPr lang="cy-GB" sz="1700" dirty="0"/>
              <a:t>Ysgol Bro Llifon</a:t>
            </a:r>
          </a:p>
          <a:p>
            <a:pPr lvl="0">
              <a:lnSpc>
                <a:spcPct val="90000"/>
              </a:lnSpc>
            </a:pPr>
            <a:r>
              <a:rPr lang="cy-GB" sz="1700" dirty="0"/>
              <a:t>Prosiect Partneriaeth Glynllifon. </a:t>
            </a:r>
          </a:p>
          <a:p>
            <a:pPr lvl="0">
              <a:lnSpc>
                <a:spcPct val="90000"/>
              </a:lnSpc>
            </a:pPr>
            <a:r>
              <a:rPr lang="cy-GB" sz="1700" dirty="0"/>
              <a:t>Bu i’r Rheolwr dderbyn gwahoddiad i ymweld RAF Fali ynglŷn aflonyddwch ymarfer hedfan  dyddiol dros ein cymuned, Pwyllgor Ardal Un Llais Cymru  (chwarterol)</a:t>
            </a:r>
            <a:endParaRPr lang="en-GB" sz="1700" dirty="0"/>
          </a:p>
          <a:p>
            <a:pPr lvl="0">
              <a:lnSpc>
                <a:spcPct val="90000"/>
              </a:lnSpc>
            </a:pPr>
            <a:r>
              <a:rPr lang="cy-GB" sz="1700" dirty="0"/>
              <a:t>Grŵp Cludiant Cymunedol Dyffryn Nantlle</a:t>
            </a:r>
            <a:endParaRPr lang="en-GB" sz="1700" dirty="0"/>
          </a:p>
          <a:p>
            <a:pPr lvl="0">
              <a:lnSpc>
                <a:spcPct val="90000"/>
              </a:lnSpc>
            </a:pPr>
            <a:r>
              <a:rPr lang="cy-GB" sz="1700" dirty="0"/>
              <a:t>Grŵp Cynefin – Strategaeth Bro Lleu</a:t>
            </a:r>
            <a:endParaRPr lang="en-GB" sz="1700" dirty="0"/>
          </a:p>
          <a:p>
            <a:pPr lvl="0">
              <a:lnSpc>
                <a:spcPct val="90000"/>
              </a:lnSpc>
            </a:pPr>
            <a:r>
              <a:rPr lang="cy-GB" sz="1700" dirty="0"/>
              <a:t>Gwefan Bro 360</a:t>
            </a:r>
          </a:p>
          <a:p>
            <a:pPr lvl="0">
              <a:lnSpc>
                <a:spcPct val="90000"/>
              </a:lnSpc>
            </a:pPr>
            <a:endParaRPr lang="cy-GB" sz="1700" dirty="0"/>
          </a:p>
          <a:p>
            <a:pPr lvl="0">
              <a:lnSpc>
                <a:spcPct val="90000"/>
              </a:lnSpc>
            </a:pPr>
            <a:endParaRPr lang="cy-GB" sz="1700" dirty="0"/>
          </a:p>
          <a:p>
            <a:pPr lvl="0">
              <a:lnSpc>
                <a:spcPct val="90000"/>
              </a:lnSpc>
            </a:pPr>
            <a:endParaRPr lang="en-GB" sz="1700" dirty="0"/>
          </a:p>
          <a:p>
            <a:pPr>
              <a:lnSpc>
                <a:spcPct val="90000"/>
              </a:lnSpc>
            </a:pP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6576281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6A607-B0A3-409C-8BD2-F91F8A363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Partneriaethu</a:t>
            </a:r>
            <a:r>
              <a:rPr lang="en-US" dirty="0"/>
              <a:t> a </a:t>
            </a:r>
            <a:r>
              <a:rPr lang="en-US" dirty="0" err="1"/>
              <a:t>Cyd-weithio</a:t>
            </a:r>
            <a:endParaRPr lang="en-GB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9850734-D695-4FA7-A008-33C92B4232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6560211"/>
              </p:ext>
            </p:extLst>
          </p:nvPr>
        </p:nvGraphicFramePr>
        <p:xfrm>
          <a:off x="646111" y="2237362"/>
          <a:ext cx="9404352" cy="4046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181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88983-FB00-4446-B2A7-59F69D2D4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Ymgysylltu</a:t>
            </a:r>
            <a:r>
              <a:rPr lang="en-US" dirty="0"/>
              <a:t> </a:t>
            </a:r>
            <a:r>
              <a:rPr lang="en-US" dirty="0" err="1"/>
              <a:t>Gyda</a:t>
            </a:r>
            <a:r>
              <a:rPr lang="en-US" dirty="0"/>
              <a:t> Ein </a:t>
            </a:r>
            <a:r>
              <a:rPr lang="en-US" dirty="0" err="1"/>
              <a:t>Trigolion</a:t>
            </a:r>
            <a:endParaRPr lang="en-GB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51E57E2-4A59-4AC9-ADB3-DAA95D9922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0179120"/>
              </p:ext>
            </p:extLst>
          </p:nvPr>
        </p:nvGraphicFramePr>
        <p:xfrm>
          <a:off x="646111" y="1596325"/>
          <a:ext cx="9404352" cy="4600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 descr="Image result for questionnaire">
            <a:extLst>
              <a:ext uri="{FF2B5EF4-FFF2-40B4-BE49-F238E27FC236}">
                <a16:creationId xmlns:a16="http://schemas.microsoft.com/office/drawing/2014/main" id="{DE540F12-4FD8-44A0-A770-7B48FE7AA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8210" y="184285"/>
            <a:ext cx="2232564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AE47A303-3E88-4C20-9EA0-636E2EADD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1175" y="334384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B70B937-172B-4698-9F20-426666818D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567141"/>
              </p:ext>
            </p:extLst>
          </p:nvPr>
        </p:nvGraphicFramePr>
        <p:xfrm>
          <a:off x="9401175" y="3343846"/>
          <a:ext cx="2667000" cy="136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Bitmap Image" r:id="rId10" imgW="12865761" imgH="6763098" progId="Paint.Picture">
                  <p:embed/>
                </p:oleObj>
              </mc:Choice>
              <mc:Fallback>
                <p:oleObj name="Bitmap Image" r:id="rId10" imgW="12865761" imgH="6763098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01175" y="3343846"/>
                        <a:ext cx="2667000" cy="1362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0" name="Picture 6" descr="Image result for delwedd caernarfon">
            <a:extLst>
              <a:ext uri="{FF2B5EF4-FFF2-40B4-BE49-F238E27FC236}">
                <a16:creationId xmlns:a16="http://schemas.microsoft.com/office/drawing/2014/main" id="{BC99B692-03D4-4804-A1D9-7B9B10689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5401246"/>
            <a:ext cx="3033712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68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A54243-A533-4841-8560-530036218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EBEBEB"/>
                </a:solidFill>
              </a:rPr>
              <a:t>Cynllunio</a:t>
            </a:r>
            <a:endParaRPr lang="en-GB">
              <a:solidFill>
                <a:srgbClr val="EBEBEB"/>
              </a:solidFill>
            </a:endParaRPr>
          </a:p>
        </p:txBody>
      </p:sp>
      <p:sp>
        <p:nvSpPr>
          <p:cNvPr id="137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9" name="Freeform: Shape 138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pic>
        <p:nvPicPr>
          <p:cNvPr id="4098" name="Picture 2" descr="Image result for ceisiadau cynllunio cyngor gwynedd">
            <a:extLst>
              <a:ext uri="{FF2B5EF4-FFF2-40B4-BE49-F238E27FC236}">
                <a16:creationId xmlns:a16="http://schemas.microsoft.com/office/drawing/2014/main" id="{E936F967-B9E4-4BE0-8513-123231218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3992" y="1387920"/>
            <a:ext cx="5449889" cy="408215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EEE2D-0B8A-46E9-9053-33DF04BD3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4166509" cy="3785419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EBEBEB"/>
                </a:solidFill>
              </a:rPr>
              <a:t>Nifer ceisiadau cynllunio y gwnaed sylwadau arnynt   </a:t>
            </a:r>
            <a:r>
              <a:rPr lang="en-US" b="1">
                <a:solidFill>
                  <a:srgbClr val="EBEBEB"/>
                </a:solidFill>
              </a:rPr>
              <a:t>40</a:t>
            </a:r>
          </a:p>
          <a:p>
            <a:endParaRPr lang="en-GB">
              <a:solidFill>
                <a:srgbClr val="EBE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596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4498F-8165-43BF-B6D9-B47D34C61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95" y="514350"/>
            <a:ext cx="3521359" cy="34671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dirty="0"/>
              <a:t>Gwaith </a:t>
            </a:r>
            <a:r>
              <a:rPr lang="en-US" dirty="0" err="1"/>
              <a:t>yn</a:t>
            </a:r>
            <a:r>
              <a:rPr lang="en-US" dirty="0"/>
              <a:t> Ein </a:t>
            </a:r>
            <a:r>
              <a:rPr lang="en-US" dirty="0" err="1"/>
              <a:t>Pentrefi</a:t>
            </a:r>
            <a:r>
              <a:rPr lang="en-US" dirty="0"/>
              <a:t>..…</a:t>
            </a:r>
            <a:br>
              <a:rPr lang="en-US" dirty="0"/>
            </a:br>
            <a:r>
              <a:rPr lang="en-US" sz="2800" dirty="0" err="1"/>
              <a:t>engreifftiau</a:t>
            </a:r>
            <a:r>
              <a:rPr lang="en-US" sz="2800" dirty="0"/>
              <a:t> </a:t>
            </a:r>
            <a:r>
              <a:rPr lang="en-US" sz="2800" dirty="0" err="1"/>
              <a:t>o’r</a:t>
            </a:r>
            <a:r>
              <a:rPr lang="en-US" sz="2800" dirty="0"/>
              <a:t> </a:t>
            </a:r>
            <a:r>
              <a:rPr lang="en-US" sz="2800" dirty="0" err="1"/>
              <a:t>gwaith</a:t>
            </a:r>
            <a:r>
              <a:rPr lang="en-US" sz="2800" dirty="0"/>
              <a:t> </a:t>
            </a:r>
            <a:r>
              <a:rPr lang="en-US" sz="2800" dirty="0" err="1"/>
              <a:t>wnaed</a:t>
            </a:r>
            <a:r>
              <a:rPr lang="en-US" sz="2800" dirty="0"/>
              <a:t> </a:t>
            </a:r>
            <a:r>
              <a:rPr lang="en-US" sz="2800" dirty="0" err="1"/>
              <a:t>gan</a:t>
            </a:r>
            <a:r>
              <a:rPr lang="en-US" sz="2800" dirty="0"/>
              <a:t> </a:t>
            </a:r>
            <a:r>
              <a:rPr lang="en-US" sz="2800" dirty="0" err="1"/>
              <a:t>eich</a:t>
            </a:r>
            <a:r>
              <a:rPr lang="en-US" sz="2800" dirty="0"/>
              <a:t> Cyngor </a:t>
            </a:r>
            <a:r>
              <a:rPr lang="en-US" sz="2800" dirty="0" err="1"/>
              <a:t>yn</a:t>
            </a:r>
            <a:r>
              <a:rPr lang="en-US" sz="2800" dirty="0"/>
              <a:t> </a:t>
            </a:r>
            <a:r>
              <a:rPr lang="en-US" sz="2800" dirty="0" err="1"/>
              <a:t>ystod</a:t>
            </a:r>
            <a:r>
              <a:rPr lang="en-US" sz="2800" dirty="0"/>
              <a:t> y </a:t>
            </a:r>
            <a:r>
              <a:rPr lang="en-US" sz="2800" dirty="0" err="1"/>
              <a:t>flwyddyn</a:t>
            </a:r>
            <a:endParaRPr lang="en-GB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D93E7-1474-4E46-B493-E27FB472C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860" y="1289538"/>
            <a:ext cx="6399931" cy="4763790"/>
          </a:xfrm>
        </p:spPr>
        <p:txBody>
          <a:bodyPr anchor="ctr">
            <a:normAutofit fontScale="92500" lnSpcReduction="10000"/>
          </a:bodyPr>
          <a:lstStyle/>
          <a:p>
            <a:pPr lvl="0">
              <a:lnSpc>
                <a:spcPct val="90000"/>
              </a:lnSpc>
            </a:pPr>
            <a:endParaRPr lang="cy-GB" sz="1400" dirty="0"/>
          </a:p>
          <a:p>
            <a:pPr lvl="0">
              <a:lnSpc>
                <a:spcPct val="90000"/>
              </a:lnSpc>
            </a:pPr>
            <a:r>
              <a:rPr lang="cy-GB" sz="1400" dirty="0"/>
              <a:t>Cludiant Cyhoeddus – mwy o deithiau i Cae Sarn, Groeslon ac i Carmel a Fron i Caernarfon ac i Penygroes</a:t>
            </a:r>
            <a:endParaRPr lang="en-GB" sz="1400" dirty="0"/>
          </a:p>
          <a:p>
            <a:pPr lvl="0">
              <a:lnSpc>
                <a:spcPct val="90000"/>
              </a:lnSpc>
            </a:pPr>
            <a:r>
              <a:rPr lang="cy-GB" sz="1400" dirty="0"/>
              <a:t>Biniau Baw </a:t>
            </a:r>
            <a:r>
              <a:rPr lang="cy-GB" sz="1400" dirty="0" err="1"/>
              <a:t>Cwn</a:t>
            </a:r>
            <a:r>
              <a:rPr lang="cy-GB" sz="1400" dirty="0"/>
              <a:t> - Llwyddwyd i gael biniau ychwanegol </a:t>
            </a:r>
            <a:r>
              <a:rPr lang="cy-GB" sz="1400" dirty="0" err="1"/>
              <a:t>cwn</a:t>
            </a:r>
            <a:r>
              <a:rPr lang="cy-GB" sz="1400" dirty="0"/>
              <a:t> yn Carmel a Llandwrog.</a:t>
            </a:r>
            <a:endParaRPr lang="en-GB" sz="1400" dirty="0"/>
          </a:p>
          <a:p>
            <a:pPr lvl="0">
              <a:lnSpc>
                <a:spcPct val="90000"/>
              </a:lnSpc>
            </a:pPr>
            <a:r>
              <a:rPr lang="cy-GB" sz="1400" dirty="0"/>
              <a:t>Codi Ffi Parcio yn Dinas Dinlle – gwahoddwyd Rheolwr o Gyngor Gwynedd i gyfarfod ac aelodau y Cyngor Cymuned i ddangos ein gwrthwynebu i fwriad Cyngor Gwynedd i godi ffi am barcio yn Dinas Dinlle. </a:t>
            </a:r>
          </a:p>
          <a:p>
            <a:pPr lvl="0">
              <a:lnSpc>
                <a:spcPct val="90000"/>
              </a:lnSpc>
            </a:pPr>
            <a:r>
              <a:rPr lang="cy-GB" sz="1400" dirty="0"/>
              <a:t>Parhau i  bwyso ar Cyngor Gwynedd a Cyfoeth Naturiol Cymru i sicrhau llwybr troed ar hyd traeth Dinas Dinlle</a:t>
            </a:r>
            <a:endParaRPr lang="en-GB" sz="1400" dirty="0"/>
          </a:p>
          <a:p>
            <a:pPr>
              <a:lnSpc>
                <a:spcPct val="90000"/>
              </a:lnSpc>
            </a:pPr>
            <a:r>
              <a:rPr lang="cy-GB" sz="1400" dirty="0"/>
              <a:t>Cynnal Ffyrdd – yn dilyn pwyso ar Adran Priffyrdd gwnaed gwaith cynnal ffyrdd yn Llandwrog, Fron (Lon Buarth) a Carmel (Clwt </a:t>
            </a:r>
            <a:r>
              <a:rPr lang="cy-GB" sz="1400" dirty="0" err="1"/>
              <a:t>Foty</a:t>
            </a:r>
            <a:r>
              <a:rPr lang="cy-GB" sz="1400" dirty="0"/>
              <a:t> at </a:t>
            </a:r>
            <a:r>
              <a:rPr lang="cy-GB" sz="1400" dirty="0" err="1"/>
              <a:t>Pisgah</a:t>
            </a:r>
            <a:r>
              <a:rPr lang="cy-GB" sz="1400" dirty="0"/>
              <a:t>) Llwyddo i gael Gwasanaeth Post Teithiol yn Y Fron</a:t>
            </a:r>
            <a:endParaRPr lang="en-GB" sz="1400" dirty="0"/>
          </a:p>
          <a:p>
            <a:pPr lvl="0">
              <a:lnSpc>
                <a:spcPct val="90000"/>
              </a:lnSpc>
            </a:pPr>
            <a:r>
              <a:rPr lang="cy-GB" sz="1400" dirty="0"/>
              <a:t>Gosodwyd hysbysfwrdd newydd yn Llandwrog</a:t>
            </a:r>
            <a:endParaRPr lang="en-GB" sz="1400" dirty="0"/>
          </a:p>
          <a:p>
            <a:pPr lvl="0">
              <a:lnSpc>
                <a:spcPct val="90000"/>
              </a:lnSpc>
            </a:pPr>
            <a:r>
              <a:rPr lang="cy-GB" sz="1400" dirty="0"/>
              <a:t>Llwyddo i gael Gwasanaeth Post Teithiol yn Y Fron</a:t>
            </a:r>
            <a:endParaRPr lang="en-GB" sz="1400" dirty="0"/>
          </a:p>
          <a:p>
            <a:pPr lvl="0">
              <a:lnSpc>
                <a:spcPct val="90000"/>
              </a:lnSpc>
            </a:pPr>
            <a:r>
              <a:rPr lang="cy-GB" sz="1400" dirty="0"/>
              <a:t>Wedi cyd weithio gyda Ysgol Bro Llifon i sicrhau defnydd o cae pêl-droed Y Groeslon i blant y pentref tu allan i oriau ysgol</a:t>
            </a:r>
          </a:p>
          <a:p>
            <a:pPr lvl="0">
              <a:lnSpc>
                <a:spcPct val="90000"/>
              </a:lnSpc>
            </a:pPr>
            <a:r>
              <a:rPr lang="cy-GB" sz="1400" dirty="0"/>
              <a:t>Cynnal pedwar mynwent, dau gae pêl-droed a deg lloches bws</a:t>
            </a:r>
          </a:p>
          <a:p>
            <a:pPr lvl="0">
              <a:lnSpc>
                <a:spcPct val="90000"/>
              </a:lnSpc>
            </a:pPr>
            <a:r>
              <a:rPr lang="cy-GB" sz="1400" dirty="0"/>
              <a:t>Cynnal y rhwydwaith o lwybrau cyhoeddus yn y gymuned</a:t>
            </a:r>
          </a:p>
          <a:p>
            <a:pPr lvl="0">
              <a:lnSpc>
                <a:spcPct val="90000"/>
              </a:lnSpc>
            </a:pPr>
            <a:endParaRPr lang="en-GB" sz="1400" dirty="0"/>
          </a:p>
          <a:p>
            <a:pPr>
              <a:lnSpc>
                <a:spcPct val="90000"/>
              </a:lnSpc>
            </a:pPr>
            <a:endParaRPr lang="en-GB" sz="1400" dirty="0"/>
          </a:p>
        </p:txBody>
      </p:sp>
      <p:pic>
        <p:nvPicPr>
          <p:cNvPr id="2052" name="Picture 4" descr="Image result for groeslon">
            <a:extLst>
              <a:ext uri="{FF2B5EF4-FFF2-40B4-BE49-F238E27FC236}">
                <a16:creationId xmlns:a16="http://schemas.microsoft.com/office/drawing/2014/main" id="{9A9E45F3-4ECF-479A-A3AE-595B4D560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4724400"/>
            <a:ext cx="18192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carmel gwynedd">
            <a:extLst>
              <a:ext uri="{FF2B5EF4-FFF2-40B4-BE49-F238E27FC236}">
                <a16:creationId xmlns:a16="http://schemas.microsoft.com/office/drawing/2014/main" id="{94340748-957F-4E20-A65C-F89AF92F0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211" y="3771900"/>
            <a:ext cx="226218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70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977ED-5E72-4C3A-9AF0-9729732B2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526472"/>
            <a:ext cx="3445163" cy="55902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b="0" i="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Rhaglen</a:t>
            </a:r>
            <a:r>
              <a:rPr lang="en-US" sz="4400" b="0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0" i="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Waith</a:t>
            </a:r>
            <a:r>
              <a:rPr lang="en-US" sz="4400" b="0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2020-21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903D5-8EDB-47E4-A0B6-52972DBF2CC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10038" y="406400"/>
            <a:ext cx="8081962" cy="6237288"/>
          </a:xfr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90000"/>
              </a:lnSpc>
            </a:pPr>
            <a:r>
              <a:rPr lang="en-US" sz="1600" dirty="0"/>
              <a:t>Gwaith </a:t>
            </a:r>
            <a:r>
              <a:rPr lang="en-US" sz="1600" dirty="0" err="1"/>
              <a:t>adfer</a:t>
            </a:r>
            <a:r>
              <a:rPr lang="en-US" sz="1600" dirty="0"/>
              <a:t> </a:t>
            </a:r>
            <a:r>
              <a:rPr lang="en-US" sz="1600" dirty="0" err="1"/>
              <a:t>llwybrau</a:t>
            </a:r>
            <a:r>
              <a:rPr lang="en-US" sz="1600" dirty="0"/>
              <a:t> y </a:t>
            </a:r>
            <a:r>
              <a:rPr lang="en-US" sz="1600" dirty="0" err="1"/>
              <a:t>mynwentydd</a:t>
            </a:r>
            <a:r>
              <a:rPr lang="en-US" sz="1600" dirty="0"/>
              <a:t> </a:t>
            </a:r>
            <a:r>
              <a:rPr lang="en-US" sz="1600" dirty="0" err="1"/>
              <a:t>Bryn’rodyn</a:t>
            </a:r>
            <a:r>
              <a:rPr lang="en-US" sz="1600" dirty="0"/>
              <a:t> a </a:t>
            </a:r>
            <a:r>
              <a:rPr lang="en-US" sz="1600" dirty="0" err="1"/>
              <a:t>Llandwrog</a:t>
            </a:r>
            <a:endParaRPr lang="en-US" sz="1600" dirty="0"/>
          </a:p>
          <a:p>
            <a:pPr lvl="0">
              <a:lnSpc>
                <a:spcPct val="90000"/>
              </a:lnSpc>
            </a:pPr>
            <a:r>
              <a:rPr lang="en-US" sz="1600" dirty="0" err="1"/>
              <a:t>Agor</a:t>
            </a:r>
            <a:r>
              <a:rPr lang="en-US" sz="1600" dirty="0"/>
              <a:t> </a:t>
            </a:r>
            <a:r>
              <a:rPr lang="en-US" sz="1600" dirty="0" err="1"/>
              <a:t>fynwent</a:t>
            </a:r>
            <a:r>
              <a:rPr lang="en-US" sz="1600" dirty="0"/>
              <a:t> </a:t>
            </a:r>
            <a:r>
              <a:rPr lang="en-US" sz="1600" dirty="0" err="1"/>
              <a:t>newydd</a:t>
            </a:r>
            <a:r>
              <a:rPr lang="en-US" sz="1600" dirty="0"/>
              <a:t> </a:t>
            </a:r>
            <a:r>
              <a:rPr lang="en-US" sz="1600" dirty="0" err="1"/>
              <a:t>Bryn’rodyn</a:t>
            </a:r>
            <a:endParaRPr lang="en-US" sz="1600" dirty="0"/>
          </a:p>
          <a:p>
            <a:pPr lvl="0">
              <a:lnSpc>
                <a:spcPct val="90000"/>
              </a:lnSpc>
            </a:pPr>
            <a:r>
              <a:rPr lang="en-US" sz="1600" dirty="0" err="1"/>
              <a:t>Adnabod</a:t>
            </a:r>
            <a:r>
              <a:rPr lang="en-US" sz="1600" dirty="0"/>
              <a:t> </a:t>
            </a:r>
            <a:r>
              <a:rPr lang="en-US" sz="1600" dirty="0" err="1"/>
              <a:t>lleoliad</a:t>
            </a:r>
            <a:r>
              <a:rPr lang="en-US" sz="1600" dirty="0"/>
              <a:t> a </a:t>
            </a:r>
            <a:r>
              <a:rPr lang="en-US" sz="1600" dirty="0" err="1"/>
              <a:t>cyllid</a:t>
            </a:r>
            <a:r>
              <a:rPr lang="en-US" sz="1600" dirty="0"/>
              <a:t> 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osod</a:t>
            </a:r>
            <a:r>
              <a:rPr lang="en-US" sz="1600" dirty="0"/>
              <a:t> </a:t>
            </a:r>
            <a:r>
              <a:rPr lang="en-US" sz="1600" dirty="0" err="1"/>
              <a:t>lloches</a:t>
            </a:r>
            <a:r>
              <a:rPr lang="en-US" sz="1600" dirty="0"/>
              <a:t> </a:t>
            </a:r>
            <a:r>
              <a:rPr lang="en-US" sz="1600" dirty="0" err="1"/>
              <a:t>bws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</a:t>
            </a:r>
            <a:r>
              <a:rPr lang="en-US" sz="1600" dirty="0" err="1"/>
              <a:t>Dinas</a:t>
            </a:r>
            <a:r>
              <a:rPr lang="en-US" sz="1600" dirty="0"/>
              <a:t> </a:t>
            </a:r>
            <a:r>
              <a:rPr lang="en-US" sz="1600" dirty="0" err="1"/>
              <a:t>Dinlle</a:t>
            </a:r>
            <a:endParaRPr lang="en-US" sz="1600" dirty="0"/>
          </a:p>
          <a:p>
            <a:pPr lvl="0">
              <a:lnSpc>
                <a:spcPct val="90000"/>
              </a:lnSpc>
            </a:pPr>
            <a:r>
              <a:rPr lang="en-US" sz="1600" dirty="0" err="1"/>
              <a:t>Gohebu</a:t>
            </a:r>
            <a:r>
              <a:rPr lang="en-US" sz="1600" dirty="0"/>
              <a:t> </a:t>
            </a:r>
            <a:r>
              <a:rPr lang="en-US" sz="1600" dirty="0" err="1"/>
              <a:t>trwy</a:t>
            </a:r>
            <a:r>
              <a:rPr lang="en-US" sz="1600" dirty="0"/>
              <a:t> </a:t>
            </a:r>
            <a:r>
              <a:rPr lang="en-US" sz="1600" dirty="0" err="1"/>
              <a:t>cyfryngau</a:t>
            </a:r>
            <a:r>
              <a:rPr lang="en-US" sz="1600" dirty="0"/>
              <a:t> </a:t>
            </a:r>
            <a:r>
              <a:rPr lang="en-US" sz="1600" dirty="0" err="1"/>
              <a:t>cymdeithasol</a:t>
            </a:r>
            <a:endParaRPr lang="en-US" sz="1600" dirty="0"/>
          </a:p>
          <a:p>
            <a:pPr lvl="0">
              <a:lnSpc>
                <a:spcPct val="90000"/>
              </a:lnSpc>
            </a:pPr>
            <a:r>
              <a:rPr lang="en-US" sz="1600" dirty="0" err="1"/>
              <a:t>Cynnal</a:t>
            </a:r>
            <a:r>
              <a:rPr lang="en-US" sz="1600" dirty="0"/>
              <a:t> </a:t>
            </a:r>
            <a:r>
              <a:rPr lang="en-US" sz="1600" dirty="0" err="1"/>
              <a:t>arolwg</a:t>
            </a:r>
            <a:r>
              <a:rPr lang="en-US" sz="1600" dirty="0"/>
              <a:t> o </a:t>
            </a:r>
            <a:r>
              <a:rPr lang="en-US" sz="1600" dirty="0" err="1"/>
              <a:t>holl</a:t>
            </a:r>
            <a:r>
              <a:rPr lang="en-US" sz="1600" dirty="0"/>
              <a:t>  </a:t>
            </a:r>
            <a:r>
              <a:rPr lang="en-US" sz="1600" dirty="0" err="1"/>
              <a:t>lwybrau</a:t>
            </a:r>
            <a:r>
              <a:rPr lang="en-US" sz="1600" dirty="0"/>
              <a:t> </a:t>
            </a:r>
            <a:r>
              <a:rPr lang="en-US" sz="1600" dirty="0" err="1"/>
              <a:t>cyhoeddus</a:t>
            </a:r>
            <a:r>
              <a:rPr lang="en-US" sz="1600" dirty="0"/>
              <a:t> y </a:t>
            </a:r>
            <a:r>
              <a:rPr lang="en-US" sz="1600" dirty="0" err="1"/>
              <a:t>gymuned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adnabod</a:t>
            </a:r>
            <a:r>
              <a:rPr lang="en-US" sz="1600" dirty="0"/>
              <a:t> </a:t>
            </a:r>
            <a:r>
              <a:rPr lang="en-US" sz="1600" dirty="0" err="1"/>
              <a:t>unrhyw</a:t>
            </a:r>
            <a:r>
              <a:rPr lang="en-US" sz="1600" dirty="0"/>
              <a:t> </a:t>
            </a:r>
            <a:r>
              <a:rPr lang="en-US" sz="1600" dirty="0" err="1"/>
              <a:t>waith</a:t>
            </a:r>
            <a:r>
              <a:rPr lang="en-US" sz="1600" dirty="0"/>
              <a:t> </a:t>
            </a:r>
            <a:r>
              <a:rPr lang="en-US" sz="1600" dirty="0" err="1"/>
              <a:t>sydd</a:t>
            </a:r>
            <a:r>
              <a:rPr lang="en-US" sz="1600" dirty="0"/>
              <a:t> </a:t>
            </a:r>
            <a:r>
              <a:rPr lang="en-US" sz="1600" dirty="0" err="1"/>
              <a:t>ei</a:t>
            </a:r>
            <a:r>
              <a:rPr lang="en-US" sz="1600" dirty="0"/>
              <a:t> </a:t>
            </a:r>
            <a:r>
              <a:rPr lang="en-US" sz="1600" dirty="0" err="1"/>
              <a:t>angen</a:t>
            </a:r>
            <a:r>
              <a:rPr lang="en-US" sz="1600" dirty="0"/>
              <a:t> </a:t>
            </a:r>
            <a:r>
              <a:rPr lang="en-US" sz="1600" dirty="0" err="1"/>
              <a:t>i’w</a:t>
            </a:r>
            <a:r>
              <a:rPr lang="en-US" sz="1600" dirty="0"/>
              <a:t> </a:t>
            </a:r>
            <a:r>
              <a:rPr lang="en-US" sz="1600" dirty="0" err="1"/>
              <a:t>cadw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</a:t>
            </a:r>
            <a:r>
              <a:rPr lang="en-US" sz="1600" dirty="0" err="1"/>
              <a:t>agored</a:t>
            </a:r>
            <a:endParaRPr lang="en-US" sz="16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 err="1"/>
              <a:t>Adnabod</a:t>
            </a:r>
            <a:r>
              <a:rPr lang="en-US" sz="1600" dirty="0"/>
              <a:t> </a:t>
            </a:r>
            <a:r>
              <a:rPr lang="en-US" sz="1600" dirty="0" err="1"/>
              <a:t>safloedd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y </a:t>
            </a:r>
            <a:r>
              <a:rPr lang="en-US" sz="1600" dirty="0" err="1"/>
              <a:t>gymuned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hybu</a:t>
            </a:r>
            <a:r>
              <a:rPr lang="en-US" sz="1600" dirty="0"/>
              <a:t> </a:t>
            </a:r>
            <a:r>
              <a:rPr lang="en-US" sz="1600" dirty="0" err="1"/>
              <a:t>bioamrywiaeth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</a:t>
            </a:r>
            <a:r>
              <a:rPr lang="en-US" sz="1600" dirty="0" err="1"/>
              <a:t>unol</a:t>
            </a:r>
            <a:r>
              <a:rPr lang="en-US" sz="1600" dirty="0"/>
              <a:t> a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Ddeddf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yr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Amgylchedd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(Cymru) 2016 (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mae'n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ddyletswydd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bob Cyngor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Tref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Chymuned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gynnal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gwella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bioamrywiaeth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hyrwyddo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gwytnwch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ecosystemau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90000"/>
              </a:lnSpc>
            </a:pPr>
            <a:r>
              <a:rPr lang="en-US" sz="1600" dirty="0" err="1"/>
              <a:t>Parhau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adnabod</a:t>
            </a:r>
            <a:r>
              <a:rPr lang="en-US" sz="1600" dirty="0"/>
              <a:t> </a:t>
            </a:r>
            <a:r>
              <a:rPr lang="en-US" sz="1600" dirty="0" err="1"/>
              <a:t>gofynion</a:t>
            </a:r>
            <a:r>
              <a:rPr lang="en-US" sz="1600" dirty="0"/>
              <a:t> y </a:t>
            </a:r>
            <a:r>
              <a:rPr lang="en-US" sz="1600" dirty="0" err="1"/>
              <a:t>gymuned</a:t>
            </a:r>
            <a:r>
              <a:rPr lang="en-US" sz="1600" dirty="0"/>
              <a:t> </a:t>
            </a:r>
            <a:r>
              <a:rPr lang="en-US" sz="1600" dirty="0" err="1"/>
              <a:t>trwy</a:t>
            </a:r>
            <a:r>
              <a:rPr lang="en-US" sz="1600" dirty="0"/>
              <a:t> broses </a:t>
            </a:r>
            <a:r>
              <a:rPr lang="en-US" sz="1600" dirty="0" err="1"/>
              <a:t>ymgysylltu</a:t>
            </a:r>
            <a:endParaRPr lang="en-US" sz="1600" dirty="0"/>
          </a:p>
          <a:p>
            <a:pPr lvl="0">
              <a:lnSpc>
                <a:spcPct val="90000"/>
              </a:lnSpc>
            </a:pPr>
            <a:r>
              <a:rPr lang="en-US" sz="1600" dirty="0" err="1"/>
              <a:t>Llywio’r</a:t>
            </a:r>
            <a:r>
              <a:rPr lang="en-US" sz="1600" dirty="0"/>
              <a:t> Cyngor </a:t>
            </a:r>
            <a:r>
              <a:rPr lang="en-US" sz="1600" dirty="0" err="1"/>
              <a:t>trwy</a:t>
            </a:r>
            <a:r>
              <a:rPr lang="en-US" sz="1600" dirty="0"/>
              <a:t> </a:t>
            </a:r>
            <a:r>
              <a:rPr lang="en-US" sz="1600" dirty="0" err="1"/>
              <a:t>newidiadu</a:t>
            </a:r>
            <a:r>
              <a:rPr lang="en-US" sz="1600" dirty="0"/>
              <a:t> </a:t>
            </a:r>
            <a:r>
              <a:rPr lang="en-US" sz="1600" dirty="0" err="1"/>
              <a:t>fydd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</a:t>
            </a:r>
            <a:r>
              <a:rPr lang="en-US" sz="1600" dirty="0" err="1"/>
              <a:t>digwydd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trefniadau</a:t>
            </a:r>
            <a:r>
              <a:rPr lang="en-US" sz="1600" dirty="0"/>
              <a:t> y Cyngor </a:t>
            </a:r>
            <a:r>
              <a:rPr lang="en-US" sz="1600" dirty="0" err="1"/>
              <a:t>Cymuned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</a:t>
            </a:r>
            <a:r>
              <a:rPr lang="en-US" sz="1600" dirty="0" err="1"/>
              <a:t>dilyn</a:t>
            </a:r>
            <a:r>
              <a:rPr lang="en-US" sz="1600" dirty="0"/>
              <a:t> </a:t>
            </a:r>
            <a:r>
              <a:rPr lang="en-US" sz="1600" dirty="0" err="1"/>
              <a:t>cyhoeddiad</a:t>
            </a:r>
            <a:r>
              <a:rPr lang="en-US" sz="1600" dirty="0"/>
              <a:t> </a:t>
            </a:r>
            <a:r>
              <a:rPr lang="en-US" sz="1600" dirty="0" err="1"/>
              <a:t>LlC</a:t>
            </a:r>
            <a:r>
              <a:rPr lang="en-US" sz="1600" dirty="0"/>
              <a:t> </a:t>
            </a:r>
            <a:r>
              <a:rPr lang="en-US" sz="1600" dirty="0" err="1"/>
              <a:t>Bil</a:t>
            </a:r>
            <a:r>
              <a:rPr lang="en-US" sz="1600" dirty="0"/>
              <a:t> </a:t>
            </a:r>
            <a:r>
              <a:rPr lang="en-US" sz="1600" dirty="0" err="1"/>
              <a:t>Llywodraeth</a:t>
            </a:r>
            <a:r>
              <a:rPr lang="en-US" sz="1600" dirty="0"/>
              <a:t> </a:t>
            </a:r>
            <a:r>
              <a:rPr lang="en-US" sz="1600" dirty="0" err="1"/>
              <a:t>Leol</a:t>
            </a:r>
            <a:r>
              <a:rPr lang="en-US" sz="1600" dirty="0"/>
              <a:t> ac </a:t>
            </a:r>
            <a:r>
              <a:rPr lang="en-US" sz="1600" dirty="0" err="1"/>
              <a:t>Etholiadau</a:t>
            </a:r>
            <a:endParaRPr lang="en-US" sz="1600" dirty="0"/>
          </a:p>
          <a:p>
            <a:pPr lvl="0">
              <a:lnSpc>
                <a:spcPct val="90000"/>
              </a:lnSpc>
            </a:pPr>
            <a:r>
              <a:rPr lang="en-US" sz="1600" dirty="0" err="1"/>
              <a:t>Mapio</a:t>
            </a:r>
            <a:r>
              <a:rPr lang="en-US" sz="1600" dirty="0"/>
              <a:t> </a:t>
            </a:r>
            <a:r>
              <a:rPr lang="en-US" sz="1600" dirty="0" err="1"/>
              <a:t>safleoedd</a:t>
            </a:r>
            <a:r>
              <a:rPr lang="en-US" sz="1600" dirty="0"/>
              <a:t> </a:t>
            </a:r>
            <a:r>
              <a:rPr lang="en-US" sz="1600" dirty="0" err="1"/>
              <a:t>claddu</a:t>
            </a:r>
            <a:r>
              <a:rPr lang="en-US" sz="1600" dirty="0"/>
              <a:t> y tri </a:t>
            </a:r>
            <a:r>
              <a:rPr lang="en-US" sz="1600" dirty="0" err="1"/>
              <a:t>fynwent</a:t>
            </a:r>
            <a:r>
              <a:rPr lang="en-US" sz="1600" dirty="0"/>
              <a:t> </a:t>
            </a:r>
            <a:r>
              <a:rPr lang="en-US" sz="1600" dirty="0" err="1"/>
              <a:t>cymunedol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</a:t>
            </a:r>
            <a:r>
              <a:rPr lang="en-US" sz="1600" dirty="0" err="1"/>
              <a:t>electroneg</a:t>
            </a:r>
            <a:endParaRPr lang="en-US" sz="1600" dirty="0"/>
          </a:p>
          <a:p>
            <a:pPr lvl="0">
              <a:lnSpc>
                <a:spcPct val="90000"/>
              </a:lnSpc>
            </a:pPr>
            <a:r>
              <a:rPr lang="en-US" sz="1600" dirty="0" err="1"/>
              <a:t>Parhau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bwyso</a:t>
            </a:r>
            <a:r>
              <a:rPr lang="en-US" sz="1600" dirty="0"/>
              <a:t> </a:t>
            </a:r>
            <a:r>
              <a:rPr lang="en-US" sz="1600" dirty="0" err="1"/>
              <a:t>ar</a:t>
            </a:r>
            <a:r>
              <a:rPr lang="en-US" sz="1600" dirty="0"/>
              <a:t> Cyngor Gwynedd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wrthdroi</a:t>
            </a:r>
            <a:r>
              <a:rPr lang="en-US" sz="1600" dirty="0"/>
              <a:t> </a:t>
            </a:r>
            <a:r>
              <a:rPr lang="en-US" sz="1600" dirty="0" err="1"/>
              <a:t>ei</a:t>
            </a:r>
            <a:r>
              <a:rPr lang="en-US" sz="1600" dirty="0"/>
              <a:t> </a:t>
            </a:r>
            <a:r>
              <a:rPr lang="en-US" sz="1600" dirty="0" err="1"/>
              <a:t>benderfyniad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godi</a:t>
            </a:r>
            <a:r>
              <a:rPr lang="en-US" sz="1600" dirty="0"/>
              <a:t> </a:t>
            </a:r>
            <a:r>
              <a:rPr lang="en-US" sz="1600" dirty="0" err="1"/>
              <a:t>ffi</a:t>
            </a:r>
            <a:r>
              <a:rPr lang="en-US" sz="1600" dirty="0"/>
              <a:t> am </a:t>
            </a:r>
            <a:r>
              <a:rPr lang="en-US" sz="1600" dirty="0" err="1"/>
              <a:t>barcio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</a:t>
            </a:r>
            <a:r>
              <a:rPr lang="en-US" sz="1600" dirty="0" err="1"/>
              <a:t>Dinas</a:t>
            </a:r>
            <a:r>
              <a:rPr lang="en-US" sz="1600" dirty="0"/>
              <a:t> </a:t>
            </a:r>
            <a:r>
              <a:rPr lang="en-US" sz="1600" dirty="0" err="1"/>
              <a:t>Dinlle</a:t>
            </a:r>
            <a:endParaRPr lang="en-US" sz="1600" dirty="0"/>
          </a:p>
          <a:p>
            <a:pPr lvl="0">
              <a:lnSpc>
                <a:spcPct val="90000"/>
              </a:lnSpc>
            </a:pPr>
            <a:r>
              <a:rPr lang="en-US" sz="1600" dirty="0" err="1"/>
              <a:t>Parhau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bwyso</a:t>
            </a:r>
            <a:r>
              <a:rPr lang="en-US" sz="1600" dirty="0"/>
              <a:t> </a:t>
            </a:r>
            <a:r>
              <a:rPr lang="en-US" sz="1600" dirty="0" err="1"/>
              <a:t>ar</a:t>
            </a:r>
            <a:r>
              <a:rPr lang="en-US" sz="1600" dirty="0"/>
              <a:t> </a:t>
            </a:r>
            <a:r>
              <a:rPr lang="en-US" sz="1600" dirty="0" err="1"/>
              <a:t>Cyfoeth</a:t>
            </a:r>
            <a:r>
              <a:rPr lang="en-US" sz="1600" dirty="0"/>
              <a:t> </a:t>
            </a:r>
            <a:r>
              <a:rPr lang="en-US" sz="1600" dirty="0" err="1"/>
              <a:t>Naturiol</a:t>
            </a:r>
            <a:r>
              <a:rPr lang="en-US" sz="1600" dirty="0"/>
              <a:t> Cymru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gyflawni</a:t>
            </a:r>
            <a:r>
              <a:rPr lang="en-US" sz="1600" dirty="0"/>
              <a:t> </a:t>
            </a:r>
            <a:r>
              <a:rPr lang="en-US" sz="1600" dirty="0" err="1"/>
              <a:t>gwaith</a:t>
            </a:r>
            <a:r>
              <a:rPr lang="en-US" sz="1600" dirty="0"/>
              <a:t> </a:t>
            </a:r>
            <a:r>
              <a:rPr lang="en-US" sz="1600" dirty="0" err="1"/>
              <a:t>ar</a:t>
            </a:r>
            <a:r>
              <a:rPr lang="en-US" sz="1600" dirty="0"/>
              <a:t> </a:t>
            </a:r>
            <a:r>
              <a:rPr lang="en-US" sz="1600" dirty="0" err="1"/>
              <a:t>lwybr</a:t>
            </a:r>
            <a:r>
              <a:rPr lang="en-US" sz="1600" dirty="0"/>
              <a:t> </a:t>
            </a:r>
            <a:r>
              <a:rPr lang="en-US" sz="1600" dirty="0" err="1"/>
              <a:t>troed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</a:t>
            </a:r>
            <a:r>
              <a:rPr lang="en-US" sz="1600" dirty="0" err="1"/>
              <a:t>Dinas</a:t>
            </a:r>
            <a:r>
              <a:rPr lang="en-US" sz="1600" dirty="0"/>
              <a:t> </a:t>
            </a:r>
            <a:r>
              <a:rPr lang="en-US" sz="1600" dirty="0" err="1"/>
              <a:t>Dinlle</a:t>
            </a:r>
            <a:r>
              <a:rPr lang="en-US" sz="1600" dirty="0"/>
              <a:t>, </a:t>
            </a:r>
            <a:r>
              <a:rPr lang="en-US" sz="1600" dirty="0" err="1"/>
              <a:t>ynghyd</a:t>
            </a:r>
            <a:r>
              <a:rPr lang="en-US" sz="1600" dirty="0"/>
              <a:t> a </a:t>
            </a:r>
            <a:r>
              <a:rPr lang="en-US" sz="1600" dirty="0" err="1"/>
              <a:t>gwella</a:t>
            </a:r>
            <a:r>
              <a:rPr lang="en-US" sz="1600" dirty="0"/>
              <a:t> </a:t>
            </a:r>
            <a:r>
              <a:rPr lang="en-US" sz="1600" dirty="0" err="1"/>
              <a:t>cyflwr</a:t>
            </a:r>
            <a:r>
              <a:rPr lang="en-US" sz="1600" dirty="0"/>
              <a:t> </a:t>
            </a:r>
            <a:r>
              <a:rPr lang="en-US" sz="1600" dirty="0" err="1"/>
              <a:t>ein</a:t>
            </a:r>
            <a:r>
              <a:rPr lang="en-US" sz="1600" dirty="0"/>
              <a:t> </a:t>
            </a:r>
            <a:r>
              <a:rPr lang="en-US" sz="1600" dirty="0" err="1"/>
              <a:t>ffyrdd</a:t>
            </a:r>
            <a:r>
              <a:rPr lang="en-US" sz="1600" dirty="0"/>
              <a:t> </a:t>
            </a:r>
          </a:p>
          <a:p>
            <a:pPr lvl="0">
              <a:lnSpc>
                <a:spcPct val="90000"/>
              </a:lnSpc>
            </a:pPr>
            <a:r>
              <a:rPr lang="en-US" sz="1600" dirty="0" err="1"/>
              <a:t>Rhoi</a:t>
            </a:r>
            <a:r>
              <a:rPr lang="en-US" sz="1600" dirty="0"/>
              <a:t> </a:t>
            </a:r>
            <a:r>
              <a:rPr lang="en-US" sz="1600" dirty="0" err="1"/>
              <a:t>cymorth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unrhyw</a:t>
            </a:r>
            <a:r>
              <a:rPr lang="en-US" sz="1600" dirty="0"/>
              <a:t> </a:t>
            </a:r>
            <a:r>
              <a:rPr lang="en-US" sz="1600" dirty="0" err="1"/>
              <a:t>bwyllgorau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gyrraedd</a:t>
            </a:r>
            <a:r>
              <a:rPr lang="en-US" sz="1600" dirty="0"/>
              <a:t> </a:t>
            </a:r>
            <a:r>
              <a:rPr lang="en-US" sz="1600" dirty="0" err="1"/>
              <a:t>targed</a:t>
            </a:r>
            <a:r>
              <a:rPr lang="en-US" sz="1600" dirty="0"/>
              <a:t> y </a:t>
            </a:r>
            <a:r>
              <a:rPr lang="en-US" sz="1600" dirty="0" err="1"/>
              <a:t>gymuned</a:t>
            </a:r>
            <a:r>
              <a:rPr lang="en-US" sz="1600" dirty="0"/>
              <a:t> o £5,000 </a:t>
            </a:r>
            <a:r>
              <a:rPr lang="en-US" sz="1600" dirty="0" err="1"/>
              <a:t>fel</a:t>
            </a:r>
            <a:r>
              <a:rPr lang="en-US" sz="1600" dirty="0"/>
              <a:t> </a:t>
            </a:r>
            <a:r>
              <a:rPr lang="en-US" sz="1600" dirty="0" err="1"/>
              <a:t>cyfranai</a:t>
            </a:r>
            <a:r>
              <a:rPr lang="en-US" sz="1600" dirty="0"/>
              <a:t> at Eisteddfod </a:t>
            </a:r>
            <a:r>
              <a:rPr lang="en-US" sz="1600" dirty="0" err="1"/>
              <a:t>Genedlaethol</a:t>
            </a:r>
            <a:r>
              <a:rPr lang="en-US" sz="1600" dirty="0"/>
              <a:t> </a:t>
            </a:r>
            <a:r>
              <a:rPr lang="en-US" sz="1600" dirty="0" err="1"/>
              <a:t>Llyn</a:t>
            </a:r>
            <a:r>
              <a:rPr lang="en-US" sz="1600" dirty="0"/>
              <a:t> ac </a:t>
            </a:r>
            <a:r>
              <a:rPr lang="en-US" sz="1600" dirty="0" err="1"/>
              <a:t>Eifionydd</a:t>
            </a:r>
            <a:r>
              <a:rPr lang="en-US" sz="1600" dirty="0"/>
              <a:t> 2021 </a:t>
            </a:r>
          </a:p>
          <a:p>
            <a:pPr lvl="0"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endParaRPr lang="en-US" sz="1600" dirty="0"/>
          </a:p>
        </p:txBody>
      </p:sp>
      <p:pic>
        <p:nvPicPr>
          <p:cNvPr id="2050" name="Picture 2" descr="Image result for llandwrog">
            <a:extLst>
              <a:ext uri="{FF2B5EF4-FFF2-40B4-BE49-F238E27FC236}">
                <a16:creationId xmlns:a16="http://schemas.microsoft.com/office/drawing/2014/main" id="{DDC2D0D9-626F-4079-B92E-C7C928030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90" y="4643277"/>
            <a:ext cx="2409825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3541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E4834-87DB-4AE4-982C-655DBD79B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Cyfarfodydd y Cyngor 2019-20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37F85-3F26-4711-A91A-54913125E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/>
              <a:t>Nifer Cyngor Llawn   </a:t>
            </a:r>
            <a:r>
              <a:rPr lang="en-US" sz="4800">
                <a:latin typeface="Arial Black" panose="020B0A04020102020204" pitchFamily="34" charset="0"/>
              </a:rPr>
              <a:t>12</a:t>
            </a:r>
          </a:p>
          <a:p>
            <a:r>
              <a:rPr lang="en-US"/>
              <a:t>Nifer Cyfarfodydd Pwyllgorau a Gweithgorau  </a:t>
            </a:r>
            <a:r>
              <a:rPr lang="en-US" sz="4800">
                <a:latin typeface="Arial Black" panose="020B0A04020102020204" pitchFamily="34" charset="0"/>
              </a:rPr>
              <a:t>16</a:t>
            </a:r>
          </a:p>
          <a:p>
            <a:r>
              <a:rPr lang="en-US" sz="2100"/>
              <a:t>Nifer Cyfarfodydd Cyhoeddus   </a:t>
            </a:r>
            <a:r>
              <a:rPr lang="en-US" sz="4800">
                <a:latin typeface="Arial Black" panose="020B0A04020102020204" pitchFamily="34" charset="0"/>
              </a:rPr>
              <a:t>1</a:t>
            </a:r>
            <a:endParaRPr lang="en-US" sz="4800"/>
          </a:p>
          <a:p>
            <a:r>
              <a:rPr lang="en-US" sz="2100">
                <a:latin typeface="Century Gothic" panose="020B0502020202020204" pitchFamily="34" charset="0"/>
              </a:rPr>
              <a:t>Nifer cwynion a dderbyniwyd      </a:t>
            </a:r>
            <a:r>
              <a:rPr lang="en-GB" sz="4800">
                <a:latin typeface="Arial Black" panose="020B0A04020102020204" pitchFamily="34" charset="0"/>
              </a:rPr>
              <a:t>2</a:t>
            </a:r>
            <a:r>
              <a:rPr lang="en-GB" sz="4300">
                <a:latin typeface="Arial Black" panose="020B0A04020102020204" pitchFamily="34" charset="0"/>
              </a:rPr>
              <a:t> </a:t>
            </a:r>
            <a:r>
              <a:rPr lang="en-GB" sz="2100">
                <a:latin typeface="Century Gothic" panose="020B0502020202020204" pitchFamily="34" charset="0"/>
              </a:rPr>
              <a:t>(cyflwr mynwent Bryn’rodyn)</a:t>
            </a:r>
            <a:endParaRPr lang="en-US" sz="2100">
              <a:latin typeface="Century Gothic" panose="020B0502020202020204" pitchFamily="34" charset="0"/>
            </a:endParaRPr>
          </a:p>
          <a:p>
            <a:r>
              <a:rPr lang="en-GB"/>
              <a:t>Aelodau Newydd yn y cyfnod        </a:t>
            </a:r>
            <a:r>
              <a:rPr lang="en-GB" sz="4800">
                <a:latin typeface="Arial Black" panose="020B0A04020102020204" pitchFamily="34" charset="0"/>
              </a:rPr>
              <a:t>2</a:t>
            </a:r>
          </a:p>
          <a:p>
            <a:r>
              <a:rPr lang="en-GB"/>
              <a:t>Ymswyddiadau yn y Cyfnod    </a:t>
            </a:r>
            <a:r>
              <a:rPr lang="en-GB" sz="4800">
                <a:latin typeface="Arial Black" panose="020B0A04020102020204" pitchFamily="34" charset="0"/>
              </a:rPr>
              <a:t>1</a:t>
            </a:r>
          </a:p>
          <a:p>
            <a:r>
              <a:rPr lang="en-GB"/>
              <a:t>Nifer aelodau wnaeth hawlio lwfans blynyddol o £150    </a:t>
            </a:r>
            <a:r>
              <a:rPr lang="en-GB" sz="4800">
                <a:latin typeface="Arial Black" panose="020B0A04020102020204" pitchFamily="34" charset="0"/>
              </a:rPr>
              <a:t>dim</a:t>
            </a:r>
          </a:p>
          <a:p>
            <a:endParaRPr lang="en-GB" dirty="0"/>
          </a:p>
        </p:txBody>
      </p:sp>
      <p:pic>
        <p:nvPicPr>
          <p:cNvPr id="6146" name="Picture 2" descr="Image result for ysgol bro llifon">
            <a:extLst>
              <a:ext uri="{FF2B5EF4-FFF2-40B4-BE49-F238E27FC236}">
                <a16:creationId xmlns:a16="http://schemas.microsoft.com/office/drawing/2014/main" id="{54291898-2AF7-459F-AB88-975638057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4008" y="570248"/>
            <a:ext cx="2238375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49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29C12-6CDB-48DB-BF23-96FB4B4C1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Eich</a:t>
            </a:r>
            <a:r>
              <a:rPr lang="en-GB" dirty="0"/>
              <a:t> </a:t>
            </a:r>
            <a:r>
              <a:rPr lang="en-GB" dirty="0" err="1"/>
              <a:t>Cynrychiolwyr</a:t>
            </a:r>
            <a:r>
              <a:rPr lang="en-GB" dirty="0"/>
              <a:t> – Ward Carmel     </a:t>
            </a:r>
            <a:r>
              <a:rPr lang="en-GB" sz="3200" dirty="0" err="1"/>
              <a:t>nifer</a:t>
            </a:r>
            <a:r>
              <a:rPr lang="en-GB" sz="3200" dirty="0"/>
              <a:t> </a:t>
            </a:r>
            <a:r>
              <a:rPr lang="en-GB" sz="3200" dirty="0" err="1"/>
              <a:t>seddau</a:t>
            </a:r>
            <a:r>
              <a:rPr lang="en-GB" sz="3200" dirty="0"/>
              <a:t> </a:t>
            </a:r>
            <a:r>
              <a:rPr lang="en-GB" sz="4400" b="1" dirty="0"/>
              <a:t>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50AAB-8B04-4074-ACC3-4E409E426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err="1"/>
              <a:t>Cynghorydd</a:t>
            </a:r>
            <a:r>
              <a:rPr lang="en-GB" sz="2400" b="1" dirty="0"/>
              <a:t> Alan Patterson</a:t>
            </a:r>
            <a:r>
              <a:rPr lang="en-GB" sz="2400" dirty="0"/>
              <a:t> </a:t>
            </a:r>
            <a:r>
              <a:rPr lang="en-GB" dirty="0"/>
              <a:t>Bryn </a:t>
            </a:r>
            <a:r>
              <a:rPr lang="en-GB" dirty="0" err="1"/>
              <a:t>Llifon</a:t>
            </a:r>
            <a:r>
              <a:rPr lang="en-GB" dirty="0"/>
              <a:t>, Carmel, Caernarfon, Gwynedd LL54 7RW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ffôn</a:t>
            </a:r>
            <a:r>
              <a:rPr lang="en-GB" dirty="0"/>
              <a:t> 01286 881843 neu 07989 906704 </a:t>
            </a:r>
            <a:r>
              <a:rPr lang="en-GB" sz="2400" b="1" dirty="0" err="1"/>
              <a:t>Yn</a:t>
            </a:r>
            <a:r>
              <a:rPr lang="en-GB" sz="2400" b="1" dirty="0"/>
              <a:t> </a:t>
            </a:r>
            <a:r>
              <a:rPr lang="en-GB" sz="2400" b="1" dirty="0" err="1"/>
              <a:t>aelod</a:t>
            </a:r>
            <a:r>
              <a:rPr lang="en-GB" sz="2400" b="1" dirty="0"/>
              <a:t> </a:t>
            </a:r>
            <a:r>
              <a:rPr lang="en-GB" sz="2400" b="1" dirty="0" err="1"/>
              <a:t>ers</a:t>
            </a:r>
            <a:r>
              <a:rPr lang="en-GB" sz="2400" b="1" dirty="0"/>
              <a:t> </a:t>
            </a:r>
            <a:r>
              <a:rPr lang="en-GB" sz="2400" b="1" dirty="0" err="1"/>
              <a:t>Hydref</a:t>
            </a:r>
            <a:r>
              <a:rPr lang="en-GB" sz="2400" b="1" dirty="0"/>
              <a:t> 1995</a:t>
            </a:r>
          </a:p>
          <a:p>
            <a:r>
              <a:rPr lang="en-GB" sz="2400" b="1" dirty="0" err="1"/>
              <a:t>Cynghorydd</a:t>
            </a:r>
            <a:r>
              <a:rPr lang="en-GB" sz="2400" b="1" dirty="0"/>
              <a:t> Bryn Williams </a:t>
            </a:r>
            <a:r>
              <a:rPr lang="en-GB" dirty="0" err="1"/>
              <a:t>Dafarn</a:t>
            </a:r>
            <a:r>
              <a:rPr lang="en-GB" dirty="0"/>
              <a:t> </a:t>
            </a:r>
            <a:r>
              <a:rPr lang="en-GB" dirty="0" err="1"/>
              <a:t>Dywyrch</a:t>
            </a:r>
            <a:r>
              <a:rPr lang="en-GB" dirty="0"/>
              <a:t>, </a:t>
            </a:r>
            <a:r>
              <a:rPr lang="en-GB" dirty="0" err="1"/>
              <a:t>Llandwrog</a:t>
            </a:r>
            <a:r>
              <a:rPr lang="en-GB" dirty="0"/>
              <a:t> </a:t>
            </a:r>
            <a:r>
              <a:rPr lang="en-GB" dirty="0" err="1"/>
              <a:t>Uchaf</a:t>
            </a:r>
            <a:r>
              <a:rPr lang="en-GB" dirty="0"/>
              <a:t>, Caernarfon, Gwynedd LL54 7RA   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ffôn</a:t>
            </a:r>
            <a:r>
              <a:rPr lang="en-GB" dirty="0"/>
              <a:t> 01286 831378   neu  07583 517852. </a:t>
            </a:r>
            <a:r>
              <a:rPr lang="en-GB" sz="2400" b="1" dirty="0" err="1"/>
              <a:t>Yn</a:t>
            </a:r>
            <a:r>
              <a:rPr lang="en-GB" sz="2400" b="1" dirty="0"/>
              <a:t> </a:t>
            </a:r>
            <a:r>
              <a:rPr lang="en-GB" sz="2400" b="1" dirty="0" err="1"/>
              <a:t>aelod</a:t>
            </a:r>
            <a:r>
              <a:rPr lang="en-GB" sz="2400" b="1" dirty="0"/>
              <a:t> </a:t>
            </a:r>
            <a:r>
              <a:rPr lang="en-GB" sz="2400" b="1" dirty="0" err="1"/>
              <a:t>ers</a:t>
            </a:r>
            <a:r>
              <a:rPr lang="en-GB" sz="2400" b="1" dirty="0"/>
              <a:t> </a:t>
            </a:r>
            <a:r>
              <a:rPr lang="en-GB" sz="2400" b="1" dirty="0" err="1"/>
              <a:t>Ebrill</a:t>
            </a:r>
            <a:r>
              <a:rPr lang="en-GB" sz="2400" b="1" dirty="0"/>
              <a:t> 1997</a:t>
            </a:r>
          </a:p>
          <a:p>
            <a:r>
              <a:rPr lang="en-GB" dirty="0"/>
              <a:t> </a:t>
            </a:r>
            <a:r>
              <a:rPr lang="en-GB" sz="2400" b="1" dirty="0" err="1"/>
              <a:t>Cynghorydd</a:t>
            </a:r>
            <a:r>
              <a:rPr lang="en-GB" sz="2400" dirty="0"/>
              <a:t>. </a:t>
            </a:r>
            <a:r>
              <a:rPr lang="en-GB" sz="2400" b="1" dirty="0"/>
              <a:t>Helen Hughes</a:t>
            </a:r>
            <a:r>
              <a:rPr lang="en-GB" sz="2400" dirty="0"/>
              <a:t> </a:t>
            </a:r>
            <a:r>
              <a:rPr lang="en-GB" dirty="0" err="1"/>
              <a:t>Wenallt</a:t>
            </a:r>
            <a:r>
              <a:rPr lang="en-GB" dirty="0"/>
              <a:t> , Carmel Caernarfon, Gwynedd LL54 7RP 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ffôn</a:t>
            </a:r>
            <a:r>
              <a:rPr lang="en-GB" dirty="0"/>
              <a:t> 01286 881863 </a:t>
            </a:r>
            <a:r>
              <a:rPr lang="en-GB" sz="2400" b="1" dirty="0" err="1"/>
              <a:t>Yn</a:t>
            </a:r>
            <a:r>
              <a:rPr lang="en-GB" sz="2400" b="1" dirty="0"/>
              <a:t> </a:t>
            </a:r>
            <a:r>
              <a:rPr lang="en-GB" sz="2400" b="1" dirty="0" err="1"/>
              <a:t>aelod</a:t>
            </a:r>
            <a:r>
              <a:rPr lang="en-GB" sz="2400" b="1" dirty="0"/>
              <a:t> </a:t>
            </a:r>
            <a:r>
              <a:rPr lang="en-GB" sz="2400" b="1" dirty="0" err="1"/>
              <a:t>ers</a:t>
            </a:r>
            <a:r>
              <a:rPr lang="en-GB" sz="2400" b="1" dirty="0"/>
              <a:t> Mai 2016</a:t>
            </a:r>
          </a:p>
          <a:p>
            <a:endParaRPr lang="en-GB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29B23E09-9A07-4A90-BE86-D8B90A1CC8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57222A33-6430-4860-9E26-C8B3ABD0F6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50E28DF0-0D8D-4430-B636-43FE19A02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6950" y="1238250"/>
            <a:ext cx="1857375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5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B790B-A8C1-4AB3-8E0B-267CBD209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Eich Cynrychiolwyr – Ward Y Fron  </a:t>
            </a:r>
            <a:r>
              <a:rPr lang="en-US" sz="3200"/>
              <a:t>nifer seddau </a:t>
            </a:r>
            <a:r>
              <a:rPr lang="en-US" sz="4800" b="1"/>
              <a:t>2</a:t>
            </a:r>
            <a:endParaRPr lang="en-GB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1709D-656B-48DA-8173-99DE47521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err="1"/>
              <a:t>Cynghorydd</a:t>
            </a:r>
            <a:r>
              <a:rPr lang="en-US" sz="2400" b="1" dirty="0"/>
              <a:t> Gwyn Owen Jones</a:t>
            </a:r>
            <a:r>
              <a:rPr lang="en-US" sz="2400" dirty="0"/>
              <a:t> </a:t>
            </a:r>
            <a:r>
              <a:rPr lang="en-US" dirty="0" err="1"/>
              <a:t>Bodwyn</a:t>
            </a:r>
            <a:r>
              <a:rPr lang="en-US" dirty="0"/>
              <a:t>, Y </a:t>
            </a:r>
            <a:r>
              <a:rPr lang="en-US" dirty="0" err="1"/>
              <a:t>Fron</a:t>
            </a:r>
            <a:r>
              <a:rPr lang="en-US" dirty="0"/>
              <a:t>, </a:t>
            </a:r>
            <a:r>
              <a:rPr lang="en-US" dirty="0" err="1"/>
              <a:t>Caernarfon</a:t>
            </a:r>
            <a:r>
              <a:rPr lang="en-US" dirty="0"/>
              <a:t>, Gwynedd LL54 7RB   </a:t>
            </a:r>
            <a:r>
              <a:rPr lang="en-US" dirty="0" err="1"/>
              <a:t>Rhif</a:t>
            </a:r>
            <a:r>
              <a:rPr lang="en-US" dirty="0"/>
              <a:t> </a:t>
            </a:r>
            <a:r>
              <a:rPr lang="en-US" dirty="0" err="1"/>
              <a:t>ffôn</a:t>
            </a:r>
            <a:r>
              <a:rPr lang="en-US" dirty="0"/>
              <a:t> 01286 881138 neu 07790 333260. </a:t>
            </a:r>
            <a:r>
              <a:rPr lang="en-US" sz="2400" b="1" dirty="0" err="1"/>
              <a:t>Yn</a:t>
            </a:r>
            <a:r>
              <a:rPr lang="en-US" sz="2400" b="1" dirty="0"/>
              <a:t> </a:t>
            </a:r>
            <a:r>
              <a:rPr lang="en-US" sz="2400" b="1" dirty="0" err="1"/>
              <a:t>aelod</a:t>
            </a:r>
            <a:r>
              <a:rPr lang="en-US" sz="2400" b="1" dirty="0"/>
              <a:t> </a:t>
            </a:r>
            <a:r>
              <a:rPr lang="en-US" sz="2400" b="1" dirty="0" err="1"/>
              <a:t>ers</a:t>
            </a:r>
            <a:r>
              <a:rPr lang="en-US" sz="2400" b="1" dirty="0"/>
              <a:t> </a:t>
            </a:r>
            <a:r>
              <a:rPr lang="en-US" sz="2400" b="1" dirty="0" err="1"/>
              <a:t>Chwefror</a:t>
            </a:r>
            <a:r>
              <a:rPr lang="en-US" sz="2400" b="1" dirty="0"/>
              <a:t> 1997 </a:t>
            </a:r>
          </a:p>
          <a:p>
            <a:r>
              <a:rPr lang="en-GB" sz="2400" b="1" dirty="0" err="1"/>
              <a:t>Cynghorydd</a:t>
            </a:r>
            <a:r>
              <a:rPr lang="en-GB" sz="2400" b="1" dirty="0"/>
              <a:t> Rhys Vaughan Thomas</a:t>
            </a:r>
            <a:r>
              <a:rPr lang="en-GB" b="1" dirty="0"/>
              <a:t>, </a:t>
            </a:r>
            <a:r>
              <a:rPr lang="en-GB" dirty="0"/>
              <a:t> </a:t>
            </a:r>
            <a:r>
              <a:rPr lang="en-GB" dirty="0" err="1"/>
              <a:t>Gwynfa</a:t>
            </a:r>
            <a:r>
              <a:rPr lang="en-GB" dirty="0"/>
              <a:t>, </a:t>
            </a:r>
            <a:r>
              <a:rPr lang="en-GB" dirty="0" err="1"/>
              <a:t>Rhos</a:t>
            </a:r>
            <a:r>
              <a:rPr lang="en-GB" dirty="0"/>
              <a:t> </a:t>
            </a:r>
            <a:r>
              <a:rPr lang="en-GB" dirty="0" err="1"/>
              <a:t>Isaf</a:t>
            </a:r>
            <a:r>
              <a:rPr lang="en-GB" dirty="0"/>
              <a:t>,  Caernarfon, Gwynedd LL54 7NN 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ffôn</a:t>
            </a:r>
            <a:r>
              <a:rPr lang="en-GB" dirty="0"/>
              <a:t> 07765 055224 </a:t>
            </a:r>
            <a:r>
              <a:rPr lang="en-GB" sz="2400" b="1" dirty="0" err="1"/>
              <a:t>Yn</a:t>
            </a:r>
            <a:r>
              <a:rPr lang="en-GB" sz="2400" b="1" dirty="0"/>
              <a:t> </a:t>
            </a:r>
            <a:r>
              <a:rPr lang="en-GB" sz="2400" b="1" dirty="0" err="1"/>
              <a:t>aelod</a:t>
            </a:r>
            <a:r>
              <a:rPr lang="en-GB" sz="2400" b="1" dirty="0"/>
              <a:t> </a:t>
            </a:r>
            <a:r>
              <a:rPr lang="en-GB" sz="2400" b="1" dirty="0" err="1"/>
              <a:t>ers</a:t>
            </a:r>
            <a:r>
              <a:rPr lang="en-GB" sz="2400" b="1" dirty="0"/>
              <a:t> </a:t>
            </a:r>
            <a:r>
              <a:rPr lang="en-GB" sz="2400" b="1" dirty="0" err="1"/>
              <a:t>ei</a:t>
            </a:r>
            <a:r>
              <a:rPr lang="en-GB" sz="2400" b="1" dirty="0"/>
              <a:t> </a:t>
            </a:r>
            <a:r>
              <a:rPr lang="en-GB" sz="2400" b="1" dirty="0" err="1"/>
              <a:t>gyf-ethol</a:t>
            </a:r>
            <a:r>
              <a:rPr lang="en-GB" sz="2400" b="1" dirty="0"/>
              <a:t>  </a:t>
            </a:r>
            <a:r>
              <a:rPr lang="en-GB" sz="2400" b="1" dirty="0" err="1"/>
              <a:t>Chwefror</a:t>
            </a:r>
            <a:r>
              <a:rPr lang="en-GB" sz="2400" b="1" dirty="0"/>
              <a:t> 2020</a:t>
            </a:r>
          </a:p>
        </p:txBody>
      </p:sp>
    </p:spTree>
    <p:extLst>
      <p:ext uri="{BB962C8B-B14F-4D97-AF65-F5344CB8AC3E}">
        <p14:creationId xmlns:p14="http://schemas.microsoft.com/office/powerpoint/2010/main" val="287339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3F5F6-BCFD-4F0C-9BCD-DD48D84D5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Eich</a:t>
            </a:r>
            <a:r>
              <a:rPr lang="en-US" dirty="0"/>
              <a:t> </a:t>
            </a:r>
            <a:r>
              <a:rPr lang="en-US" dirty="0" err="1"/>
              <a:t>Cynrychiolwyr</a:t>
            </a:r>
            <a:r>
              <a:rPr lang="en-US" dirty="0"/>
              <a:t> – Ward Y </a:t>
            </a:r>
            <a:r>
              <a:rPr lang="en-US" dirty="0" err="1"/>
              <a:t>Groeslon</a:t>
            </a:r>
            <a:r>
              <a:rPr lang="en-US" dirty="0"/>
              <a:t> – </a:t>
            </a:r>
            <a:r>
              <a:rPr lang="en-US" sz="3200" dirty="0" err="1"/>
              <a:t>nifer</a:t>
            </a:r>
            <a:r>
              <a:rPr lang="en-US" sz="3200" dirty="0"/>
              <a:t> </a:t>
            </a:r>
            <a:r>
              <a:rPr lang="en-US" sz="3200" dirty="0" err="1"/>
              <a:t>seddau</a:t>
            </a:r>
            <a:r>
              <a:rPr lang="en-US" sz="3200" dirty="0"/>
              <a:t> </a:t>
            </a:r>
            <a:r>
              <a:rPr lang="en-US" sz="4000" b="1" dirty="0"/>
              <a:t>6</a:t>
            </a:r>
            <a:endParaRPr lang="en-GB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C1ED8-248C-4A9C-837D-419A62CD1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2600" b="1" dirty="0" err="1"/>
              <a:t>Cynghorydd</a:t>
            </a:r>
            <a:r>
              <a:rPr lang="en-GB" sz="2600" b="1" dirty="0"/>
              <a:t> Alun Wyn Jones</a:t>
            </a:r>
            <a:r>
              <a:rPr lang="en-GB" sz="2600" dirty="0"/>
              <a:t> </a:t>
            </a:r>
            <a:r>
              <a:rPr lang="en-GB" dirty="0" err="1"/>
              <a:t>Hafan</a:t>
            </a:r>
            <a:r>
              <a:rPr lang="en-GB" dirty="0"/>
              <a:t>, </a:t>
            </a:r>
            <a:r>
              <a:rPr lang="en-GB" dirty="0" err="1"/>
              <a:t>Rhes</a:t>
            </a:r>
            <a:r>
              <a:rPr lang="en-GB" dirty="0"/>
              <a:t> </a:t>
            </a:r>
            <a:r>
              <a:rPr lang="en-GB" dirty="0" err="1"/>
              <a:t>Grugan</a:t>
            </a:r>
            <a:r>
              <a:rPr lang="en-GB" dirty="0"/>
              <a:t>, Y </a:t>
            </a:r>
            <a:r>
              <a:rPr lang="en-GB" dirty="0" err="1"/>
              <a:t>Groeslon</a:t>
            </a:r>
            <a:r>
              <a:rPr lang="en-GB" dirty="0"/>
              <a:t> Caernarfon, Gwynedd LL54 7TD 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ffôn</a:t>
            </a:r>
            <a:r>
              <a:rPr lang="en-GB" dirty="0"/>
              <a:t> 01286 830911 </a:t>
            </a:r>
            <a:r>
              <a:rPr lang="en-GB" sz="2600" b="1" dirty="0" err="1"/>
              <a:t>Yn</a:t>
            </a:r>
            <a:r>
              <a:rPr lang="en-GB" sz="2600" b="1" dirty="0"/>
              <a:t> </a:t>
            </a:r>
            <a:r>
              <a:rPr lang="en-GB" sz="2600" b="1" dirty="0" err="1"/>
              <a:t>aelod</a:t>
            </a:r>
            <a:r>
              <a:rPr lang="en-GB" sz="2600" b="1" dirty="0"/>
              <a:t> </a:t>
            </a:r>
            <a:r>
              <a:rPr lang="en-GB" sz="2600" b="1" dirty="0" err="1"/>
              <a:t>ers</a:t>
            </a:r>
            <a:r>
              <a:rPr lang="en-GB" sz="2600" b="1" dirty="0"/>
              <a:t> </a:t>
            </a:r>
            <a:r>
              <a:rPr lang="en-GB" sz="2600" b="1" dirty="0" err="1"/>
              <a:t>Ionawr</a:t>
            </a:r>
            <a:r>
              <a:rPr lang="en-GB" sz="2600" b="1" dirty="0"/>
              <a:t> 1986</a:t>
            </a:r>
          </a:p>
          <a:p>
            <a:r>
              <a:rPr lang="en-GB" sz="2600" b="1" dirty="0" err="1"/>
              <a:t>Cynghorydd</a:t>
            </a:r>
            <a:r>
              <a:rPr lang="en-GB" sz="2600" b="1" dirty="0"/>
              <a:t> Hywel John Owen</a:t>
            </a:r>
            <a:r>
              <a:rPr lang="en-GB" sz="2600" dirty="0"/>
              <a:t> </a:t>
            </a:r>
            <a:r>
              <a:rPr lang="en-GB" dirty="0" err="1"/>
              <a:t>Sycharth</a:t>
            </a:r>
            <a:r>
              <a:rPr lang="en-GB" dirty="0"/>
              <a:t>, </a:t>
            </a:r>
            <a:r>
              <a:rPr lang="en-GB" dirty="0" err="1"/>
              <a:t>Cae</a:t>
            </a:r>
            <a:r>
              <a:rPr lang="en-GB" dirty="0"/>
              <a:t> </a:t>
            </a:r>
            <a:r>
              <a:rPr lang="en-GB" dirty="0" err="1"/>
              <a:t>Sarn</a:t>
            </a:r>
            <a:r>
              <a:rPr lang="en-GB" dirty="0"/>
              <a:t>, Y </a:t>
            </a:r>
            <a:r>
              <a:rPr lang="en-GB" dirty="0" err="1"/>
              <a:t>Groeslon</a:t>
            </a:r>
            <a:r>
              <a:rPr lang="en-GB" dirty="0"/>
              <a:t> Caernarfon, Gwynedd LL54 7TW  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ffôn</a:t>
            </a:r>
            <a:r>
              <a:rPr lang="en-GB" dirty="0"/>
              <a:t> 01286 830006 neu  07979 985149   </a:t>
            </a:r>
            <a:r>
              <a:rPr lang="en-GB" sz="2600" b="1" dirty="0" err="1"/>
              <a:t>Yn</a:t>
            </a:r>
            <a:r>
              <a:rPr lang="en-GB" sz="2600" b="1" dirty="0"/>
              <a:t> </a:t>
            </a:r>
            <a:r>
              <a:rPr lang="en-GB" sz="2600" b="1" dirty="0" err="1"/>
              <a:t>aelod</a:t>
            </a:r>
            <a:r>
              <a:rPr lang="en-GB" sz="2600" b="1" dirty="0"/>
              <a:t> </a:t>
            </a:r>
            <a:r>
              <a:rPr lang="en-GB" sz="2600" b="1" dirty="0" err="1"/>
              <a:t>ers</a:t>
            </a:r>
            <a:r>
              <a:rPr lang="en-GB" sz="2600" b="1" dirty="0"/>
              <a:t> Medi 1983.</a:t>
            </a:r>
          </a:p>
          <a:p>
            <a:r>
              <a:rPr lang="en-GB" sz="2600" b="1" dirty="0" err="1"/>
              <a:t>Cynghorydd</a:t>
            </a:r>
            <a:r>
              <a:rPr lang="en-GB" sz="2600" b="1" dirty="0"/>
              <a:t> </a:t>
            </a:r>
            <a:r>
              <a:rPr lang="en-GB" sz="2600" b="1" dirty="0" err="1"/>
              <a:t>Gerwyn</a:t>
            </a:r>
            <a:r>
              <a:rPr lang="en-GB" sz="2600" b="1" dirty="0"/>
              <a:t> Owen</a:t>
            </a:r>
            <a:r>
              <a:rPr lang="en-GB" sz="2600" dirty="0"/>
              <a:t> </a:t>
            </a:r>
            <a:r>
              <a:rPr lang="en-GB" dirty="0"/>
              <a:t>4 </a:t>
            </a:r>
            <a:r>
              <a:rPr lang="en-GB" dirty="0" err="1"/>
              <a:t>Cae</a:t>
            </a:r>
            <a:r>
              <a:rPr lang="en-GB" dirty="0"/>
              <a:t> </a:t>
            </a:r>
            <a:r>
              <a:rPr lang="en-GB" dirty="0" err="1"/>
              <a:t>Sarn</a:t>
            </a:r>
            <a:r>
              <a:rPr lang="en-GB" dirty="0"/>
              <a:t>, Y </a:t>
            </a:r>
            <a:r>
              <a:rPr lang="en-GB" dirty="0" err="1"/>
              <a:t>Groeslon</a:t>
            </a:r>
            <a:r>
              <a:rPr lang="en-GB" dirty="0"/>
              <a:t> Caernarfon, Gwynedd LL54 7TW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ffôn</a:t>
            </a:r>
            <a:r>
              <a:rPr lang="en-GB" dirty="0"/>
              <a:t> 07979 045744 </a:t>
            </a:r>
            <a:r>
              <a:rPr lang="en-GB" sz="2600" b="1" dirty="0" err="1"/>
              <a:t>Yn</a:t>
            </a:r>
            <a:r>
              <a:rPr lang="en-GB" sz="2600" b="1" dirty="0"/>
              <a:t> </a:t>
            </a:r>
            <a:r>
              <a:rPr lang="en-GB" sz="2600" b="1" dirty="0" err="1"/>
              <a:t>aelod</a:t>
            </a:r>
            <a:r>
              <a:rPr lang="en-GB" sz="2600" b="1" dirty="0"/>
              <a:t> </a:t>
            </a:r>
            <a:r>
              <a:rPr lang="en-GB" sz="2600" b="1" dirty="0" err="1"/>
              <a:t>ers</a:t>
            </a:r>
            <a:r>
              <a:rPr lang="en-GB" sz="2600" b="1" dirty="0"/>
              <a:t> </a:t>
            </a:r>
            <a:r>
              <a:rPr lang="en-GB" sz="2600" b="1" dirty="0" err="1"/>
              <a:t>Hydref</a:t>
            </a:r>
            <a:r>
              <a:rPr lang="en-GB" sz="2600" b="1" dirty="0"/>
              <a:t> 2014</a:t>
            </a:r>
          </a:p>
          <a:p>
            <a:r>
              <a:rPr lang="en-GB" sz="2600" b="1" dirty="0" err="1"/>
              <a:t>Cynghorydd</a:t>
            </a:r>
            <a:r>
              <a:rPr lang="en-GB" sz="2600" b="1" dirty="0"/>
              <a:t> David C Davies</a:t>
            </a:r>
            <a:r>
              <a:rPr lang="en-GB" sz="2600" dirty="0"/>
              <a:t> </a:t>
            </a:r>
            <a:r>
              <a:rPr lang="en-GB" dirty="0" err="1"/>
              <a:t>Bodarfryn</a:t>
            </a:r>
            <a:r>
              <a:rPr lang="en-GB" dirty="0"/>
              <a:t>, </a:t>
            </a:r>
            <a:r>
              <a:rPr lang="en-GB" dirty="0" err="1"/>
              <a:t>Dolydd</a:t>
            </a:r>
            <a:r>
              <a:rPr lang="en-GB" dirty="0"/>
              <a:t>, Y </a:t>
            </a:r>
            <a:r>
              <a:rPr lang="en-GB" dirty="0" err="1"/>
              <a:t>Groeslon</a:t>
            </a:r>
            <a:r>
              <a:rPr lang="en-GB" dirty="0"/>
              <a:t> Caernarfon, Gwynedd LL54 7EF 07836 325195 </a:t>
            </a:r>
            <a:r>
              <a:rPr lang="en-GB" sz="2600" b="1" dirty="0" err="1"/>
              <a:t>Yn</a:t>
            </a:r>
            <a:r>
              <a:rPr lang="en-GB" sz="2600" b="1" dirty="0"/>
              <a:t> </a:t>
            </a:r>
            <a:r>
              <a:rPr lang="en-GB" sz="2600" b="1" dirty="0" err="1"/>
              <a:t>aelod</a:t>
            </a:r>
            <a:r>
              <a:rPr lang="en-GB" sz="2600" b="1" dirty="0"/>
              <a:t> </a:t>
            </a:r>
            <a:r>
              <a:rPr lang="en-GB" sz="2600" b="1" dirty="0" err="1"/>
              <a:t>ers</a:t>
            </a:r>
            <a:r>
              <a:rPr lang="en-GB" sz="2600" b="1" dirty="0"/>
              <a:t> </a:t>
            </a:r>
            <a:r>
              <a:rPr lang="en-GB" sz="2600" b="1" dirty="0" err="1"/>
              <a:t>Mehefin</a:t>
            </a:r>
            <a:r>
              <a:rPr lang="en-GB" sz="2600" b="1" dirty="0"/>
              <a:t> 2017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0D81066B-27FA-4BC9-9C61-730B55AECA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1949938" cy="194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E7D0EFD5-74DE-4EA8-A8FC-DF15AA5AB4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47A548A8-646F-4263-B805-0A2CF24B24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8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476E7C7B-4102-4B9E-9EA7-0D64B2870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1530" y="3429000"/>
            <a:ext cx="1961785" cy="179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3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906FE-00CB-4C9B-9EAC-4D5679345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Eich Cynrychiolwyr – Ward Y Groeslon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95192-7F0C-4B48-A4CF-B7A92A0A0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err="1"/>
              <a:t>Cynghorydd</a:t>
            </a:r>
            <a:r>
              <a:rPr lang="en-US" sz="2400" b="1" dirty="0"/>
              <a:t> Robert Jones</a:t>
            </a:r>
            <a:r>
              <a:rPr lang="en-US" sz="2400" dirty="0"/>
              <a:t> </a:t>
            </a:r>
            <a:r>
              <a:rPr lang="en-US" dirty="0"/>
              <a:t>1 Bryn y </a:t>
            </a:r>
            <a:r>
              <a:rPr lang="en-US" dirty="0" err="1"/>
              <a:t>Neuadd</a:t>
            </a:r>
            <a:r>
              <a:rPr lang="en-US" dirty="0"/>
              <a:t>, Y </a:t>
            </a:r>
            <a:r>
              <a:rPr lang="en-US" dirty="0" err="1"/>
              <a:t>Groeslon</a:t>
            </a:r>
            <a:r>
              <a:rPr lang="en-US" dirty="0"/>
              <a:t> </a:t>
            </a:r>
            <a:r>
              <a:rPr lang="en-US" dirty="0" err="1"/>
              <a:t>Caernarfon</a:t>
            </a:r>
            <a:r>
              <a:rPr lang="en-US" dirty="0"/>
              <a:t>, Gwynedd LL54 7ST   </a:t>
            </a:r>
            <a:r>
              <a:rPr lang="en-US" dirty="0" err="1"/>
              <a:t>Rhif</a:t>
            </a:r>
            <a:r>
              <a:rPr lang="en-US" dirty="0"/>
              <a:t> </a:t>
            </a:r>
            <a:r>
              <a:rPr lang="en-US" dirty="0" err="1"/>
              <a:t>ffôn</a:t>
            </a:r>
            <a:r>
              <a:rPr lang="en-US" dirty="0"/>
              <a:t> 07788 570106 </a:t>
            </a:r>
            <a:r>
              <a:rPr lang="en-US" sz="2400" b="1" dirty="0" err="1"/>
              <a:t>Yn</a:t>
            </a:r>
            <a:r>
              <a:rPr lang="en-US" sz="2400" b="1" dirty="0"/>
              <a:t> </a:t>
            </a:r>
            <a:r>
              <a:rPr lang="en-US" sz="2400" b="1" dirty="0" err="1"/>
              <a:t>aelod</a:t>
            </a:r>
            <a:r>
              <a:rPr lang="en-US" sz="2400" b="1" dirty="0"/>
              <a:t> </a:t>
            </a:r>
            <a:r>
              <a:rPr lang="en-US" sz="2400" b="1" dirty="0" err="1"/>
              <a:t>ers</a:t>
            </a:r>
            <a:r>
              <a:rPr lang="en-US" sz="2400" b="1" dirty="0"/>
              <a:t> </a:t>
            </a:r>
            <a:r>
              <a:rPr lang="en-US" sz="2400" b="1" dirty="0" err="1"/>
              <a:t>Rhagfyr</a:t>
            </a:r>
            <a:r>
              <a:rPr lang="en-US" sz="2400" b="1" dirty="0"/>
              <a:t> 2013</a:t>
            </a:r>
          </a:p>
          <a:p>
            <a:r>
              <a:rPr lang="en-GB" sz="2400" b="1" dirty="0" err="1"/>
              <a:t>Cynghorydd</a:t>
            </a:r>
            <a:r>
              <a:rPr lang="en-GB" sz="2400" b="1" dirty="0"/>
              <a:t> Eddie John  Willcox </a:t>
            </a:r>
            <a:r>
              <a:rPr lang="en-GB" dirty="0" err="1"/>
              <a:t>Noddfa</a:t>
            </a:r>
            <a:r>
              <a:rPr lang="en-GB" dirty="0"/>
              <a:t>, Y </a:t>
            </a:r>
            <a:r>
              <a:rPr lang="en-GB" dirty="0" err="1"/>
              <a:t>Fron</a:t>
            </a:r>
            <a:r>
              <a:rPr lang="en-GB" dirty="0"/>
              <a:t>  Caernarfon, Gwynedd LL54 7BB  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ffôn</a:t>
            </a:r>
            <a:r>
              <a:rPr lang="en-GB" dirty="0"/>
              <a:t> 07919 914483  </a:t>
            </a:r>
            <a:r>
              <a:rPr lang="en-GB" sz="2400" b="1" dirty="0" err="1"/>
              <a:t>Yn</a:t>
            </a:r>
            <a:r>
              <a:rPr lang="en-GB" sz="2400" b="1" dirty="0"/>
              <a:t> </a:t>
            </a:r>
            <a:r>
              <a:rPr lang="en-GB" sz="2400" b="1" dirty="0" err="1"/>
              <a:t>aelod</a:t>
            </a:r>
            <a:r>
              <a:rPr lang="en-GB" sz="2400" b="1" dirty="0"/>
              <a:t> </a:t>
            </a:r>
            <a:r>
              <a:rPr lang="en-GB" sz="2400" b="1" dirty="0" err="1"/>
              <a:t>ers</a:t>
            </a:r>
            <a:r>
              <a:rPr lang="en-GB" sz="2400" b="1" dirty="0"/>
              <a:t> Mai 2017</a:t>
            </a:r>
          </a:p>
        </p:txBody>
      </p:sp>
      <p:pic>
        <p:nvPicPr>
          <p:cNvPr id="5" name="Picture 4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42676CEE-C97E-4575-8E5B-95A24FFFB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377" y="3745906"/>
            <a:ext cx="1827823" cy="214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8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E923B-AA72-471A-9B7C-B29CE6BE6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Eich</a:t>
            </a:r>
            <a:r>
              <a:rPr lang="en-US" dirty="0"/>
              <a:t> </a:t>
            </a:r>
            <a:r>
              <a:rPr lang="en-US" dirty="0" err="1"/>
              <a:t>Cynrychiolwyr</a:t>
            </a:r>
            <a:r>
              <a:rPr lang="en-US" dirty="0"/>
              <a:t> – Ward </a:t>
            </a:r>
            <a:r>
              <a:rPr lang="en-US" dirty="0" err="1"/>
              <a:t>Llandwrog</a:t>
            </a:r>
            <a:r>
              <a:rPr lang="en-US" dirty="0"/>
              <a:t>/</a:t>
            </a:r>
            <a:r>
              <a:rPr lang="en-US" dirty="0" err="1"/>
              <a:t>Dinas</a:t>
            </a:r>
            <a:r>
              <a:rPr lang="en-US" dirty="0"/>
              <a:t> </a:t>
            </a:r>
            <a:r>
              <a:rPr lang="en-US" dirty="0" err="1"/>
              <a:t>Dinlle</a:t>
            </a:r>
            <a:r>
              <a:rPr lang="en-US" dirty="0"/>
              <a:t>    </a:t>
            </a:r>
            <a:r>
              <a:rPr lang="en-US" sz="2800" dirty="0" err="1"/>
              <a:t>n</a:t>
            </a:r>
            <a:r>
              <a:rPr lang="en-US" sz="3200" dirty="0" err="1"/>
              <a:t>ifer</a:t>
            </a:r>
            <a:r>
              <a:rPr lang="en-US" sz="3200" dirty="0"/>
              <a:t> </a:t>
            </a:r>
            <a:r>
              <a:rPr lang="en-US" sz="3200" dirty="0" err="1"/>
              <a:t>seddau</a:t>
            </a:r>
            <a:r>
              <a:rPr lang="en-US" sz="3200" dirty="0"/>
              <a:t> </a:t>
            </a:r>
            <a:r>
              <a:rPr lang="en-US" sz="5300" b="1" dirty="0"/>
              <a:t>3</a:t>
            </a:r>
            <a:endParaRPr lang="en-GB" sz="53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4DFC9-0F9B-42A4-8CE1-506FFEB14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err="1"/>
              <a:t>Cynghorydd</a:t>
            </a:r>
            <a:r>
              <a:rPr lang="en-GB" sz="2400" b="1" dirty="0"/>
              <a:t> Clive Bayley</a:t>
            </a:r>
            <a:r>
              <a:rPr lang="en-GB" sz="2400" dirty="0"/>
              <a:t> </a:t>
            </a:r>
            <a:r>
              <a:rPr lang="en-GB" dirty="0"/>
              <a:t>Ty </a:t>
            </a:r>
            <a:r>
              <a:rPr lang="en-GB" dirty="0" err="1"/>
              <a:t>Clen</a:t>
            </a:r>
            <a:r>
              <a:rPr lang="en-GB" dirty="0"/>
              <a:t>, 1 </a:t>
            </a:r>
            <a:r>
              <a:rPr lang="en-GB" dirty="0" err="1"/>
              <a:t>Gernant</a:t>
            </a:r>
            <a:r>
              <a:rPr lang="en-GB" dirty="0"/>
              <a:t>, Bethesda Bach Caernarfon, Gwynedd LL54 5SJ   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ffôn</a:t>
            </a:r>
            <a:r>
              <a:rPr lang="en-GB" dirty="0"/>
              <a:t> 07967 794002   </a:t>
            </a:r>
            <a:r>
              <a:rPr lang="en-GB" sz="2400" b="1" dirty="0" err="1"/>
              <a:t>Yn</a:t>
            </a:r>
            <a:r>
              <a:rPr lang="en-GB" sz="2400" b="1" dirty="0"/>
              <a:t> </a:t>
            </a:r>
            <a:r>
              <a:rPr lang="en-GB" sz="2400" b="1" dirty="0" err="1"/>
              <a:t>aelod</a:t>
            </a:r>
            <a:r>
              <a:rPr lang="en-GB" sz="2400" b="1" dirty="0"/>
              <a:t> </a:t>
            </a:r>
            <a:r>
              <a:rPr lang="en-GB" sz="2400" b="1" dirty="0" err="1"/>
              <a:t>ers</a:t>
            </a:r>
            <a:r>
              <a:rPr lang="en-GB" sz="2400" b="1" dirty="0"/>
              <a:t> </a:t>
            </a:r>
            <a:r>
              <a:rPr lang="en-GB" sz="2400" b="1" dirty="0" err="1"/>
              <a:t>Mehefin</a:t>
            </a:r>
            <a:r>
              <a:rPr lang="en-GB" sz="2400" b="1" dirty="0"/>
              <a:t> 2017</a:t>
            </a:r>
          </a:p>
          <a:p>
            <a:r>
              <a:rPr lang="en-GB" sz="2400" b="1" dirty="0" err="1"/>
              <a:t>Cynghorydd</a:t>
            </a:r>
            <a:r>
              <a:rPr lang="en-GB" sz="2400" b="1" dirty="0"/>
              <a:t> Dyfed Williams</a:t>
            </a:r>
            <a:r>
              <a:rPr lang="en-GB" sz="2400" dirty="0"/>
              <a:t> </a:t>
            </a:r>
            <a:r>
              <a:rPr lang="en-GB" dirty="0" err="1"/>
              <a:t>Bwthyn</a:t>
            </a:r>
            <a:r>
              <a:rPr lang="en-GB" dirty="0"/>
              <a:t> </a:t>
            </a:r>
            <a:r>
              <a:rPr lang="en-GB" dirty="0" err="1"/>
              <a:t>Henryd</a:t>
            </a:r>
            <a:r>
              <a:rPr lang="en-GB" dirty="0"/>
              <a:t>. </a:t>
            </a:r>
            <a:r>
              <a:rPr lang="en-GB" dirty="0" err="1"/>
              <a:t>Llandwrog</a:t>
            </a:r>
            <a:r>
              <a:rPr lang="en-GB" dirty="0"/>
              <a:t> Caernarfon, Gwynedd LL54 5TN  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ffôn</a:t>
            </a:r>
            <a:r>
              <a:rPr lang="en-GB" dirty="0"/>
              <a:t> 01286 831290 neu  07772 819189 </a:t>
            </a:r>
            <a:r>
              <a:rPr lang="en-GB" sz="2400" b="1" dirty="0" err="1"/>
              <a:t>Yn</a:t>
            </a:r>
            <a:r>
              <a:rPr lang="en-GB" sz="2400" b="1" dirty="0"/>
              <a:t> </a:t>
            </a:r>
            <a:r>
              <a:rPr lang="en-GB" sz="2400" b="1" dirty="0" err="1"/>
              <a:t>aelod</a:t>
            </a:r>
            <a:r>
              <a:rPr lang="en-GB" sz="2400" b="1" dirty="0"/>
              <a:t> </a:t>
            </a:r>
            <a:r>
              <a:rPr lang="en-GB" sz="2400" b="1" dirty="0" err="1"/>
              <a:t>ers</a:t>
            </a:r>
            <a:r>
              <a:rPr lang="en-GB" sz="2400" b="1" dirty="0"/>
              <a:t> Mai 2012</a:t>
            </a:r>
          </a:p>
          <a:p>
            <a:r>
              <a:rPr lang="en-GB" sz="2400" b="1" dirty="0" err="1"/>
              <a:t>Cynghorydd</a:t>
            </a:r>
            <a:r>
              <a:rPr lang="en-GB" sz="2400" b="1" dirty="0"/>
              <a:t> </a:t>
            </a:r>
            <a:r>
              <a:rPr lang="en-GB" sz="2400" b="1" dirty="0" err="1"/>
              <a:t>Marnel</a:t>
            </a:r>
            <a:r>
              <a:rPr lang="en-GB" sz="2400" b="1" dirty="0"/>
              <a:t> Pritchard</a:t>
            </a:r>
            <a:r>
              <a:rPr lang="en-GB" sz="2400" dirty="0"/>
              <a:t> </a:t>
            </a:r>
            <a:r>
              <a:rPr lang="en-GB" dirty="0" err="1"/>
              <a:t>Llain</a:t>
            </a:r>
            <a:r>
              <a:rPr lang="en-GB" dirty="0"/>
              <a:t>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Eglwys</a:t>
            </a:r>
            <a:r>
              <a:rPr lang="en-GB" dirty="0"/>
              <a:t>, </a:t>
            </a:r>
            <a:r>
              <a:rPr lang="en-GB" dirty="0" err="1"/>
              <a:t>Llandwrog</a:t>
            </a:r>
            <a:r>
              <a:rPr lang="en-GB" sz="2400" dirty="0"/>
              <a:t> </a:t>
            </a:r>
            <a:r>
              <a:rPr lang="en-GB" dirty="0"/>
              <a:t>Caernarfon, Gwynedd</a:t>
            </a:r>
            <a:r>
              <a:rPr lang="en-GB" sz="2400" dirty="0"/>
              <a:t> </a:t>
            </a:r>
            <a:r>
              <a:rPr lang="en-GB" dirty="0"/>
              <a:t>LL54 5TA</a:t>
            </a:r>
            <a:r>
              <a:rPr lang="en-GB" sz="2400" dirty="0"/>
              <a:t>   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ffôn</a:t>
            </a:r>
            <a:r>
              <a:rPr lang="en-GB" dirty="0"/>
              <a:t> 01286 830993 </a:t>
            </a:r>
            <a:r>
              <a:rPr lang="en-GB" sz="2400" b="1" dirty="0" err="1"/>
              <a:t>Yn</a:t>
            </a:r>
            <a:r>
              <a:rPr lang="en-GB" sz="2400" b="1" dirty="0"/>
              <a:t> </a:t>
            </a:r>
            <a:r>
              <a:rPr lang="en-GB" sz="2400" b="1" dirty="0" err="1"/>
              <a:t>aelod</a:t>
            </a:r>
            <a:r>
              <a:rPr lang="en-GB" sz="2400" b="1" dirty="0"/>
              <a:t> </a:t>
            </a:r>
            <a:r>
              <a:rPr lang="en-GB" sz="2400" b="1" dirty="0" err="1"/>
              <a:t>ers</a:t>
            </a:r>
            <a:r>
              <a:rPr lang="en-GB" sz="2400" b="1" dirty="0"/>
              <a:t> </a:t>
            </a:r>
            <a:r>
              <a:rPr lang="en-GB" sz="2400" b="1" dirty="0" err="1"/>
              <a:t>ei</a:t>
            </a:r>
            <a:r>
              <a:rPr lang="en-GB" sz="2400" b="1" dirty="0"/>
              <a:t> </a:t>
            </a:r>
            <a:r>
              <a:rPr lang="en-GB" sz="2400" b="1" dirty="0" err="1"/>
              <a:t>chyf-ethol</a:t>
            </a:r>
            <a:r>
              <a:rPr lang="en-GB" sz="2400" b="1" dirty="0"/>
              <a:t> </a:t>
            </a:r>
            <a:r>
              <a:rPr lang="en-GB" sz="2400" b="1" dirty="0" err="1"/>
              <a:t>yn</a:t>
            </a:r>
            <a:r>
              <a:rPr lang="en-GB" sz="2400" b="1" dirty="0"/>
              <a:t> </a:t>
            </a:r>
            <a:r>
              <a:rPr lang="en-GB" sz="2400" b="1" dirty="0" err="1"/>
              <a:t>Chwefror</a:t>
            </a:r>
            <a:r>
              <a:rPr lang="en-GB" sz="2400" b="1" dirty="0"/>
              <a:t> 2020</a:t>
            </a:r>
          </a:p>
        </p:txBody>
      </p:sp>
      <p:pic>
        <p:nvPicPr>
          <p:cNvPr id="5" name="Picture 4" descr="A close up of a person&#10;&#10;Description automatically generated">
            <a:extLst>
              <a:ext uri="{FF2B5EF4-FFF2-40B4-BE49-F238E27FC236}">
                <a16:creationId xmlns:a16="http://schemas.microsoft.com/office/drawing/2014/main" id="{D4AB24CB-E157-4908-8AF9-742AE94002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96450" y="5150782"/>
            <a:ext cx="2428876" cy="193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75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A38B3D3-196E-40BF-9937-99554DCA8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0"/>
            <a:ext cx="10437525" cy="2290482"/>
          </a:xfrm>
        </p:spPr>
        <p:txBody>
          <a:bodyPr/>
          <a:lstStyle/>
          <a:p>
            <a:r>
              <a:rPr lang="en-US" dirty="0"/>
              <a:t>Cysylltu </a:t>
            </a:r>
            <a:r>
              <a:rPr lang="en-US" dirty="0" err="1"/>
              <a:t>gyda</a:t>
            </a:r>
            <a:r>
              <a:rPr lang="en-US" dirty="0"/>
              <a:t> </a:t>
            </a:r>
            <a:r>
              <a:rPr lang="en-US" dirty="0" err="1"/>
              <a:t>eich</a:t>
            </a:r>
            <a:r>
              <a:rPr lang="en-US" dirty="0"/>
              <a:t> Cyngor</a:t>
            </a:r>
            <a:br>
              <a:rPr lang="en-US" dirty="0"/>
            </a:br>
            <a:br>
              <a:rPr lang="en-US" dirty="0"/>
            </a:br>
            <a:r>
              <a:rPr lang="en-US" sz="4000" b="1" dirty="0" err="1"/>
              <a:t>Rheolwr</a:t>
            </a:r>
            <a:r>
              <a:rPr lang="en-US" sz="4000" b="1" dirty="0"/>
              <a:t> </a:t>
            </a:r>
            <a:r>
              <a:rPr lang="en-US" sz="4000" b="1" dirty="0" err="1"/>
              <a:t>Gweinyddol</a:t>
            </a:r>
            <a:r>
              <a:rPr lang="en-US" sz="4000" b="1" dirty="0"/>
              <a:t> a </a:t>
            </a:r>
            <a:r>
              <a:rPr lang="en-US" sz="4000" b="1" dirty="0" err="1"/>
              <a:t>Cyllid</a:t>
            </a:r>
            <a:r>
              <a:rPr lang="en-US" sz="4000" b="1" dirty="0"/>
              <a:t> y Cyngor</a:t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FC933-6369-4EBF-A68B-6D2417E58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109" y="1985818"/>
            <a:ext cx="9180945" cy="4673600"/>
          </a:xfrm>
        </p:spPr>
        <p:txBody>
          <a:bodyPr>
            <a:normAutofit/>
          </a:bodyPr>
          <a:lstStyle/>
          <a:p>
            <a:pPr lvl="2"/>
            <a:r>
              <a:rPr lang="en-US" sz="2400" b="1" dirty="0"/>
              <a:t>David Roberts, Bryn </a:t>
            </a:r>
            <a:r>
              <a:rPr lang="en-US" sz="2400" b="1" dirty="0" err="1"/>
              <a:t>Meurig</a:t>
            </a:r>
            <a:r>
              <a:rPr lang="en-US" sz="2400" b="1" dirty="0"/>
              <a:t>, Carmel , </a:t>
            </a:r>
            <a:r>
              <a:rPr lang="en-US" sz="2400" b="1" dirty="0" err="1"/>
              <a:t>Caernarfon</a:t>
            </a:r>
            <a:r>
              <a:rPr lang="en-US" sz="2400" b="1" dirty="0"/>
              <a:t> Gwynedd LL54 7DS</a:t>
            </a:r>
          </a:p>
          <a:p>
            <a:r>
              <a:rPr lang="en-US" dirty="0" err="1"/>
              <a:t>Rhif</a:t>
            </a:r>
            <a:r>
              <a:rPr lang="en-US" dirty="0"/>
              <a:t> </a:t>
            </a:r>
            <a:r>
              <a:rPr lang="en-US" dirty="0" err="1"/>
              <a:t>Ffôn</a:t>
            </a:r>
            <a:r>
              <a:rPr lang="en-US" dirty="0"/>
              <a:t> </a:t>
            </a:r>
            <a:r>
              <a:rPr lang="en-US" sz="3800" b="1" dirty="0"/>
              <a:t>01286 881920 </a:t>
            </a:r>
            <a:r>
              <a:rPr lang="en-US" dirty="0"/>
              <a:t>neu </a:t>
            </a:r>
            <a:r>
              <a:rPr lang="en-US" sz="3800" b="1" dirty="0"/>
              <a:t>07796 024288</a:t>
            </a:r>
          </a:p>
          <a:p>
            <a:r>
              <a:rPr lang="en-US" dirty="0"/>
              <a:t>E-</a:t>
            </a:r>
            <a:r>
              <a:rPr lang="en-US" dirty="0" err="1"/>
              <a:t>bost</a:t>
            </a:r>
            <a:r>
              <a:rPr lang="en-US" dirty="0"/>
              <a:t> </a:t>
            </a:r>
            <a:r>
              <a:rPr lang="en-US" sz="2800" dirty="0">
                <a:hlinkClick r:id="rId2"/>
              </a:rPr>
              <a:t>gwybodaeth@llandwrog.org</a:t>
            </a:r>
            <a:endParaRPr lang="en-US" sz="2800" dirty="0"/>
          </a:p>
          <a:p>
            <a:r>
              <a:rPr lang="en-US" dirty="0" err="1"/>
              <a:t>Gwefan</a:t>
            </a:r>
            <a:r>
              <a:rPr lang="en-US" dirty="0"/>
              <a:t> y Cyngor  </a:t>
            </a:r>
            <a:r>
              <a:rPr lang="en-US" sz="3500" b="1" dirty="0"/>
              <a:t>llandwrog.org</a:t>
            </a:r>
          </a:p>
          <a:p>
            <a:r>
              <a:rPr lang="en-US" dirty="0" err="1"/>
              <a:t>Oriau</a:t>
            </a:r>
            <a:r>
              <a:rPr lang="en-US" dirty="0"/>
              <a:t> </a:t>
            </a:r>
            <a:r>
              <a:rPr lang="en-US" dirty="0" err="1"/>
              <a:t>Busnes</a:t>
            </a:r>
            <a:r>
              <a:rPr lang="en-US" dirty="0"/>
              <a:t> y Cyngor – </a:t>
            </a:r>
            <a:r>
              <a:rPr lang="en-US" dirty="0" err="1"/>
              <a:t>cytundeb</a:t>
            </a:r>
            <a:r>
              <a:rPr lang="en-US" dirty="0"/>
              <a:t> </a:t>
            </a:r>
            <a:r>
              <a:rPr lang="en-US" sz="2400" b="1" dirty="0" err="1"/>
              <a:t>rhan</a:t>
            </a:r>
            <a:r>
              <a:rPr lang="en-US" sz="2400" b="1" dirty="0"/>
              <a:t> </a:t>
            </a:r>
            <a:r>
              <a:rPr lang="en-US" sz="2400" b="1" dirty="0" err="1"/>
              <a:t>amser</a:t>
            </a:r>
            <a:r>
              <a:rPr lang="en-US" sz="2400" b="1" dirty="0"/>
              <a:t> </a:t>
            </a:r>
            <a:r>
              <a:rPr lang="en-US" dirty="0" err="1"/>
              <a:t>sydd</a:t>
            </a:r>
            <a:r>
              <a:rPr lang="en-US" dirty="0"/>
              <a:t> </a:t>
            </a:r>
            <a:r>
              <a:rPr lang="en-US" dirty="0" err="1"/>
              <a:t>gan</a:t>
            </a:r>
            <a:r>
              <a:rPr lang="en-US" dirty="0"/>
              <a:t> y </a:t>
            </a:r>
            <a:r>
              <a:rPr lang="en-US" dirty="0" err="1"/>
              <a:t>Rheolwr</a:t>
            </a:r>
            <a:r>
              <a:rPr lang="en-US" dirty="0"/>
              <a:t> </a:t>
            </a:r>
            <a:r>
              <a:rPr lang="en-US" dirty="0" err="1"/>
              <a:t>ond</a:t>
            </a:r>
            <a:r>
              <a:rPr lang="en-US" dirty="0"/>
              <a:t> </a:t>
            </a:r>
            <a:r>
              <a:rPr lang="en-US" dirty="0" err="1"/>
              <a:t>gellir</a:t>
            </a:r>
            <a:r>
              <a:rPr lang="en-US" dirty="0"/>
              <a:t> </a:t>
            </a:r>
            <a:r>
              <a:rPr lang="en-US" dirty="0" err="1"/>
              <a:t>cysylltu</a:t>
            </a:r>
            <a:r>
              <a:rPr lang="en-US" dirty="0"/>
              <a:t> </a:t>
            </a:r>
            <a:r>
              <a:rPr lang="en-US" dirty="0" err="1"/>
              <a:t>gyda</a:t>
            </a:r>
            <a:r>
              <a:rPr lang="en-US" dirty="0"/>
              <a:t> </a:t>
            </a:r>
            <a:r>
              <a:rPr lang="en-US" dirty="0" err="1"/>
              <a:t>ef</a:t>
            </a:r>
            <a:r>
              <a:rPr lang="en-US" dirty="0"/>
              <a:t> </a:t>
            </a:r>
            <a:r>
              <a:rPr lang="en-US" dirty="0" err="1"/>
              <a:t>naill</a:t>
            </a:r>
            <a:r>
              <a:rPr lang="en-US" dirty="0"/>
              <a:t> </a:t>
            </a:r>
            <a:r>
              <a:rPr lang="en-US" dirty="0" err="1"/>
              <a:t>a’i</a:t>
            </a:r>
            <a:r>
              <a:rPr lang="en-US" dirty="0"/>
              <a:t> </a:t>
            </a:r>
            <a:r>
              <a:rPr lang="en-US" dirty="0" err="1"/>
              <a:t>trwy</a:t>
            </a:r>
            <a:r>
              <a:rPr lang="en-US" dirty="0"/>
              <a:t> e-</a:t>
            </a:r>
            <a:r>
              <a:rPr lang="en-US" dirty="0" err="1"/>
              <a:t>bost</a:t>
            </a:r>
            <a:r>
              <a:rPr lang="en-US" dirty="0"/>
              <a:t>, </a:t>
            </a:r>
            <a:r>
              <a:rPr lang="en-US" dirty="0" err="1"/>
              <a:t>dros</a:t>
            </a:r>
            <a:r>
              <a:rPr lang="en-US" dirty="0"/>
              <a:t> y </a:t>
            </a:r>
            <a:r>
              <a:rPr lang="en-US" dirty="0" err="1"/>
              <a:t>ffon</a:t>
            </a:r>
            <a:r>
              <a:rPr lang="en-US" dirty="0"/>
              <a:t>, </a:t>
            </a:r>
            <a:r>
              <a:rPr lang="en-US" dirty="0" err="1"/>
              <a:t>llythyru</a:t>
            </a:r>
            <a:r>
              <a:rPr lang="en-US" dirty="0"/>
              <a:t> neu </a:t>
            </a:r>
            <a:r>
              <a:rPr lang="en-US" dirty="0" err="1"/>
              <a:t>cartref</a:t>
            </a:r>
            <a:r>
              <a:rPr lang="en-US" dirty="0"/>
              <a:t> </a:t>
            </a:r>
            <a:r>
              <a:rPr lang="en-US" dirty="0" err="1"/>
              <a:t>unrhyw</a:t>
            </a:r>
            <a:r>
              <a:rPr lang="en-US" dirty="0"/>
              <a:t> </a:t>
            </a:r>
            <a:r>
              <a:rPr lang="en-US" dirty="0" err="1"/>
              <a:t>adeg</a:t>
            </a:r>
            <a:r>
              <a:rPr lang="en-US" dirty="0"/>
              <a:t>. </a:t>
            </a:r>
            <a:r>
              <a:rPr lang="en-US" dirty="0" err="1"/>
              <a:t>Cofiwch</a:t>
            </a:r>
            <a:r>
              <a:rPr lang="en-US" dirty="0"/>
              <a:t> y </a:t>
            </a:r>
            <a:r>
              <a:rPr lang="en-US" dirty="0" err="1"/>
              <a:t>gellir</a:t>
            </a:r>
            <a:r>
              <a:rPr lang="en-US" dirty="0"/>
              <a:t> </a:t>
            </a:r>
            <a:r>
              <a:rPr lang="en-US" dirty="0" err="1"/>
              <a:t>cysylltu</a:t>
            </a:r>
            <a:r>
              <a:rPr lang="en-US" dirty="0"/>
              <a:t> </a:t>
            </a:r>
            <a:r>
              <a:rPr lang="en-US" dirty="0" err="1"/>
              <a:t>gyda</a:t>
            </a:r>
            <a:r>
              <a:rPr lang="en-US" dirty="0"/>
              <a:t> </a:t>
            </a:r>
            <a:r>
              <a:rPr lang="en-US" dirty="0" err="1"/>
              <a:t>eich</a:t>
            </a:r>
            <a:r>
              <a:rPr lang="en-US" dirty="0"/>
              <a:t> </a:t>
            </a:r>
            <a:r>
              <a:rPr lang="en-US" dirty="0" err="1"/>
              <a:t>Cynghorwyr</a:t>
            </a:r>
            <a:r>
              <a:rPr lang="en-US" dirty="0"/>
              <a:t> </a:t>
            </a:r>
            <a:r>
              <a:rPr lang="en-US" dirty="0" err="1"/>
              <a:t>Cymuned</a:t>
            </a:r>
            <a:r>
              <a:rPr lang="en-US" dirty="0"/>
              <a:t> ac </a:t>
            </a:r>
            <a:r>
              <a:rPr lang="en-US" dirty="0" err="1"/>
              <a:t>hefyd</a:t>
            </a:r>
            <a:r>
              <a:rPr lang="en-US" dirty="0"/>
              <a:t> </a:t>
            </a:r>
            <a:r>
              <a:rPr lang="en-US" dirty="0" err="1"/>
              <a:t>eich</a:t>
            </a:r>
            <a:r>
              <a:rPr lang="en-US" dirty="0"/>
              <a:t> </a:t>
            </a:r>
            <a:r>
              <a:rPr lang="en-US" dirty="0" err="1"/>
              <a:t>Cynghorydd</a:t>
            </a:r>
            <a:r>
              <a:rPr lang="en-US" dirty="0"/>
              <a:t> </a:t>
            </a:r>
            <a:r>
              <a:rPr lang="en-US" dirty="0" err="1"/>
              <a:t>Sirol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pic>
        <p:nvPicPr>
          <p:cNvPr id="4" name="Picture 3" descr="A picture containing person, indoor, man, looking&#10;&#10;Description automatically generated">
            <a:extLst>
              <a:ext uri="{FF2B5EF4-FFF2-40B4-BE49-F238E27FC236}">
                <a16:creationId xmlns:a16="http://schemas.microsoft.com/office/drawing/2014/main" id="{1A52FC45-CBE5-4170-B415-527A173E06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82125" y="2543181"/>
            <a:ext cx="2800349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42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77BA3-CD72-416F-A986-E2594B49D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en-US"/>
              <a:t>                </a:t>
            </a:r>
            <a:r>
              <a:rPr lang="en-US" sz="5400"/>
              <a:t>Eich Cynghorwyr Sir</a:t>
            </a:r>
            <a:endParaRPr lang="en-GB" sz="5400" dirty="0"/>
          </a:p>
        </p:txBody>
      </p:sp>
      <p:pic>
        <p:nvPicPr>
          <p:cNvPr id="2056" name="Picture 8" descr="Eric M. Jones">
            <a:extLst>
              <a:ext uri="{FF2B5EF4-FFF2-40B4-BE49-F238E27FC236}">
                <a16:creationId xmlns:a16="http://schemas.microsoft.com/office/drawing/2014/main" id="{80F1B170-5E9A-42DD-9036-4F34E27971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40"/>
          <a:stretch/>
        </p:blipFill>
        <p:spPr bwMode="auto">
          <a:xfrm>
            <a:off x="453213" y="291813"/>
            <a:ext cx="2440653" cy="419548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. Dilwyn Lloyd">
            <a:extLst>
              <a:ext uri="{FF2B5EF4-FFF2-40B4-BE49-F238E27FC236}">
                <a16:creationId xmlns:a16="http://schemas.microsoft.com/office/drawing/2014/main" id="{1F3D861A-BE3D-4740-B5DC-0037DDD054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3" r="8091" b="-2"/>
          <a:stretch/>
        </p:blipFill>
        <p:spPr bwMode="auto">
          <a:xfrm>
            <a:off x="9310204" y="2548734"/>
            <a:ext cx="2428583" cy="419618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A92FC-704A-4A00-865C-BB0973736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7075" y="1543051"/>
            <a:ext cx="5629275" cy="4705348"/>
          </a:xfrm>
        </p:spPr>
        <p:txBody>
          <a:bodyPr>
            <a:normAutofit/>
          </a:bodyPr>
          <a:lstStyle/>
          <a:p>
            <a:pPr fontAlgn="base">
              <a:lnSpc>
                <a:spcPct val="90000"/>
              </a:lnSpc>
            </a:pPr>
            <a:r>
              <a:rPr lang="en-US" sz="2800" b="1"/>
              <a:t>Councillor Eric Jones                        </a:t>
            </a:r>
            <a:r>
              <a:rPr lang="en-US" sz="2800"/>
              <a:t> </a:t>
            </a:r>
            <a:r>
              <a:rPr lang="en-GB" sz="1800"/>
              <a:t>Afallon, Groeslon, Caernarfon, Gwynedd, LL54 7TU                                               </a:t>
            </a:r>
            <a:r>
              <a:rPr lang="en-GB" sz="1800" b="1"/>
              <a:t>Ffôn: </a:t>
            </a:r>
            <a:r>
              <a:rPr lang="en-GB" sz="1800"/>
              <a:t> 01286 830626                                          </a:t>
            </a:r>
            <a:r>
              <a:rPr lang="en-GB" sz="1800" b="1"/>
              <a:t>Ffôn Symudol: </a:t>
            </a:r>
            <a:r>
              <a:rPr lang="en-GB" sz="1800"/>
              <a:t> 07469 215011               </a:t>
            </a:r>
            <a:r>
              <a:rPr lang="en-US" sz="1800" b="1"/>
              <a:t>represents the Groeslon, Llandwrog a Dinas Dinlle Ward                                                    ebost </a:t>
            </a:r>
            <a:r>
              <a:rPr lang="en-US" sz="1800">
                <a:hlinkClick r:id="rId4"/>
              </a:rPr>
              <a:t>ericmerfynjones@gwynedd.llyw.cymru</a:t>
            </a:r>
            <a:endParaRPr lang="en-US" sz="1800"/>
          </a:p>
          <a:p>
            <a:pPr>
              <a:lnSpc>
                <a:spcPct val="90000"/>
              </a:lnSpc>
            </a:pPr>
            <a:endParaRPr lang="en-US" sz="1800"/>
          </a:p>
          <a:p>
            <a:pPr>
              <a:lnSpc>
                <a:spcPct val="90000"/>
              </a:lnSpc>
            </a:pPr>
            <a:r>
              <a:rPr lang="en-US" sz="2800" b="1"/>
              <a:t>Councillor Dilwyn Ifor Lloyd             </a:t>
            </a:r>
            <a:r>
              <a:rPr lang="en-US" sz="2800"/>
              <a:t> </a:t>
            </a:r>
            <a:r>
              <a:rPr lang="en-GB" sz="1800"/>
              <a:t>Eryri House, Carmel, Caernarfon, Gwynedd, LL54 7AB</a:t>
            </a:r>
            <a:r>
              <a:rPr lang="en-US" sz="1800"/>
              <a:t>                                                            </a:t>
            </a:r>
            <a:r>
              <a:rPr lang="en-US" sz="1800" b="1"/>
              <a:t>Ffón </a:t>
            </a:r>
            <a:r>
              <a:rPr lang="en-US" sz="1800"/>
              <a:t>01286 882149                                                  </a:t>
            </a:r>
            <a:r>
              <a:rPr lang="en-US" sz="1800" b="1"/>
              <a:t>yn cynrychioli </a:t>
            </a:r>
            <a:r>
              <a:rPr lang="en-US" sz="1800"/>
              <a:t>Ward Y Fron a Carmel        </a:t>
            </a:r>
            <a:r>
              <a:rPr lang="en-US" sz="1800" b="1"/>
              <a:t>email</a:t>
            </a:r>
            <a:r>
              <a:rPr lang="en-US" sz="1800"/>
              <a:t> </a:t>
            </a:r>
            <a:r>
              <a:rPr lang="en-US" sz="1800">
                <a:hlinkClick r:id="rId5"/>
              </a:rPr>
              <a:t>Dilwynlloyd3@btinternet.com</a:t>
            </a:r>
            <a:endParaRPr lang="en-US" sz="1800"/>
          </a:p>
          <a:p>
            <a:pPr>
              <a:lnSpc>
                <a:spcPct val="90000"/>
              </a:lnSpc>
            </a:pPr>
            <a:endParaRPr lang="en-US" sz="1100"/>
          </a:p>
          <a:p>
            <a:pPr>
              <a:lnSpc>
                <a:spcPct val="90000"/>
              </a:lnSpc>
            </a:pPr>
            <a:endParaRPr lang="en-US" sz="1100"/>
          </a:p>
          <a:p>
            <a:pPr>
              <a:lnSpc>
                <a:spcPct val="90000"/>
              </a:lnSpc>
            </a:pPr>
            <a:endParaRPr lang="en-US" sz="1100"/>
          </a:p>
          <a:p>
            <a:pPr>
              <a:lnSpc>
                <a:spcPct val="90000"/>
              </a:lnSpc>
            </a:pP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80094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2633</TotalTime>
  <Words>1999</Words>
  <Application>Microsoft Office PowerPoint</Application>
  <PresentationFormat>Widescreen</PresentationFormat>
  <Paragraphs>154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Arial Black</vt:lpstr>
      <vt:lpstr>Calibri</vt:lpstr>
      <vt:lpstr>Century Gothic</vt:lpstr>
      <vt:lpstr>Wingdings 3</vt:lpstr>
      <vt:lpstr>Ion</vt:lpstr>
      <vt:lpstr>Bitmap Image</vt:lpstr>
      <vt:lpstr>    Cyngor Cymuned Llandwrog – Adroddiad Blynyddol 2019-20</vt:lpstr>
      <vt:lpstr>Gair gan y Cadeirydd</vt:lpstr>
      <vt:lpstr>Cyllideb  y Cyngor   2019-20</vt:lpstr>
      <vt:lpstr>Gwaith eich Cyngor am y flwyddyn 2019-20</vt:lpstr>
      <vt:lpstr>Rheoli Eiddo’r Cyngor   </vt:lpstr>
      <vt:lpstr>Gweinyddiaeth a Llywodraethiant</vt:lpstr>
      <vt:lpstr>Rhoddion i Fudiadau Gwirfoddol</vt:lpstr>
      <vt:lpstr>Eisteddfod Genedlaethol            Llyn ac Eifionydd 2021</vt:lpstr>
      <vt:lpstr>Cynrychioli Eich Cymuned  Bu i aelodau y Cyngor a’r Rheolwr gynrychioli eich cymuned dros y flwyddyn ar y canlynol ymysg eraill -    </vt:lpstr>
      <vt:lpstr>Partneriaethu a Cyd-weithio</vt:lpstr>
      <vt:lpstr>Ymgysylltu Gyda Ein Trigolion</vt:lpstr>
      <vt:lpstr>Cynllunio</vt:lpstr>
      <vt:lpstr>Gwaith yn Ein Pentrefi..… engreifftiau o’r gwaith wnaed gan eich Cyngor yn ystod y flwyddyn</vt:lpstr>
      <vt:lpstr>Rhaglen Waith   2020-21</vt:lpstr>
      <vt:lpstr>Cyfarfodydd y Cyngor 2019-20</vt:lpstr>
      <vt:lpstr>Eich Cynrychiolwyr – Ward Carmel     nifer seddau 3</vt:lpstr>
      <vt:lpstr>Eich Cynrychiolwyr – Ward Y Fron  nifer seddau 2</vt:lpstr>
      <vt:lpstr>Eich Cynrychiolwyr – Ward Y Groeslon – nifer seddau 6</vt:lpstr>
      <vt:lpstr>Eich Cynrychiolwyr – Ward Y Groeslon</vt:lpstr>
      <vt:lpstr>Eich Cynrychiolwyr – Ward Llandwrog/Dinas Dinlle    nifer seddau 3</vt:lpstr>
      <vt:lpstr>Cysylltu gyda eich Cyngor  Rheolwr Gweinyddol a Cyllid y Cyngor </vt:lpstr>
      <vt:lpstr>                Eich Cynghorwyr Sir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Cyngor Cymuned Llandwrog – Adroddiad Blynyddol 2019-20</dc:title>
  <dc:creator>david roberts</dc:creator>
  <cp:lastModifiedBy>david roberts</cp:lastModifiedBy>
  <cp:revision>49</cp:revision>
  <dcterms:created xsi:type="dcterms:W3CDTF">2020-03-03T21:52:06Z</dcterms:created>
  <dcterms:modified xsi:type="dcterms:W3CDTF">2020-04-30T20:23:46Z</dcterms:modified>
</cp:coreProperties>
</file>