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sldIdLst>
    <p:sldId id="265" r:id="rId2"/>
    <p:sldId id="267" r:id="rId3"/>
    <p:sldId id="256" r:id="rId4"/>
    <p:sldId id="268" r:id="rId5"/>
    <p:sldId id="257" r:id="rId6"/>
    <p:sldId id="258" r:id="rId7"/>
    <p:sldId id="259" r:id="rId8"/>
    <p:sldId id="278" r:id="rId9"/>
    <p:sldId id="260" r:id="rId10"/>
    <p:sldId id="261" r:id="rId11"/>
    <p:sldId id="262" r:id="rId12"/>
    <p:sldId id="277" r:id="rId13"/>
    <p:sldId id="264" r:id="rId14"/>
    <p:sldId id="263" r:id="rId15"/>
    <p:sldId id="270" r:id="rId16"/>
    <p:sldId id="271" r:id="rId17"/>
    <p:sldId id="269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915BB13-B2AA-4BA6-A618-9B716974C8BD}">
          <p14:sldIdLst>
            <p14:sldId id="265"/>
            <p14:sldId id="267"/>
            <p14:sldId id="256"/>
            <p14:sldId id="268"/>
          </p14:sldIdLst>
        </p14:section>
        <p14:section name="Gwaith y Cyngor 2019-20" id="{F30B7A6A-328A-4F74-9FCD-D22E405751DA}">
          <p14:sldIdLst>
            <p14:sldId id="257"/>
            <p14:sldId id="258"/>
            <p14:sldId id="259"/>
            <p14:sldId id="278"/>
            <p14:sldId id="260"/>
            <p14:sldId id="261"/>
            <p14:sldId id="262"/>
            <p14:sldId id="277"/>
            <p14:sldId id="264"/>
            <p14:sldId id="263"/>
            <p14:sldId id="270"/>
            <p14:sldId id="271"/>
            <p14:sldId id="269"/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roberts" initials="dr" lastIdx="3" clrIdx="0">
    <p:extLst>
      <p:ext uri="{19B8F6BF-5375-455C-9EA6-DF929625EA0E}">
        <p15:presenceInfo xmlns:p15="http://schemas.microsoft.com/office/powerpoint/2012/main" userId="79f20c6e5ee5dfb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Council </a:t>
            </a:r>
            <a:r>
              <a:rPr lang="en-US" dirty="0" err="1"/>
              <a:t>Expenditur</a:t>
            </a:r>
            <a:r>
              <a:rPr lang="en-US" baseline="0" dirty="0"/>
              <a:t> 2019-20</a:t>
            </a:r>
            <a:endParaRPr lang="en-US" dirty="0"/>
          </a:p>
        </c:rich>
      </c:tx>
      <c:layout>
        <c:manualLayout>
          <c:xMode val="edge"/>
          <c:yMode val="edge"/>
          <c:x val="0.27800211698464616"/>
          <c:y val="1.1328806568210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151572908814422E-2"/>
          <c:y val="0.1626772021594311"/>
          <c:w val="0.56515713598387585"/>
          <c:h val="0.77434887637124672"/>
        </c:manualLayout>
      </c:layout>
      <c:pieChart>
        <c:varyColors val="1"/>
        <c:ser>
          <c:idx val="0"/>
          <c:order val="0"/>
          <c:explosion val="27"/>
          <c:dPt>
            <c:idx val="0"/>
            <c:bubble3D val="0"/>
            <c:explosion val="23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60F2-4E51-91CA-3AF0ED889C80}"/>
              </c:ext>
            </c:extLst>
          </c:dPt>
          <c:dPt>
            <c:idx val="1"/>
            <c:bubble3D val="0"/>
            <c:explosion val="2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60F2-4E51-91CA-3AF0ED889C80}"/>
              </c:ext>
            </c:extLst>
          </c:dPt>
          <c:dPt>
            <c:idx val="2"/>
            <c:bubble3D val="0"/>
            <c:explosion val="1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60F2-4E51-91CA-3AF0ED889C80}"/>
              </c:ext>
            </c:extLst>
          </c:dPt>
          <c:dPt>
            <c:idx val="3"/>
            <c:bubble3D val="0"/>
            <c:explosion val="15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60F2-4E51-91CA-3AF0ED889C80}"/>
              </c:ext>
            </c:extLst>
          </c:dPt>
          <c:dPt>
            <c:idx val="4"/>
            <c:bubble3D val="0"/>
            <c:explosion val="28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9-60F2-4E51-91CA-3AF0ED889C80}"/>
              </c:ext>
            </c:extLst>
          </c:dPt>
          <c:dPt>
            <c:idx val="5"/>
            <c:bubble3D val="0"/>
            <c:explosion val="39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B-60F2-4E51-91CA-3AF0ED889C80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D-60F2-4E51-91CA-3AF0ED889C80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F-60F2-4E51-91CA-3AF0ED889C80}"/>
              </c:ext>
            </c:extLst>
          </c:dPt>
          <c:dPt>
            <c:idx val="8"/>
            <c:bubble3D val="0"/>
            <c:explosion val="16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11-60F2-4E51-91CA-3AF0ED889C80}"/>
              </c:ext>
            </c:extLst>
          </c:dPt>
          <c:dLbls>
            <c:dLbl>
              <c:idx val="0"/>
              <c:layout>
                <c:manualLayout>
                  <c:x val="7.2915446837342246E-2"/>
                  <c:y val="7.552552579340300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Administration, including salaries, insurances, upkeep of website, </a:t>
                    </a:r>
                    <a:r>
                      <a:rPr lang="en-US" b="1" dirty="0" err="1"/>
                      <a:t>licemces</a:t>
                    </a:r>
                    <a:r>
                      <a:rPr lang="en-US" b="1" dirty="0"/>
                      <a:t> &amp; </a:t>
                    </a:r>
                    <a:r>
                      <a:rPr lang="en-US" b="1" dirty="0" err="1"/>
                      <a:t>suubscriptions</a:t>
                    </a:r>
                    <a:r>
                      <a:rPr lang="en-US" b="1" baseline="0" dirty="0"/>
                      <a:t>
</a:t>
                    </a:r>
                    <a:fld id="{ABA599B9-B533-4AA5-B954-E99931325908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 £17,886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82087105606938"/>
                      <c:h val="0.3275990542081906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0F2-4E51-91CA-3AF0ED889C80}"/>
                </c:ext>
              </c:extLst>
            </c:dLbl>
            <c:dLbl>
              <c:idx val="1"/>
              <c:layout>
                <c:manualLayout>
                  <c:x val="0.13950874929815549"/>
                  <c:y val="-0.15860329195494169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Footpaths Maintenance 4%</a:t>
                    </a:r>
                    <a:r>
                      <a:rPr lang="en-US" b="1" baseline="0" dirty="0"/>
                      <a:t> £2,275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35030686328737"/>
                      <c:h val="0.1106625181231170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60F2-4E51-91CA-3AF0ED889C80}"/>
                </c:ext>
              </c:extLst>
            </c:dLbl>
            <c:dLbl>
              <c:idx val="2"/>
              <c:layout>
                <c:manualLayout>
                  <c:x val="0.13871762629106726"/>
                  <c:y val="-9.81829902578210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Playing </a:t>
                    </a:r>
                    <a:r>
                      <a:rPr lang="en-US" b="1"/>
                      <a:t>Field Maintenance </a:t>
                    </a:r>
                    <a:r>
                      <a:rPr lang="en-US" b="1" dirty="0"/>
                      <a:t>6% £3,610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55041600800201"/>
                      <c:h val="0.1225113793550489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60F2-4E51-91CA-3AF0ED889C80}"/>
                </c:ext>
              </c:extLst>
            </c:dLbl>
            <c:dLbl>
              <c:idx val="3"/>
              <c:layout>
                <c:manualLayout>
                  <c:x val="0.39411584387041337"/>
                  <c:y val="-1.888149295235240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Cemeteries Maintenance 27%   £11,495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788388585858814"/>
                      <c:h val="0.1219779442111284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60F2-4E51-91CA-3AF0ED889C80}"/>
                </c:ext>
              </c:extLst>
            </c:dLbl>
            <c:dLbl>
              <c:idx val="4"/>
              <c:layout>
                <c:manualLayout>
                  <c:x val="0"/>
                  <c:y val="7.5525377121400797E-2"/>
                </c:manualLayout>
              </c:layout>
              <c:tx>
                <c:rich>
                  <a:bodyPr/>
                  <a:lstStyle/>
                  <a:p>
                    <a:r>
                      <a:rPr lang="fr-FR" b="1" dirty="0"/>
                      <a:t>Public</a:t>
                    </a:r>
                    <a:r>
                      <a:rPr lang="fr-FR" b="1" baseline="0" dirty="0"/>
                      <a:t> </a:t>
                    </a:r>
                    <a:r>
                      <a:rPr lang="fr-FR" b="1" baseline="0" dirty="0" err="1"/>
                      <a:t>Toilets</a:t>
                    </a:r>
                    <a:r>
                      <a:rPr lang="fr-FR" b="1" baseline="0" dirty="0"/>
                      <a:t> &amp; Salt Bins</a:t>
                    </a:r>
                    <a:r>
                      <a:rPr lang="fr-FR" b="1" dirty="0"/>
                      <a:t> </a:t>
                    </a:r>
                    <a:r>
                      <a:rPr lang="fr-FR" b="1" baseline="0" dirty="0"/>
                      <a:t>
</a:t>
                    </a:r>
                    <a:fld id="{9264EC05-56FA-4F3E-AB80-2985B1DC4CD1}" type="PERCENTAGE">
                      <a:rPr lang="fr-FR" b="1" baseline="0"/>
                      <a:pPr/>
                      <a:t>[PERCENTAGE]</a:t>
                    </a:fld>
                    <a:r>
                      <a:rPr lang="fr-FR" b="1" baseline="0" dirty="0"/>
                      <a:t>   £4,720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0F2-4E51-91CA-3AF0ED889C8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b="1" dirty="0"/>
                      <a:t>Grants</a:t>
                    </a:r>
                    <a:r>
                      <a:rPr lang="en-US" b="1" baseline="0" dirty="0"/>
                      <a:t>
</a:t>
                    </a:r>
                    <a:fld id="{E481F91B-453D-4DAB-92C1-AB7D5FA0CC6B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 £4,800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0F2-4E51-91CA-3AF0ED889C80}"/>
                </c:ext>
              </c:extLst>
            </c:dLbl>
            <c:dLbl>
              <c:idx val="6"/>
              <c:layout>
                <c:manualLayout>
                  <c:x val="2.1057924422363102E-2"/>
                  <c:y val="-7.5525377121400455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Repayment</a:t>
                    </a:r>
                    <a:r>
                      <a:rPr lang="en-US" b="1" baseline="0" dirty="0"/>
                      <a:t> of Loans
</a:t>
                    </a:r>
                    <a:fld id="{171DB2D2-4551-4803-8AE2-1B922A3DED3B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£11,428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60F2-4E51-91CA-3AF0ED889C80}"/>
                </c:ext>
              </c:extLst>
            </c:dLbl>
            <c:dLbl>
              <c:idx val="7"/>
              <c:layout>
                <c:manualLayout>
                  <c:x val="-5.209597853749813E-2"/>
                  <c:y val="-3.733570257036051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Consultation</a:t>
                    </a:r>
                    <a:r>
                      <a:rPr lang="en-US" b="1" baseline="0" dirty="0"/>
                      <a:t>
</a:t>
                    </a:r>
                    <a:fld id="{CB4CB497-CB1C-4DC7-8CDB-E8E431ED2F67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£815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60F2-4E51-91CA-3AF0ED889C80}"/>
                </c:ext>
              </c:extLst>
            </c:dLbl>
            <c:dLbl>
              <c:idx val="8"/>
              <c:layout>
                <c:manualLayout>
                  <c:x val="0.23690164975158493"/>
                  <c:y val="3.7762688560700388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Bus Shelters </a:t>
                    </a:r>
                    <a:r>
                      <a:rPr lang="en-US" b="1" baseline="0" dirty="0"/>
                      <a:t>
</a:t>
                    </a:r>
                    <a:fld id="{9232982F-D152-4B66-8CCC-1193497509F4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£3,918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60F2-4E51-91CA-3AF0ED889C80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Dalen1!$A$4:$A$12</c:f>
              <c:strCache>
                <c:ptCount val="9"/>
                <c:pt idx="0">
                  <c:v>Gweinyddiaeth</c:v>
                </c:pt>
                <c:pt idx="1">
                  <c:v>Cynnal Llwybrau</c:v>
                </c:pt>
                <c:pt idx="2">
                  <c:v>Cynnal Caeau Chwarae</c:v>
                </c:pt>
                <c:pt idx="3">
                  <c:v>CynnalMynwentydd </c:v>
                </c:pt>
                <c:pt idx="4">
                  <c:v>Toiledau</c:v>
                </c:pt>
                <c:pt idx="5">
                  <c:v>Rhoddion</c:v>
                </c:pt>
                <c:pt idx="6">
                  <c:v>Benthyciadau</c:v>
                </c:pt>
                <c:pt idx="7">
                  <c:v>Ymgysyltu</c:v>
                </c:pt>
                <c:pt idx="8">
                  <c:v>Llochesi Bws</c:v>
                </c:pt>
              </c:strCache>
            </c:strRef>
          </c:cat>
          <c:val>
            <c:numRef>
              <c:f>Dalen1!$B$4:$B$12</c:f>
              <c:numCache>
                <c:formatCode>"£"#,##0_);[Red]\("£"#,##0\)</c:formatCode>
                <c:ptCount val="9"/>
                <c:pt idx="0">
                  <c:v>17886</c:v>
                </c:pt>
                <c:pt idx="1">
                  <c:v>2275</c:v>
                </c:pt>
                <c:pt idx="2">
                  <c:v>3610</c:v>
                </c:pt>
                <c:pt idx="3">
                  <c:v>11495</c:v>
                </c:pt>
                <c:pt idx="4">
                  <c:v>4720</c:v>
                </c:pt>
                <c:pt idx="5">
                  <c:v>4800</c:v>
                </c:pt>
                <c:pt idx="6">
                  <c:v>11428</c:v>
                </c:pt>
                <c:pt idx="7">
                  <c:v>815</c:v>
                </c:pt>
                <c:pt idx="8">
                  <c:v>3918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0F2-4E51-91CA-3AF0ED889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Council Income in 2019-20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800721784776904"/>
          <c:y val="0.3244907407407408"/>
          <c:w val="0.40287467191601051"/>
          <c:h val="0.671457786526684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731-4236-97C4-5C1C4CA2A7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731-4236-97C4-5C1C4CA2A77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731-4236-97C4-5C1C4CA2A77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731-4236-97C4-5C1C4CA2A77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731-4236-97C4-5C1C4CA2A777}"/>
              </c:ext>
            </c:extLst>
          </c:dPt>
          <c:dLbls>
            <c:dLbl>
              <c:idx val="0"/>
              <c:layout>
                <c:manualLayout>
                  <c:x val="-0.28053142884710563"/>
                  <c:y val="0.10111782534826251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Burial Fees, </a:t>
                    </a:r>
                    <a:fld id="{9127CA5A-65D1-4FCC-8891-C7F450612B64}" type="VALUE">
                      <a:rPr lang="en-US" baseline="0"/>
                      <a:pPr/>
                      <a:t>[VALUE]</a:t>
                    </a:fld>
                    <a:r>
                      <a:rPr lang="en-US" baseline="0" dirty="0"/>
                      <a:t>, </a:t>
                    </a:r>
                    <a:fld id="{273BA235-0DB1-4485-9E3A-EC28F6956D83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09402279038359"/>
                      <c:h val="0.26188722565730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731-4236-97C4-5C1C4CA2A777}"/>
                </c:ext>
              </c:extLst>
            </c:dLbl>
            <c:dLbl>
              <c:idx val="1"/>
              <c:layout>
                <c:manualLayout>
                  <c:x val="0.21805014397526765"/>
                  <c:y val="4.865368621926163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Gwynedd Council Grant for </a:t>
                    </a:r>
                    <a:r>
                      <a:rPr lang="en-US" dirty="0" err="1"/>
                      <a:t>Ffotpath</a:t>
                    </a:r>
                    <a:r>
                      <a:rPr lang="en-US" dirty="0"/>
                      <a:t> Maintenance </a:t>
                    </a:r>
                    <a:r>
                      <a:rPr lang="en-US" baseline="0" dirty="0"/>
                      <a:t>, </a:t>
                    </a:r>
                    <a:fld id="{464DBD2B-8DD4-4DF9-9204-0329B7CE642B}" type="VALUE">
                      <a:rPr lang="en-US" baseline="0"/>
                      <a:pPr>
                        <a:defRPr/>
                      </a:pPr>
                      <a:t>[VALUE]</a:t>
                    </a:fld>
                    <a:r>
                      <a:rPr lang="en-US" baseline="0" dirty="0"/>
                      <a:t>, </a:t>
                    </a:r>
                    <a:fld id="{256B2259-C773-4520-9DED-11D13A2AA8FF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11323463605752"/>
                      <c:h val="0.284592173518016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731-4236-97C4-5C1C4CA2A777}"/>
                </c:ext>
              </c:extLst>
            </c:dLbl>
            <c:dLbl>
              <c:idx val="2"/>
              <c:layout>
                <c:manualLayout>
                  <c:x val="0.2106761396927988"/>
                  <c:y val="0.3020657510744584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Miscellaneous Income </a:t>
                    </a:r>
                    <a:fld id="{75F3B33A-668C-48E3-BEEF-BBE2C8C097CC}" type="VALUE">
                      <a:rPr lang="en-US" baseline="0" smtClean="0"/>
                      <a:pPr>
                        <a:defRPr/>
                      </a:pPr>
                      <a:t>[VALUE]</a:t>
                    </a:fld>
                    <a:r>
                      <a:rPr lang="en-US" baseline="0" dirty="0"/>
                      <a:t>, </a:t>
                    </a:r>
                    <a:fld id="{CFB339D9-A22F-4127-8EB4-A843A3231103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27768997885297"/>
                      <c:h val="0.205225741338726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731-4236-97C4-5C1C4CA2A777}"/>
                </c:ext>
              </c:extLst>
            </c:dLbl>
            <c:dLbl>
              <c:idx val="3"/>
              <c:layout>
                <c:manualLayout>
                  <c:x val="0.11516773348310654"/>
                  <c:y val="0.5550518776564159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Insurance</a:t>
                    </a:r>
                    <a:r>
                      <a:rPr lang="en-US" baseline="0" dirty="0"/>
                      <a:t> Claim </a:t>
                    </a:r>
                    <a:fld id="{308F4F82-B496-4641-9173-10E7C4BA2EFE}" type="VALUE">
                      <a:rPr lang="en-US" baseline="0"/>
                      <a:pPr algn="l">
                        <a:defRPr/>
                      </a:pPr>
                      <a:t>[VALUE]</a:t>
                    </a:fld>
                    <a:r>
                      <a:rPr lang="en-US" baseline="0" dirty="0"/>
                      <a:t>, </a:t>
                    </a:r>
                    <a:fld id="{B086029A-F75D-4C05-ADC3-77CA1490FD18}" type="PERCENTAGE">
                      <a:rPr lang="en-US" baseline="0"/>
                      <a:pPr algn="l"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3651452385359"/>
                      <c:h val="0.203024498685121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731-4236-97C4-5C1C4CA2A777}"/>
                </c:ext>
              </c:extLst>
            </c:dLbl>
            <c:dLbl>
              <c:idx val="4"/>
              <c:layout>
                <c:manualLayout>
                  <c:x val="-0.10873496341745574"/>
                  <c:y val="-6.93734327096809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Precept</a:t>
                    </a:r>
                    <a:r>
                      <a:rPr lang="en-US" baseline="0" dirty="0"/>
                      <a:t>, £55,000, </a:t>
                    </a:r>
                    <a:fld id="{DAB8483B-C389-450E-A157-513F3DBBC280}" type="PERCENTAGE">
                      <a:rPr lang="en-US" baseline="0" smtClean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79487820901105"/>
                      <c:h val="0.247967428109785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731-4236-97C4-5C1C4CA2A77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Dalen1!$A$16:$A$20</c:f>
              <c:strCache>
                <c:ptCount val="5"/>
                <c:pt idx="0">
                  <c:v>Incwm - Ffioedd Claddu</c:v>
                </c:pt>
                <c:pt idx="1">
                  <c:v>Incwm - Grant</c:v>
                </c:pt>
                <c:pt idx="2">
                  <c:v>Incwm - Amrywiol</c:v>
                </c:pt>
                <c:pt idx="3">
                  <c:v>Incwm - Yswiriant</c:v>
                </c:pt>
                <c:pt idx="4">
                  <c:v>Incwm - Praesept</c:v>
                </c:pt>
              </c:strCache>
            </c:strRef>
          </c:cat>
          <c:val>
            <c:numRef>
              <c:f>Dalen1!$B$16:$B$20</c:f>
              <c:numCache>
                <c:formatCode>"£"#,##0_);[Red]\("£"#,##0\)</c:formatCode>
                <c:ptCount val="5"/>
                <c:pt idx="0">
                  <c:v>4224</c:v>
                </c:pt>
                <c:pt idx="1">
                  <c:v>801</c:v>
                </c:pt>
                <c:pt idx="2">
                  <c:v>403</c:v>
                </c:pt>
                <c:pt idx="3">
                  <c:v>2178</c:v>
                </c:pt>
                <c:pt idx="4">
                  <c:v>55000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731-4236-97C4-5C1C4CA2A77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B31684-2AD0-4D90-B307-0A8F23D6E6E3}" type="doc">
      <dgm:prSet loTypeId="urn:microsoft.com/office/officeart/2005/8/layout/vList5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B51C6A0-C551-47ED-84B9-7AF3F2C9BBE0}">
      <dgm:prSet custT="1"/>
      <dgm:spPr/>
      <dgm:t>
        <a:bodyPr/>
        <a:lstStyle/>
        <a:p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Expenditure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£60,948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£69,997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2018-19,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cynnydd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o 20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%</a:t>
          </a:r>
          <a:endParaRPr lang="en-GB" sz="14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6019596-79B9-4C17-BAAA-43B068FE4F31}" type="parTrans" cxnId="{45D0FF4E-0B0A-424D-B30D-BF0F6DF4C5BE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330287DC-5D7D-4185-8B98-E6FE8BC0ABA8}" type="sibTrans" cxnId="{45D0FF4E-0B0A-424D-B30D-BF0F6DF4C5BE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5B53E932-E806-4092-8F8C-8E3C5E959FD2}">
      <dgm:prSet custT="1"/>
      <dgm:spPr/>
      <dgm:t>
        <a:bodyPr/>
        <a:lstStyle/>
        <a:p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Less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Paecept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Income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(£55,000)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(£48,000) in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F024350C-23F8-4AC9-A240-58F7C4626B4C}" type="parTrans" cxnId="{15985F62-668E-4ACF-913F-59575D9406B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AE84F44-A3D7-4B34-8AEF-D59BAC8CA8E3}" type="sibTrans" cxnId="{15985F62-668E-4ACF-913F-59575D9406B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71CAC621-F6CB-4EAF-9BDD-4BAD68FA4CC1}">
      <dgm:prSet custT="1"/>
      <dgm:spPr/>
      <dgm:t>
        <a:bodyPr/>
        <a:lstStyle/>
        <a:p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Less Income from Fees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(£7,608</a:t>
          </a:r>
          <a:r>
            <a:rPr lang="en-US" sz="18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(£9,342)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3616D657-E018-4A08-AB5E-4F25A0E69D8C}" type="parTrans" cxnId="{A1465C83-D433-4617-A873-81DCEB795E7F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F4358D3-65DA-49DF-A644-37DFCB257EBE}" type="sibTrans" cxnId="{A1465C83-D433-4617-A873-81DCEB795E7F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ABB06CE-F47A-4B38-8643-C57AEA2D6F37}">
      <dgm:prSet custT="1"/>
      <dgm:spPr/>
      <dgm:t>
        <a:bodyPr/>
        <a:lstStyle/>
        <a:p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Balance carried forward to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ist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April 2020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(£11,006)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(£9,346)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805BBFA-D22A-43F3-B338-6C679F7D38BC}" type="parTrans" cxnId="{79AA52C0-726A-42DA-A34E-65F4350410A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FE7CD8B-5903-46C1-BB81-4258DFD6A99B}" type="sibTrans" cxnId="{79AA52C0-726A-42DA-A34E-65F4350410A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9BAB7BF-0224-4449-9B20-847938E0454C}">
      <dgm:prSet custT="1"/>
      <dgm:spPr/>
      <dgm:t>
        <a:bodyPr/>
        <a:lstStyle/>
        <a:p>
          <a:r>
            <a:rPr lang="en-US" sz="1400" b="1" i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Council Funds as at 31 March 2020 – </a:t>
          </a:r>
          <a:endParaRPr lang="en-GB" sz="14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EC20472-C37C-45FD-AFB8-6A68C7C1C0BB}" type="parTrans" cxnId="{6AF82B22-8A67-4017-B24F-1A07E94E07E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95CAC003-FB21-49A4-BA42-585CD271E6FE}" type="sibTrans" cxnId="{6AF82B22-8A67-4017-B24F-1A07E94E07E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05FC0D75-9334-41B3-BE47-D45F3E6DD2B9}">
      <dgm:prSet custT="1"/>
      <dgm:spPr/>
      <dgm:t>
        <a:bodyPr/>
        <a:lstStyle/>
        <a:p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Contingency Fund (£5,000)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(£5,000)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7728341F-36A8-46E0-91AC-9E6729ADAE1A}" type="parTrans" cxnId="{A61D2F34-9C30-4BC4-A7B0-0205393E750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5A5BDF7B-B930-4470-975D-E668516F93CE}" type="sibTrans" cxnId="{A61D2F34-9C30-4BC4-A7B0-0205393E750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2D0C31B5-9159-4BDF-AD18-7305FDB7AB9E}">
      <dgm:prSet custT="1"/>
      <dgm:spPr/>
      <dgm:t>
        <a:bodyPr/>
        <a:lstStyle/>
        <a:p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Playing Field Renewals Fund (£2,000)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(£1,000)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0B91EE4D-E7AA-4ADC-8BBF-1F2FC40351EA}" type="parTrans" cxnId="{24017524-CF34-4B22-A509-46C06B8420BC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8688340-2774-48EB-8BE8-2A9669844B7D}" type="sibTrans" cxnId="{24017524-CF34-4B22-A509-46C06B8420BC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9BF5F8F0-B6C6-42FD-8E1A-95BBEDE8818A}">
      <dgm:prSet custT="1"/>
      <dgm:spPr/>
      <dgm:t>
        <a:bodyPr/>
        <a:lstStyle/>
        <a:p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Funds Earmarked for 2020-21(£4,285)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(£3,345)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AC249434-4288-4C1D-B738-EE4E6D793304}" type="parTrans" cxnId="{3B5FF9E4-BAA6-45F0-8F01-0AAB3D0D0957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07FBE21-BCF4-4558-9BBD-EB553A875B19}" type="sibTrans" cxnId="{3B5FF9E4-BAA6-45F0-8F01-0AAB3D0D0957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F86D9DC-7612-4267-82EF-72C8ECF76CD3}">
      <dgm:prSet custT="1"/>
      <dgm:spPr/>
      <dgm:t>
        <a:bodyPr/>
        <a:lstStyle/>
        <a:p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Council Debts as at 31 March 2020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£126,200 </a:t>
          </a:r>
          <a:r>
            <a:rPr lang="en-US" sz="12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(1 Purchase of land at </a:t>
          </a:r>
          <a:r>
            <a:rPr lang="en-US" sz="12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Bryn’rodyn</a:t>
          </a:r>
          <a:r>
            <a:rPr lang="en-US" sz="12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in 2006 £7,250 2) Cemetery Footpaths in 2006 ££39,069 3) New cemetery </a:t>
          </a:r>
          <a:r>
            <a:rPr lang="en-US" sz="12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Bryn’rodyn</a:t>
          </a:r>
          <a:r>
            <a:rPr lang="en-US" sz="12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2014 £79,881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787FFCD-0A14-46EF-BC17-8B6BF93E5ECB}" type="parTrans" cxnId="{02617158-88A7-49BB-9534-2D5AFA1828D0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C36A5526-2DED-47A6-AB4C-9ED90A32F63B}" type="sibTrans" cxnId="{02617158-88A7-49BB-9534-2D5AFA1828D0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2BA5F935-5B65-443F-AAAA-F1652EF35DA9}" type="pres">
      <dgm:prSet presAssocID="{28B31684-2AD0-4D90-B307-0A8F23D6E6E3}" presName="Name0" presStyleCnt="0">
        <dgm:presLayoutVars>
          <dgm:dir/>
          <dgm:animLvl val="lvl"/>
          <dgm:resizeHandles val="exact"/>
        </dgm:presLayoutVars>
      </dgm:prSet>
      <dgm:spPr/>
    </dgm:pt>
    <dgm:pt modelId="{AF3423E2-868C-4510-97BE-9A7561AD9119}" type="pres">
      <dgm:prSet presAssocID="{0B51C6A0-C551-47ED-84B9-7AF3F2C9BBE0}" presName="linNode" presStyleCnt="0"/>
      <dgm:spPr/>
    </dgm:pt>
    <dgm:pt modelId="{802EA387-3F0B-4312-8D33-6F46899E03F0}" type="pres">
      <dgm:prSet presAssocID="{0B51C6A0-C551-47ED-84B9-7AF3F2C9BBE0}" presName="parentText" presStyleLbl="node1" presStyleIdx="0" presStyleCnt="9" custScaleX="277778">
        <dgm:presLayoutVars>
          <dgm:chMax val="1"/>
          <dgm:bulletEnabled val="1"/>
        </dgm:presLayoutVars>
      </dgm:prSet>
      <dgm:spPr/>
    </dgm:pt>
    <dgm:pt modelId="{64371549-681C-4F81-945C-D699ACAA3EFD}" type="pres">
      <dgm:prSet presAssocID="{330287DC-5D7D-4185-8B98-E6FE8BC0ABA8}" presName="sp" presStyleCnt="0"/>
      <dgm:spPr/>
    </dgm:pt>
    <dgm:pt modelId="{B0D6175D-5308-4893-BB12-83C1CF2F722A}" type="pres">
      <dgm:prSet presAssocID="{5B53E932-E806-4092-8F8C-8E3C5E959FD2}" presName="linNode" presStyleCnt="0"/>
      <dgm:spPr/>
    </dgm:pt>
    <dgm:pt modelId="{D2813DBE-8276-4C43-A077-61736015F876}" type="pres">
      <dgm:prSet presAssocID="{5B53E932-E806-4092-8F8C-8E3C5E959FD2}" presName="parentText" presStyleLbl="node1" presStyleIdx="1" presStyleCnt="9" custScaleX="277778">
        <dgm:presLayoutVars>
          <dgm:chMax val="1"/>
          <dgm:bulletEnabled val="1"/>
        </dgm:presLayoutVars>
      </dgm:prSet>
      <dgm:spPr/>
    </dgm:pt>
    <dgm:pt modelId="{CB4B6595-C846-49DA-9803-A2D5E37C35D9}" type="pres">
      <dgm:prSet presAssocID="{DAE84F44-A3D7-4B34-8AEF-D59BAC8CA8E3}" presName="sp" presStyleCnt="0"/>
      <dgm:spPr/>
    </dgm:pt>
    <dgm:pt modelId="{74A17E08-0D5D-4F83-AD43-EC14B9C28FB2}" type="pres">
      <dgm:prSet presAssocID="{71CAC621-F6CB-4EAF-9BDD-4BAD68FA4CC1}" presName="linNode" presStyleCnt="0"/>
      <dgm:spPr/>
    </dgm:pt>
    <dgm:pt modelId="{CCA39CDE-24E8-42AC-AC42-C035892F0468}" type="pres">
      <dgm:prSet presAssocID="{71CAC621-F6CB-4EAF-9BDD-4BAD68FA4CC1}" presName="parentText" presStyleLbl="node1" presStyleIdx="2" presStyleCnt="9" custScaleX="277778">
        <dgm:presLayoutVars>
          <dgm:chMax val="1"/>
          <dgm:bulletEnabled val="1"/>
        </dgm:presLayoutVars>
      </dgm:prSet>
      <dgm:spPr/>
    </dgm:pt>
    <dgm:pt modelId="{00DD98A2-41E2-479D-8BC8-A28D1B74C3CE}" type="pres">
      <dgm:prSet presAssocID="{DF4358D3-65DA-49DF-A644-37DFCB257EBE}" presName="sp" presStyleCnt="0"/>
      <dgm:spPr/>
    </dgm:pt>
    <dgm:pt modelId="{F5D6D7FE-B364-478D-9113-04E445500D58}" type="pres">
      <dgm:prSet presAssocID="{4ABB06CE-F47A-4B38-8643-C57AEA2D6F37}" presName="linNode" presStyleCnt="0"/>
      <dgm:spPr/>
    </dgm:pt>
    <dgm:pt modelId="{2B7F4ED6-B27B-4F5F-A9CB-B4E917757375}" type="pres">
      <dgm:prSet presAssocID="{4ABB06CE-F47A-4B38-8643-C57AEA2D6F37}" presName="parentText" presStyleLbl="node1" presStyleIdx="3" presStyleCnt="9" custScaleX="277778">
        <dgm:presLayoutVars>
          <dgm:chMax val="1"/>
          <dgm:bulletEnabled val="1"/>
        </dgm:presLayoutVars>
      </dgm:prSet>
      <dgm:spPr/>
    </dgm:pt>
    <dgm:pt modelId="{DD0692CE-FC55-42CC-9003-F177F15CC6C2}" type="pres">
      <dgm:prSet presAssocID="{4FE7CD8B-5903-46C1-BB81-4258DFD6A99B}" presName="sp" presStyleCnt="0"/>
      <dgm:spPr/>
    </dgm:pt>
    <dgm:pt modelId="{4F3190A6-E751-452D-8AF9-6624E43C6723}" type="pres">
      <dgm:prSet presAssocID="{B9BAB7BF-0224-4449-9B20-847938E0454C}" presName="linNode" presStyleCnt="0"/>
      <dgm:spPr/>
    </dgm:pt>
    <dgm:pt modelId="{A2E1466D-FD81-45C9-9DE5-129F8E016660}" type="pres">
      <dgm:prSet presAssocID="{B9BAB7BF-0224-4449-9B20-847938E0454C}" presName="parentText" presStyleLbl="node1" presStyleIdx="4" presStyleCnt="9" custScaleX="277778">
        <dgm:presLayoutVars>
          <dgm:chMax val="1"/>
          <dgm:bulletEnabled val="1"/>
        </dgm:presLayoutVars>
      </dgm:prSet>
      <dgm:spPr/>
    </dgm:pt>
    <dgm:pt modelId="{8749E33B-FAFE-41A6-881C-BD7FD535B180}" type="pres">
      <dgm:prSet presAssocID="{95CAC003-FB21-49A4-BA42-585CD271E6FE}" presName="sp" presStyleCnt="0"/>
      <dgm:spPr/>
    </dgm:pt>
    <dgm:pt modelId="{713D96F7-2B47-47A3-A851-2E45BF44E8EA}" type="pres">
      <dgm:prSet presAssocID="{05FC0D75-9334-41B3-BE47-D45F3E6DD2B9}" presName="linNode" presStyleCnt="0"/>
      <dgm:spPr/>
    </dgm:pt>
    <dgm:pt modelId="{76C43EA1-3D4C-47F3-8D0F-5A2DD3D8F1E8}" type="pres">
      <dgm:prSet presAssocID="{05FC0D75-9334-41B3-BE47-D45F3E6DD2B9}" presName="parentText" presStyleLbl="node1" presStyleIdx="5" presStyleCnt="9" custScaleX="277778">
        <dgm:presLayoutVars>
          <dgm:chMax val="1"/>
          <dgm:bulletEnabled val="1"/>
        </dgm:presLayoutVars>
      </dgm:prSet>
      <dgm:spPr/>
    </dgm:pt>
    <dgm:pt modelId="{0CA6161B-55F6-452A-B828-0E1E74210D88}" type="pres">
      <dgm:prSet presAssocID="{5A5BDF7B-B930-4470-975D-E668516F93CE}" presName="sp" presStyleCnt="0"/>
      <dgm:spPr/>
    </dgm:pt>
    <dgm:pt modelId="{5D871859-18E8-48D3-84C1-0EF686206C30}" type="pres">
      <dgm:prSet presAssocID="{2D0C31B5-9159-4BDF-AD18-7305FDB7AB9E}" presName="linNode" presStyleCnt="0"/>
      <dgm:spPr/>
    </dgm:pt>
    <dgm:pt modelId="{8629489F-D28E-490F-B0A9-2F5B8A69EB2F}" type="pres">
      <dgm:prSet presAssocID="{2D0C31B5-9159-4BDF-AD18-7305FDB7AB9E}" presName="parentText" presStyleLbl="node1" presStyleIdx="6" presStyleCnt="9" custScaleX="277778">
        <dgm:presLayoutVars>
          <dgm:chMax val="1"/>
          <dgm:bulletEnabled val="1"/>
        </dgm:presLayoutVars>
      </dgm:prSet>
      <dgm:spPr/>
    </dgm:pt>
    <dgm:pt modelId="{FA8651F8-7D5A-4D75-B29B-50982B77FF00}" type="pres">
      <dgm:prSet presAssocID="{48688340-2774-48EB-8BE8-2A9669844B7D}" presName="sp" presStyleCnt="0"/>
      <dgm:spPr/>
    </dgm:pt>
    <dgm:pt modelId="{983264AF-25B1-41B5-86A6-5BC6F1A11A5D}" type="pres">
      <dgm:prSet presAssocID="{9BF5F8F0-B6C6-42FD-8E1A-95BBEDE8818A}" presName="linNode" presStyleCnt="0"/>
      <dgm:spPr/>
    </dgm:pt>
    <dgm:pt modelId="{FDD4E740-0659-45E0-8C71-E3CF180B9687}" type="pres">
      <dgm:prSet presAssocID="{9BF5F8F0-B6C6-42FD-8E1A-95BBEDE8818A}" presName="parentText" presStyleLbl="node1" presStyleIdx="7" presStyleCnt="9" custScaleX="277778">
        <dgm:presLayoutVars>
          <dgm:chMax val="1"/>
          <dgm:bulletEnabled val="1"/>
        </dgm:presLayoutVars>
      </dgm:prSet>
      <dgm:spPr/>
    </dgm:pt>
    <dgm:pt modelId="{88BC66FF-B745-477F-B095-B0CE2553A3F3}" type="pres">
      <dgm:prSet presAssocID="{B07FBE21-BCF4-4558-9BBD-EB553A875B19}" presName="sp" presStyleCnt="0"/>
      <dgm:spPr/>
    </dgm:pt>
    <dgm:pt modelId="{E79CFC19-C8AB-4B3F-B7EB-98E5C1AE8D3F}" type="pres">
      <dgm:prSet presAssocID="{BF86D9DC-7612-4267-82EF-72C8ECF76CD3}" presName="linNode" presStyleCnt="0"/>
      <dgm:spPr/>
    </dgm:pt>
    <dgm:pt modelId="{C8AA29B6-3CCE-4441-AF2C-CD41CFA2FF90}" type="pres">
      <dgm:prSet presAssocID="{BF86D9DC-7612-4267-82EF-72C8ECF76CD3}" presName="parentText" presStyleLbl="node1" presStyleIdx="8" presStyleCnt="9" custScaleX="277778" custScaleY="141266">
        <dgm:presLayoutVars>
          <dgm:chMax val="1"/>
          <dgm:bulletEnabled val="1"/>
        </dgm:presLayoutVars>
      </dgm:prSet>
      <dgm:spPr/>
    </dgm:pt>
  </dgm:ptLst>
  <dgm:cxnLst>
    <dgm:cxn modelId="{4E992914-240F-4B53-AD92-3AADEB0170B8}" type="presOf" srcId="{28B31684-2AD0-4D90-B307-0A8F23D6E6E3}" destId="{2BA5F935-5B65-443F-AAAA-F1652EF35DA9}" srcOrd="0" destOrd="0" presId="urn:microsoft.com/office/officeart/2005/8/layout/vList5"/>
    <dgm:cxn modelId="{6AF82B22-8A67-4017-B24F-1A07E94E07E4}" srcId="{28B31684-2AD0-4D90-B307-0A8F23D6E6E3}" destId="{B9BAB7BF-0224-4449-9B20-847938E0454C}" srcOrd="4" destOrd="0" parTransId="{BEC20472-C37C-45FD-AFB8-6A68C7C1C0BB}" sibTransId="{95CAC003-FB21-49A4-BA42-585CD271E6FE}"/>
    <dgm:cxn modelId="{24017524-CF34-4B22-A509-46C06B8420BC}" srcId="{28B31684-2AD0-4D90-B307-0A8F23D6E6E3}" destId="{2D0C31B5-9159-4BDF-AD18-7305FDB7AB9E}" srcOrd="6" destOrd="0" parTransId="{0B91EE4D-E7AA-4ADC-8BBF-1F2FC40351EA}" sibTransId="{48688340-2774-48EB-8BE8-2A9669844B7D}"/>
    <dgm:cxn modelId="{3C70E727-ACBC-499C-BC4A-9A3F2D5CE2AD}" type="presOf" srcId="{5B53E932-E806-4092-8F8C-8E3C5E959FD2}" destId="{D2813DBE-8276-4C43-A077-61736015F876}" srcOrd="0" destOrd="0" presId="urn:microsoft.com/office/officeart/2005/8/layout/vList5"/>
    <dgm:cxn modelId="{FD89D62D-BBFC-4CF5-976C-F37EA29635AE}" type="presOf" srcId="{9BF5F8F0-B6C6-42FD-8E1A-95BBEDE8818A}" destId="{FDD4E740-0659-45E0-8C71-E3CF180B9687}" srcOrd="0" destOrd="0" presId="urn:microsoft.com/office/officeart/2005/8/layout/vList5"/>
    <dgm:cxn modelId="{A61D2F34-9C30-4BC4-A7B0-0205393E7504}" srcId="{28B31684-2AD0-4D90-B307-0A8F23D6E6E3}" destId="{05FC0D75-9334-41B3-BE47-D45F3E6DD2B9}" srcOrd="5" destOrd="0" parTransId="{7728341F-36A8-46E0-91AC-9E6729ADAE1A}" sibTransId="{5A5BDF7B-B930-4470-975D-E668516F93CE}"/>
    <dgm:cxn modelId="{A6AB5134-05B8-41C3-9AF2-0CE0657BE78F}" type="presOf" srcId="{05FC0D75-9334-41B3-BE47-D45F3E6DD2B9}" destId="{76C43EA1-3D4C-47F3-8D0F-5A2DD3D8F1E8}" srcOrd="0" destOrd="0" presId="urn:microsoft.com/office/officeart/2005/8/layout/vList5"/>
    <dgm:cxn modelId="{15985F62-668E-4ACF-913F-59575D9406BD}" srcId="{28B31684-2AD0-4D90-B307-0A8F23D6E6E3}" destId="{5B53E932-E806-4092-8F8C-8E3C5E959FD2}" srcOrd="1" destOrd="0" parTransId="{F024350C-23F8-4AC9-A240-58F7C4626B4C}" sibTransId="{DAE84F44-A3D7-4B34-8AEF-D59BAC8CA8E3}"/>
    <dgm:cxn modelId="{45D0FF4E-0B0A-424D-B30D-BF0F6DF4C5BE}" srcId="{28B31684-2AD0-4D90-B307-0A8F23D6E6E3}" destId="{0B51C6A0-C551-47ED-84B9-7AF3F2C9BBE0}" srcOrd="0" destOrd="0" parTransId="{D6019596-79B9-4C17-BAAA-43B068FE4F31}" sibTransId="{330287DC-5D7D-4185-8B98-E6FE8BC0ABA8}"/>
    <dgm:cxn modelId="{7A9DEC56-004C-4633-B9FF-3D0A157C5D90}" type="presOf" srcId="{71CAC621-F6CB-4EAF-9BDD-4BAD68FA4CC1}" destId="{CCA39CDE-24E8-42AC-AC42-C035892F0468}" srcOrd="0" destOrd="0" presId="urn:microsoft.com/office/officeart/2005/8/layout/vList5"/>
    <dgm:cxn modelId="{02617158-88A7-49BB-9534-2D5AFA1828D0}" srcId="{28B31684-2AD0-4D90-B307-0A8F23D6E6E3}" destId="{BF86D9DC-7612-4267-82EF-72C8ECF76CD3}" srcOrd="8" destOrd="0" parTransId="{D787FFCD-0A14-46EF-BC17-8B6BF93E5ECB}" sibTransId="{C36A5526-2DED-47A6-AB4C-9ED90A32F63B}"/>
    <dgm:cxn modelId="{A1465C83-D433-4617-A873-81DCEB795E7F}" srcId="{28B31684-2AD0-4D90-B307-0A8F23D6E6E3}" destId="{71CAC621-F6CB-4EAF-9BDD-4BAD68FA4CC1}" srcOrd="2" destOrd="0" parTransId="{3616D657-E018-4A08-AB5E-4F25A0E69D8C}" sibTransId="{DF4358D3-65DA-49DF-A644-37DFCB257EBE}"/>
    <dgm:cxn modelId="{8F064B92-F171-4B3C-B150-83FC14940EFB}" type="presOf" srcId="{BF86D9DC-7612-4267-82EF-72C8ECF76CD3}" destId="{C8AA29B6-3CCE-4441-AF2C-CD41CFA2FF90}" srcOrd="0" destOrd="0" presId="urn:microsoft.com/office/officeart/2005/8/layout/vList5"/>
    <dgm:cxn modelId="{79AA52C0-726A-42DA-A34E-65F4350410AD}" srcId="{28B31684-2AD0-4D90-B307-0A8F23D6E6E3}" destId="{4ABB06CE-F47A-4B38-8643-C57AEA2D6F37}" srcOrd="3" destOrd="0" parTransId="{D805BBFA-D22A-43F3-B338-6C679F7D38BC}" sibTransId="{4FE7CD8B-5903-46C1-BB81-4258DFD6A99B}"/>
    <dgm:cxn modelId="{918845C6-978A-4983-BACD-7E865FC4EDF3}" type="presOf" srcId="{B9BAB7BF-0224-4449-9B20-847938E0454C}" destId="{A2E1466D-FD81-45C9-9DE5-129F8E016660}" srcOrd="0" destOrd="0" presId="urn:microsoft.com/office/officeart/2005/8/layout/vList5"/>
    <dgm:cxn modelId="{6B8DD0D7-1C05-4CC8-8FA5-AE6E2F415C16}" type="presOf" srcId="{0B51C6A0-C551-47ED-84B9-7AF3F2C9BBE0}" destId="{802EA387-3F0B-4312-8D33-6F46899E03F0}" srcOrd="0" destOrd="0" presId="urn:microsoft.com/office/officeart/2005/8/layout/vList5"/>
    <dgm:cxn modelId="{3B5FF9E4-BAA6-45F0-8F01-0AAB3D0D0957}" srcId="{28B31684-2AD0-4D90-B307-0A8F23D6E6E3}" destId="{9BF5F8F0-B6C6-42FD-8E1A-95BBEDE8818A}" srcOrd="7" destOrd="0" parTransId="{AC249434-4288-4C1D-B738-EE4E6D793304}" sibTransId="{B07FBE21-BCF4-4558-9BBD-EB553A875B19}"/>
    <dgm:cxn modelId="{BEA772FB-67BD-4292-8B95-355C14982FEE}" type="presOf" srcId="{4ABB06CE-F47A-4B38-8643-C57AEA2D6F37}" destId="{2B7F4ED6-B27B-4F5F-A9CB-B4E917757375}" srcOrd="0" destOrd="0" presId="urn:microsoft.com/office/officeart/2005/8/layout/vList5"/>
    <dgm:cxn modelId="{ACE7E9FF-2381-4E1B-AD86-E7C42C039342}" type="presOf" srcId="{2D0C31B5-9159-4BDF-AD18-7305FDB7AB9E}" destId="{8629489F-D28E-490F-B0A9-2F5B8A69EB2F}" srcOrd="0" destOrd="0" presId="urn:microsoft.com/office/officeart/2005/8/layout/vList5"/>
    <dgm:cxn modelId="{5DDB37BD-81F0-4C40-9039-352C3D58E10B}" type="presParOf" srcId="{2BA5F935-5B65-443F-AAAA-F1652EF35DA9}" destId="{AF3423E2-868C-4510-97BE-9A7561AD9119}" srcOrd="0" destOrd="0" presId="urn:microsoft.com/office/officeart/2005/8/layout/vList5"/>
    <dgm:cxn modelId="{D05F94DA-E8C5-4C78-A5A8-303906D743B4}" type="presParOf" srcId="{AF3423E2-868C-4510-97BE-9A7561AD9119}" destId="{802EA387-3F0B-4312-8D33-6F46899E03F0}" srcOrd="0" destOrd="0" presId="urn:microsoft.com/office/officeart/2005/8/layout/vList5"/>
    <dgm:cxn modelId="{1157E566-C089-4C24-B14D-945931D3046D}" type="presParOf" srcId="{2BA5F935-5B65-443F-AAAA-F1652EF35DA9}" destId="{64371549-681C-4F81-945C-D699ACAA3EFD}" srcOrd="1" destOrd="0" presId="urn:microsoft.com/office/officeart/2005/8/layout/vList5"/>
    <dgm:cxn modelId="{0EF09B42-4E4B-4C67-96A6-6263550C2C14}" type="presParOf" srcId="{2BA5F935-5B65-443F-AAAA-F1652EF35DA9}" destId="{B0D6175D-5308-4893-BB12-83C1CF2F722A}" srcOrd="2" destOrd="0" presId="urn:microsoft.com/office/officeart/2005/8/layout/vList5"/>
    <dgm:cxn modelId="{0081C0E5-B8BF-4594-B9A4-5EEFE1D84E14}" type="presParOf" srcId="{B0D6175D-5308-4893-BB12-83C1CF2F722A}" destId="{D2813DBE-8276-4C43-A077-61736015F876}" srcOrd="0" destOrd="0" presId="urn:microsoft.com/office/officeart/2005/8/layout/vList5"/>
    <dgm:cxn modelId="{4D7D145C-0884-450B-B889-F5F3C851DD4E}" type="presParOf" srcId="{2BA5F935-5B65-443F-AAAA-F1652EF35DA9}" destId="{CB4B6595-C846-49DA-9803-A2D5E37C35D9}" srcOrd="3" destOrd="0" presId="urn:microsoft.com/office/officeart/2005/8/layout/vList5"/>
    <dgm:cxn modelId="{EB401C34-CB0E-411D-8606-DD7A90075CF0}" type="presParOf" srcId="{2BA5F935-5B65-443F-AAAA-F1652EF35DA9}" destId="{74A17E08-0D5D-4F83-AD43-EC14B9C28FB2}" srcOrd="4" destOrd="0" presId="urn:microsoft.com/office/officeart/2005/8/layout/vList5"/>
    <dgm:cxn modelId="{39EF782E-BBA2-4629-8199-183F8DAC4761}" type="presParOf" srcId="{74A17E08-0D5D-4F83-AD43-EC14B9C28FB2}" destId="{CCA39CDE-24E8-42AC-AC42-C035892F0468}" srcOrd="0" destOrd="0" presId="urn:microsoft.com/office/officeart/2005/8/layout/vList5"/>
    <dgm:cxn modelId="{BC693609-039F-46F3-9C98-AA42D4DE8878}" type="presParOf" srcId="{2BA5F935-5B65-443F-AAAA-F1652EF35DA9}" destId="{00DD98A2-41E2-479D-8BC8-A28D1B74C3CE}" srcOrd="5" destOrd="0" presId="urn:microsoft.com/office/officeart/2005/8/layout/vList5"/>
    <dgm:cxn modelId="{47698AEB-DEAB-4F91-87B3-7AF7E119FA93}" type="presParOf" srcId="{2BA5F935-5B65-443F-AAAA-F1652EF35DA9}" destId="{F5D6D7FE-B364-478D-9113-04E445500D58}" srcOrd="6" destOrd="0" presId="urn:microsoft.com/office/officeart/2005/8/layout/vList5"/>
    <dgm:cxn modelId="{18E0E263-3FDD-4A41-9168-1D145CAF6FE6}" type="presParOf" srcId="{F5D6D7FE-B364-478D-9113-04E445500D58}" destId="{2B7F4ED6-B27B-4F5F-A9CB-B4E917757375}" srcOrd="0" destOrd="0" presId="urn:microsoft.com/office/officeart/2005/8/layout/vList5"/>
    <dgm:cxn modelId="{2F62BDA6-9CC4-4E81-A716-567998D6FDE1}" type="presParOf" srcId="{2BA5F935-5B65-443F-AAAA-F1652EF35DA9}" destId="{DD0692CE-FC55-42CC-9003-F177F15CC6C2}" srcOrd="7" destOrd="0" presId="urn:microsoft.com/office/officeart/2005/8/layout/vList5"/>
    <dgm:cxn modelId="{4F290A75-F396-4DFC-AC07-928BF32C752C}" type="presParOf" srcId="{2BA5F935-5B65-443F-AAAA-F1652EF35DA9}" destId="{4F3190A6-E751-452D-8AF9-6624E43C6723}" srcOrd="8" destOrd="0" presId="urn:microsoft.com/office/officeart/2005/8/layout/vList5"/>
    <dgm:cxn modelId="{EB425DA7-F9FB-48AE-98E1-348CA5B4BFCA}" type="presParOf" srcId="{4F3190A6-E751-452D-8AF9-6624E43C6723}" destId="{A2E1466D-FD81-45C9-9DE5-129F8E016660}" srcOrd="0" destOrd="0" presId="urn:microsoft.com/office/officeart/2005/8/layout/vList5"/>
    <dgm:cxn modelId="{DF1FA7CF-7EB5-48B0-9CBA-F1C5D980D857}" type="presParOf" srcId="{2BA5F935-5B65-443F-AAAA-F1652EF35DA9}" destId="{8749E33B-FAFE-41A6-881C-BD7FD535B180}" srcOrd="9" destOrd="0" presId="urn:microsoft.com/office/officeart/2005/8/layout/vList5"/>
    <dgm:cxn modelId="{04878384-1C80-4201-97AE-FB3399D09CC0}" type="presParOf" srcId="{2BA5F935-5B65-443F-AAAA-F1652EF35DA9}" destId="{713D96F7-2B47-47A3-A851-2E45BF44E8EA}" srcOrd="10" destOrd="0" presId="urn:microsoft.com/office/officeart/2005/8/layout/vList5"/>
    <dgm:cxn modelId="{6C0C26D9-72BA-4FED-B9F5-9BD9C716CEC0}" type="presParOf" srcId="{713D96F7-2B47-47A3-A851-2E45BF44E8EA}" destId="{76C43EA1-3D4C-47F3-8D0F-5A2DD3D8F1E8}" srcOrd="0" destOrd="0" presId="urn:microsoft.com/office/officeart/2005/8/layout/vList5"/>
    <dgm:cxn modelId="{928C5C37-60AE-494E-9995-C4D964391D87}" type="presParOf" srcId="{2BA5F935-5B65-443F-AAAA-F1652EF35DA9}" destId="{0CA6161B-55F6-452A-B828-0E1E74210D88}" srcOrd="11" destOrd="0" presId="urn:microsoft.com/office/officeart/2005/8/layout/vList5"/>
    <dgm:cxn modelId="{83D2B61F-7EB0-4DBB-93E4-4AA6354BE269}" type="presParOf" srcId="{2BA5F935-5B65-443F-AAAA-F1652EF35DA9}" destId="{5D871859-18E8-48D3-84C1-0EF686206C30}" srcOrd="12" destOrd="0" presId="urn:microsoft.com/office/officeart/2005/8/layout/vList5"/>
    <dgm:cxn modelId="{4EBA9C98-0F4B-43ED-B970-743C16B4651F}" type="presParOf" srcId="{5D871859-18E8-48D3-84C1-0EF686206C30}" destId="{8629489F-D28E-490F-B0A9-2F5B8A69EB2F}" srcOrd="0" destOrd="0" presId="urn:microsoft.com/office/officeart/2005/8/layout/vList5"/>
    <dgm:cxn modelId="{EEB1BFBA-661B-46A4-A6E2-4F3E07D45537}" type="presParOf" srcId="{2BA5F935-5B65-443F-AAAA-F1652EF35DA9}" destId="{FA8651F8-7D5A-4D75-B29B-50982B77FF00}" srcOrd="13" destOrd="0" presId="urn:microsoft.com/office/officeart/2005/8/layout/vList5"/>
    <dgm:cxn modelId="{EDD6E444-E30C-445F-BF44-C6052D778F53}" type="presParOf" srcId="{2BA5F935-5B65-443F-AAAA-F1652EF35DA9}" destId="{983264AF-25B1-41B5-86A6-5BC6F1A11A5D}" srcOrd="14" destOrd="0" presId="urn:microsoft.com/office/officeart/2005/8/layout/vList5"/>
    <dgm:cxn modelId="{B719985A-A604-474F-80B2-E31D23801E87}" type="presParOf" srcId="{983264AF-25B1-41B5-86A6-5BC6F1A11A5D}" destId="{FDD4E740-0659-45E0-8C71-E3CF180B9687}" srcOrd="0" destOrd="0" presId="urn:microsoft.com/office/officeart/2005/8/layout/vList5"/>
    <dgm:cxn modelId="{B49AB99D-8C87-4121-A1AA-E3ED57660BF9}" type="presParOf" srcId="{2BA5F935-5B65-443F-AAAA-F1652EF35DA9}" destId="{88BC66FF-B745-477F-B095-B0CE2553A3F3}" srcOrd="15" destOrd="0" presId="urn:microsoft.com/office/officeart/2005/8/layout/vList5"/>
    <dgm:cxn modelId="{ADC3235A-5935-4120-9969-79EEBBA85D73}" type="presParOf" srcId="{2BA5F935-5B65-443F-AAAA-F1652EF35DA9}" destId="{E79CFC19-C8AB-4B3F-B7EB-98E5C1AE8D3F}" srcOrd="16" destOrd="0" presId="urn:microsoft.com/office/officeart/2005/8/layout/vList5"/>
    <dgm:cxn modelId="{B0660509-B674-404B-9659-8E0115EED201}" type="presParOf" srcId="{E79CFC19-C8AB-4B3F-B7EB-98E5C1AE8D3F}" destId="{C8AA29B6-3CCE-4441-AF2C-CD41CFA2FF9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76C7C6-2F5F-48A5-A316-9E9EFBA757A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00E32DC-4C16-4AA8-A7ED-E2FC2C66532E}">
      <dgm:prSet/>
      <dgm:spPr/>
      <dgm:t>
        <a:bodyPr/>
        <a:lstStyle/>
        <a:p>
          <a:r>
            <a:rPr lang="cy-GB" dirty="0" err="1"/>
            <a:t>Environment</a:t>
          </a:r>
          <a:r>
            <a:rPr lang="cy-GB" dirty="0"/>
            <a:t> &amp; </a:t>
          </a:r>
          <a:r>
            <a:rPr lang="cy-GB" dirty="0" err="1"/>
            <a:t>Biodivesity</a:t>
          </a:r>
          <a:r>
            <a:rPr lang="cy-GB" dirty="0"/>
            <a:t> </a:t>
          </a:r>
          <a:r>
            <a:rPr lang="cy-GB" dirty="0" err="1"/>
            <a:t>Policy</a:t>
          </a:r>
          <a:r>
            <a:rPr lang="cy-GB" dirty="0"/>
            <a:t> was </a:t>
          </a:r>
          <a:r>
            <a:rPr lang="cy-GB" dirty="0" err="1"/>
            <a:t>adopted</a:t>
          </a:r>
          <a:endParaRPr lang="en-US" dirty="0"/>
        </a:p>
      </dgm:t>
    </dgm:pt>
    <dgm:pt modelId="{E3565B5D-4F3C-4013-B4E8-6B78D57B0F78}" type="parTrans" cxnId="{B0133F60-9251-4DD2-BE9A-E17265E8FDEF}">
      <dgm:prSet/>
      <dgm:spPr/>
      <dgm:t>
        <a:bodyPr/>
        <a:lstStyle/>
        <a:p>
          <a:endParaRPr lang="en-US"/>
        </a:p>
      </dgm:t>
    </dgm:pt>
    <dgm:pt modelId="{F98610A6-44DB-45AB-98DF-BD9780FD91B2}" type="sibTrans" cxnId="{B0133F60-9251-4DD2-BE9A-E17265E8FDEF}">
      <dgm:prSet/>
      <dgm:spPr/>
      <dgm:t>
        <a:bodyPr/>
        <a:lstStyle/>
        <a:p>
          <a:endParaRPr lang="en-US"/>
        </a:p>
      </dgm:t>
    </dgm:pt>
    <dgm:pt modelId="{96AB3D14-CD83-4BD7-A424-4743D7F5D1F7}">
      <dgm:prSet/>
      <dgm:spPr/>
      <dgm:t>
        <a:bodyPr/>
        <a:lstStyle/>
        <a:p>
          <a:r>
            <a:rPr lang="cy-GB" dirty="0" err="1"/>
            <a:t>On</a:t>
          </a:r>
          <a:r>
            <a:rPr lang="cy-GB" dirty="0"/>
            <a:t> </a:t>
          </a:r>
          <a:r>
            <a:rPr lang="cy-GB" dirty="0" err="1"/>
            <a:t>Line</a:t>
          </a:r>
          <a:r>
            <a:rPr lang="cy-GB" dirty="0"/>
            <a:t> </a:t>
          </a:r>
          <a:r>
            <a:rPr lang="cy-GB" dirty="0" err="1"/>
            <a:t>Payments</a:t>
          </a:r>
          <a:r>
            <a:rPr lang="cy-GB" dirty="0"/>
            <a:t> &amp; </a:t>
          </a:r>
          <a:r>
            <a:rPr lang="cy-GB" dirty="0" err="1"/>
            <a:t>Banking</a:t>
          </a:r>
          <a:r>
            <a:rPr lang="cy-GB" dirty="0"/>
            <a:t> </a:t>
          </a:r>
          <a:r>
            <a:rPr lang="cy-GB" dirty="0" err="1"/>
            <a:t>Policy</a:t>
          </a:r>
          <a:r>
            <a:rPr lang="cy-GB" dirty="0"/>
            <a:t> was </a:t>
          </a:r>
          <a:r>
            <a:rPr lang="cy-GB" dirty="0" err="1"/>
            <a:t>adopted</a:t>
          </a:r>
          <a:r>
            <a:rPr lang="cy-GB" dirty="0"/>
            <a:t> </a:t>
          </a:r>
          <a:endParaRPr lang="en-US" dirty="0"/>
        </a:p>
      </dgm:t>
    </dgm:pt>
    <dgm:pt modelId="{1FDA4A06-63B3-4AB7-B890-28A0663B9596}" type="parTrans" cxnId="{24132A86-83F2-46CB-91E8-66CCBD57673E}">
      <dgm:prSet/>
      <dgm:spPr/>
      <dgm:t>
        <a:bodyPr/>
        <a:lstStyle/>
        <a:p>
          <a:endParaRPr lang="en-US"/>
        </a:p>
      </dgm:t>
    </dgm:pt>
    <dgm:pt modelId="{DA9640A1-85E6-403C-BCCF-394629227DBB}" type="sibTrans" cxnId="{24132A86-83F2-46CB-91E8-66CCBD57673E}">
      <dgm:prSet/>
      <dgm:spPr/>
      <dgm:t>
        <a:bodyPr/>
        <a:lstStyle/>
        <a:p>
          <a:endParaRPr lang="en-US"/>
        </a:p>
      </dgm:t>
    </dgm:pt>
    <dgm:pt modelId="{F4122174-FBC8-4004-BFDB-9451FE805556}">
      <dgm:prSet/>
      <dgm:spPr/>
      <dgm:t>
        <a:bodyPr/>
        <a:lstStyle/>
        <a:p>
          <a:r>
            <a:rPr lang="cy-GB" dirty="0" err="1"/>
            <a:t>Use</a:t>
          </a:r>
          <a:r>
            <a:rPr lang="cy-GB" dirty="0"/>
            <a:t> of </a:t>
          </a:r>
          <a:r>
            <a:rPr lang="cy-GB" dirty="0" err="1"/>
            <a:t>Community</a:t>
          </a:r>
          <a:r>
            <a:rPr lang="cy-GB" dirty="0"/>
            <a:t> </a:t>
          </a:r>
          <a:r>
            <a:rPr lang="cy-GB" dirty="0" err="1"/>
            <a:t>Playing</a:t>
          </a:r>
          <a:r>
            <a:rPr lang="cy-GB" dirty="0"/>
            <a:t> </a:t>
          </a:r>
          <a:r>
            <a:rPr lang="cy-GB" dirty="0" err="1"/>
            <a:t>Fiels</a:t>
          </a:r>
          <a:r>
            <a:rPr lang="cy-GB" dirty="0"/>
            <a:t> </a:t>
          </a:r>
          <a:r>
            <a:rPr lang="cy-GB" dirty="0" err="1"/>
            <a:t>Policy</a:t>
          </a:r>
          <a:r>
            <a:rPr lang="cy-GB" dirty="0"/>
            <a:t> was </a:t>
          </a:r>
          <a:r>
            <a:rPr lang="cy-GB" dirty="0" err="1"/>
            <a:t>adopted</a:t>
          </a:r>
          <a:endParaRPr lang="en-US" dirty="0"/>
        </a:p>
      </dgm:t>
    </dgm:pt>
    <dgm:pt modelId="{311846EE-E3EB-4BF2-8C17-B8658BCF30AB}" type="parTrans" cxnId="{4FE966E1-5122-468A-89C2-A0D7BE95D318}">
      <dgm:prSet/>
      <dgm:spPr/>
      <dgm:t>
        <a:bodyPr/>
        <a:lstStyle/>
        <a:p>
          <a:endParaRPr lang="en-US"/>
        </a:p>
      </dgm:t>
    </dgm:pt>
    <dgm:pt modelId="{1B871BBC-A0A1-43F3-B4FC-2EDEFAABCD5A}" type="sibTrans" cxnId="{4FE966E1-5122-468A-89C2-A0D7BE95D318}">
      <dgm:prSet/>
      <dgm:spPr/>
      <dgm:t>
        <a:bodyPr/>
        <a:lstStyle/>
        <a:p>
          <a:endParaRPr lang="en-US"/>
        </a:p>
      </dgm:t>
    </dgm:pt>
    <dgm:pt modelId="{F259ECC4-4AB7-4017-950C-ACBACEE55E06}">
      <dgm:prSet/>
      <dgm:spPr/>
      <dgm:t>
        <a:bodyPr/>
        <a:lstStyle/>
        <a:p>
          <a:r>
            <a:rPr lang="cy-GB" dirty="0"/>
            <a:t>Financial </a:t>
          </a:r>
          <a:r>
            <a:rPr lang="cy-GB" dirty="0" err="1"/>
            <a:t>Contributiond</a:t>
          </a:r>
          <a:r>
            <a:rPr lang="cy-GB" dirty="0"/>
            <a:t> to </a:t>
          </a:r>
          <a:r>
            <a:rPr lang="cy-GB" dirty="0" err="1"/>
            <a:t>Voluntary</a:t>
          </a:r>
          <a:r>
            <a:rPr lang="cy-GB" dirty="0"/>
            <a:t> </a:t>
          </a:r>
          <a:r>
            <a:rPr lang="cy-GB" dirty="0" err="1"/>
            <a:t>Organisations</a:t>
          </a:r>
          <a:r>
            <a:rPr lang="cy-GB" dirty="0"/>
            <a:t> </a:t>
          </a:r>
          <a:r>
            <a:rPr lang="cy-GB" dirty="0" err="1"/>
            <a:t>Policy</a:t>
          </a:r>
          <a:r>
            <a:rPr lang="cy-GB" dirty="0"/>
            <a:t> was </a:t>
          </a:r>
          <a:r>
            <a:rPr lang="cy-GB" dirty="0" err="1"/>
            <a:t>adopted</a:t>
          </a:r>
          <a:endParaRPr lang="en-US" dirty="0"/>
        </a:p>
      </dgm:t>
    </dgm:pt>
    <dgm:pt modelId="{A6427A45-198C-40DD-B9DB-17CF70E5AA4C}" type="parTrans" cxnId="{C5664E34-C260-4BAF-B2E3-B1D23CC694B5}">
      <dgm:prSet/>
      <dgm:spPr/>
      <dgm:t>
        <a:bodyPr/>
        <a:lstStyle/>
        <a:p>
          <a:endParaRPr lang="en-US"/>
        </a:p>
      </dgm:t>
    </dgm:pt>
    <dgm:pt modelId="{D4DEF917-D9C5-49BF-BEF3-EB4BEB68DAAA}" type="sibTrans" cxnId="{C5664E34-C260-4BAF-B2E3-B1D23CC694B5}">
      <dgm:prSet/>
      <dgm:spPr/>
      <dgm:t>
        <a:bodyPr/>
        <a:lstStyle/>
        <a:p>
          <a:endParaRPr lang="en-US"/>
        </a:p>
      </dgm:t>
    </dgm:pt>
    <dgm:pt modelId="{15DD2A62-738A-4861-B6BF-47D3776EC008}">
      <dgm:prSet/>
      <dgm:spPr/>
      <dgm:t>
        <a:bodyPr/>
        <a:lstStyle/>
        <a:p>
          <a:r>
            <a:rPr lang="en-US" dirty="0"/>
            <a:t> A series of meetings were held to review the Council's Standing Orders. The Rules were adopted in February 2019</a:t>
          </a:r>
          <a:endParaRPr lang="en-GB" dirty="0"/>
        </a:p>
      </dgm:t>
    </dgm:pt>
    <dgm:pt modelId="{4C50BF17-05DB-4794-B785-032449E3EA37}" type="parTrans" cxnId="{906B9EB2-B587-4FE2-8722-5606D8615A5D}">
      <dgm:prSet/>
      <dgm:spPr/>
      <dgm:t>
        <a:bodyPr/>
        <a:lstStyle/>
        <a:p>
          <a:endParaRPr lang="en-GB"/>
        </a:p>
      </dgm:t>
    </dgm:pt>
    <dgm:pt modelId="{CE3E4CFB-8582-49E5-AF21-A06F19111874}" type="sibTrans" cxnId="{906B9EB2-B587-4FE2-8722-5606D8615A5D}">
      <dgm:prSet/>
      <dgm:spPr/>
      <dgm:t>
        <a:bodyPr/>
        <a:lstStyle/>
        <a:p>
          <a:endParaRPr lang="en-GB"/>
        </a:p>
      </dgm:t>
    </dgm:pt>
    <dgm:pt modelId="{B8D9B4A9-89E2-4A16-97C2-B59B4E9DF308}">
      <dgm:prSet/>
      <dgm:spPr/>
      <dgm:t>
        <a:bodyPr/>
        <a:lstStyle/>
        <a:p>
          <a:r>
            <a:rPr lang="en-US" dirty="0"/>
            <a:t>The Council agreed to contribute to the Manager's Pension Scheme to comply with "Auto Enrollment" Rules. The Council contributes 10% of the Manager's salary to the NEST pension scheme</a:t>
          </a:r>
          <a:endParaRPr lang="en-GB" dirty="0"/>
        </a:p>
      </dgm:t>
    </dgm:pt>
    <dgm:pt modelId="{2CD7960B-FA53-4477-AD17-CD2709BDE679}" type="parTrans" cxnId="{364D06D9-8692-4D4A-BCB4-3B0BAB1AE31D}">
      <dgm:prSet/>
      <dgm:spPr/>
      <dgm:t>
        <a:bodyPr/>
        <a:lstStyle/>
        <a:p>
          <a:endParaRPr lang="en-GB"/>
        </a:p>
      </dgm:t>
    </dgm:pt>
    <dgm:pt modelId="{EBFE8B25-7B6A-4BAE-ACFF-1598C3662153}" type="sibTrans" cxnId="{364D06D9-8692-4D4A-BCB4-3B0BAB1AE31D}">
      <dgm:prSet/>
      <dgm:spPr/>
      <dgm:t>
        <a:bodyPr/>
        <a:lstStyle/>
        <a:p>
          <a:endParaRPr lang="en-GB"/>
        </a:p>
      </dgm:t>
    </dgm:pt>
    <dgm:pt modelId="{DB636A2A-94C6-40CE-AB6C-1CB7FB4C0C18}" type="pres">
      <dgm:prSet presAssocID="{8076C7C6-2F5F-48A5-A316-9E9EFBA757A9}" presName="diagram" presStyleCnt="0">
        <dgm:presLayoutVars>
          <dgm:dir/>
          <dgm:resizeHandles val="exact"/>
        </dgm:presLayoutVars>
      </dgm:prSet>
      <dgm:spPr/>
    </dgm:pt>
    <dgm:pt modelId="{A09D4D16-93AC-4F38-91E8-01F2FD3AC7B3}" type="pres">
      <dgm:prSet presAssocID="{100E32DC-4C16-4AA8-A7ED-E2FC2C66532E}" presName="node" presStyleLbl="node1" presStyleIdx="0" presStyleCnt="6" custScaleX="72816">
        <dgm:presLayoutVars>
          <dgm:bulletEnabled val="1"/>
        </dgm:presLayoutVars>
      </dgm:prSet>
      <dgm:spPr/>
    </dgm:pt>
    <dgm:pt modelId="{D345A395-7EDB-4D27-9FDD-35DB81D56CC7}" type="pres">
      <dgm:prSet presAssocID="{F98610A6-44DB-45AB-98DF-BD9780FD91B2}" presName="sibTrans" presStyleCnt="0"/>
      <dgm:spPr/>
    </dgm:pt>
    <dgm:pt modelId="{4F4B801F-CED4-4F5F-A9C0-C3A352E677F8}" type="pres">
      <dgm:prSet presAssocID="{96AB3D14-CD83-4BD7-A424-4743D7F5D1F7}" presName="node" presStyleLbl="node1" presStyleIdx="1" presStyleCnt="6">
        <dgm:presLayoutVars>
          <dgm:bulletEnabled val="1"/>
        </dgm:presLayoutVars>
      </dgm:prSet>
      <dgm:spPr/>
    </dgm:pt>
    <dgm:pt modelId="{25622189-2969-4058-9DB9-18999F420D41}" type="pres">
      <dgm:prSet presAssocID="{DA9640A1-85E6-403C-BCCF-394629227DBB}" presName="sibTrans" presStyleCnt="0"/>
      <dgm:spPr/>
    </dgm:pt>
    <dgm:pt modelId="{9A9781F6-B61D-4875-A882-9F573019B4EA}" type="pres">
      <dgm:prSet presAssocID="{F4122174-FBC8-4004-BFDB-9451FE805556}" presName="node" presStyleLbl="node1" presStyleIdx="2" presStyleCnt="6">
        <dgm:presLayoutVars>
          <dgm:bulletEnabled val="1"/>
        </dgm:presLayoutVars>
      </dgm:prSet>
      <dgm:spPr/>
    </dgm:pt>
    <dgm:pt modelId="{0BD8F78E-C9CC-44F5-AF36-E9231AE97A27}" type="pres">
      <dgm:prSet presAssocID="{1B871BBC-A0A1-43F3-B4FC-2EDEFAABCD5A}" presName="sibTrans" presStyleCnt="0"/>
      <dgm:spPr/>
    </dgm:pt>
    <dgm:pt modelId="{57E69A4A-297F-40BE-8CA1-69C8F5C719F6}" type="pres">
      <dgm:prSet presAssocID="{F259ECC4-4AB7-4017-950C-ACBACEE55E06}" presName="node" presStyleLbl="node1" presStyleIdx="3" presStyleCnt="6">
        <dgm:presLayoutVars>
          <dgm:bulletEnabled val="1"/>
        </dgm:presLayoutVars>
      </dgm:prSet>
      <dgm:spPr/>
    </dgm:pt>
    <dgm:pt modelId="{A0C1ABC8-AB0A-492D-9D93-5113304B95B0}" type="pres">
      <dgm:prSet presAssocID="{D4DEF917-D9C5-49BF-BEF3-EB4BEB68DAAA}" presName="sibTrans" presStyleCnt="0"/>
      <dgm:spPr/>
    </dgm:pt>
    <dgm:pt modelId="{74920847-7859-4F6D-98FB-C5DAF85FDE83}" type="pres">
      <dgm:prSet presAssocID="{15DD2A62-738A-4861-B6BF-47D3776EC008}" presName="node" presStyleLbl="node1" presStyleIdx="4" presStyleCnt="6">
        <dgm:presLayoutVars>
          <dgm:bulletEnabled val="1"/>
        </dgm:presLayoutVars>
      </dgm:prSet>
      <dgm:spPr/>
    </dgm:pt>
    <dgm:pt modelId="{4E0BFFC1-2CE6-453D-8FFD-EB13FF46F311}" type="pres">
      <dgm:prSet presAssocID="{CE3E4CFB-8582-49E5-AF21-A06F19111874}" presName="sibTrans" presStyleCnt="0"/>
      <dgm:spPr/>
    </dgm:pt>
    <dgm:pt modelId="{588AA4AA-2566-48C6-8074-9192EBFB0D10}" type="pres">
      <dgm:prSet presAssocID="{B8D9B4A9-89E2-4A16-97C2-B59B4E9DF308}" presName="node" presStyleLbl="node1" presStyleIdx="5" presStyleCnt="6">
        <dgm:presLayoutVars>
          <dgm:bulletEnabled val="1"/>
        </dgm:presLayoutVars>
      </dgm:prSet>
      <dgm:spPr/>
    </dgm:pt>
  </dgm:ptLst>
  <dgm:cxnLst>
    <dgm:cxn modelId="{562F7A26-030B-4579-BA90-B8BD236A32B3}" type="presOf" srcId="{96AB3D14-CD83-4BD7-A424-4743D7F5D1F7}" destId="{4F4B801F-CED4-4F5F-A9C0-C3A352E677F8}" srcOrd="0" destOrd="0" presId="urn:microsoft.com/office/officeart/2005/8/layout/default"/>
    <dgm:cxn modelId="{C5664E34-C260-4BAF-B2E3-B1D23CC694B5}" srcId="{8076C7C6-2F5F-48A5-A316-9E9EFBA757A9}" destId="{F259ECC4-4AB7-4017-950C-ACBACEE55E06}" srcOrd="3" destOrd="0" parTransId="{A6427A45-198C-40DD-B9DB-17CF70E5AA4C}" sibTransId="{D4DEF917-D9C5-49BF-BEF3-EB4BEB68DAAA}"/>
    <dgm:cxn modelId="{72C28C37-9500-4C49-83EF-D822D9F9792C}" type="presOf" srcId="{15DD2A62-738A-4861-B6BF-47D3776EC008}" destId="{74920847-7859-4F6D-98FB-C5DAF85FDE83}" srcOrd="0" destOrd="0" presId="urn:microsoft.com/office/officeart/2005/8/layout/default"/>
    <dgm:cxn modelId="{FCA10360-7980-425E-8C40-939A1964273E}" type="presOf" srcId="{B8D9B4A9-89E2-4A16-97C2-B59B4E9DF308}" destId="{588AA4AA-2566-48C6-8074-9192EBFB0D10}" srcOrd="0" destOrd="0" presId="urn:microsoft.com/office/officeart/2005/8/layout/default"/>
    <dgm:cxn modelId="{B0133F60-9251-4DD2-BE9A-E17265E8FDEF}" srcId="{8076C7C6-2F5F-48A5-A316-9E9EFBA757A9}" destId="{100E32DC-4C16-4AA8-A7ED-E2FC2C66532E}" srcOrd="0" destOrd="0" parTransId="{E3565B5D-4F3C-4013-B4E8-6B78D57B0F78}" sibTransId="{F98610A6-44DB-45AB-98DF-BD9780FD91B2}"/>
    <dgm:cxn modelId="{24132A86-83F2-46CB-91E8-66CCBD57673E}" srcId="{8076C7C6-2F5F-48A5-A316-9E9EFBA757A9}" destId="{96AB3D14-CD83-4BD7-A424-4743D7F5D1F7}" srcOrd="1" destOrd="0" parTransId="{1FDA4A06-63B3-4AB7-B890-28A0663B9596}" sibTransId="{DA9640A1-85E6-403C-BCCF-394629227DBB}"/>
    <dgm:cxn modelId="{31CEC598-5155-46B5-8F77-A4F831D93266}" type="presOf" srcId="{F259ECC4-4AB7-4017-950C-ACBACEE55E06}" destId="{57E69A4A-297F-40BE-8CA1-69C8F5C719F6}" srcOrd="0" destOrd="0" presId="urn:microsoft.com/office/officeart/2005/8/layout/default"/>
    <dgm:cxn modelId="{E070A9B1-3F76-4D3C-BEBE-D780072C5FDF}" type="presOf" srcId="{100E32DC-4C16-4AA8-A7ED-E2FC2C66532E}" destId="{A09D4D16-93AC-4F38-91E8-01F2FD3AC7B3}" srcOrd="0" destOrd="0" presId="urn:microsoft.com/office/officeart/2005/8/layout/default"/>
    <dgm:cxn modelId="{906B9EB2-B587-4FE2-8722-5606D8615A5D}" srcId="{8076C7C6-2F5F-48A5-A316-9E9EFBA757A9}" destId="{15DD2A62-738A-4861-B6BF-47D3776EC008}" srcOrd="4" destOrd="0" parTransId="{4C50BF17-05DB-4794-B785-032449E3EA37}" sibTransId="{CE3E4CFB-8582-49E5-AF21-A06F19111874}"/>
    <dgm:cxn modelId="{364D06D9-8692-4D4A-BCB4-3B0BAB1AE31D}" srcId="{8076C7C6-2F5F-48A5-A316-9E9EFBA757A9}" destId="{B8D9B4A9-89E2-4A16-97C2-B59B4E9DF308}" srcOrd="5" destOrd="0" parTransId="{2CD7960B-FA53-4477-AD17-CD2709BDE679}" sibTransId="{EBFE8B25-7B6A-4BAE-ACFF-1598C3662153}"/>
    <dgm:cxn modelId="{4FE966E1-5122-468A-89C2-A0D7BE95D318}" srcId="{8076C7C6-2F5F-48A5-A316-9E9EFBA757A9}" destId="{F4122174-FBC8-4004-BFDB-9451FE805556}" srcOrd="2" destOrd="0" parTransId="{311846EE-E3EB-4BF2-8C17-B8658BCF30AB}" sibTransId="{1B871BBC-A0A1-43F3-B4FC-2EDEFAABCD5A}"/>
    <dgm:cxn modelId="{335D86EB-7CC2-40FA-8310-9B71C5BA1D34}" type="presOf" srcId="{8076C7C6-2F5F-48A5-A316-9E9EFBA757A9}" destId="{DB636A2A-94C6-40CE-AB6C-1CB7FB4C0C18}" srcOrd="0" destOrd="0" presId="urn:microsoft.com/office/officeart/2005/8/layout/default"/>
    <dgm:cxn modelId="{1CD8FEEF-0708-4E2E-807B-11F0AA9E01D4}" type="presOf" srcId="{F4122174-FBC8-4004-BFDB-9451FE805556}" destId="{9A9781F6-B61D-4875-A882-9F573019B4EA}" srcOrd="0" destOrd="0" presId="urn:microsoft.com/office/officeart/2005/8/layout/default"/>
    <dgm:cxn modelId="{311AC95C-961A-46D3-A846-AA5DDE435E7A}" type="presParOf" srcId="{DB636A2A-94C6-40CE-AB6C-1CB7FB4C0C18}" destId="{A09D4D16-93AC-4F38-91E8-01F2FD3AC7B3}" srcOrd="0" destOrd="0" presId="urn:microsoft.com/office/officeart/2005/8/layout/default"/>
    <dgm:cxn modelId="{80D7AC05-271E-4A17-AEC6-35D3538814F0}" type="presParOf" srcId="{DB636A2A-94C6-40CE-AB6C-1CB7FB4C0C18}" destId="{D345A395-7EDB-4D27-9FDD-35DB81D56CC7}" srcOrd="1" destOrd="0" presId="urn:microsoft.com/office/officeart/2005/8/layout/default"/>
    <dgm:cxn modelId="{81E5CB40-0DEE-42A4-B13D-C161BCE5DF15}" type="presParOf" srcId="{DB636A2A-94C6-40CE-AB6C-1CB7FB4C0C18}" destId="{4F4B801F-CED4-4F5F-A9C0-C3A352E677F8}" srcOrd="2" destOrd="0" presId="urn:microsoft.com/office/officeart/2005/8/layout/default"/>
    <dgm:cxn modelId="{773710AF-4A50-4D7C-9077-B4B9BA7B3E0B}" type="presParOf" srcId="{DB636A2A-94C6-40CE-AB6C-1CB7FB4C0C18}" destId="{25622189-2969-4058-9DB9-18999F420D41}" srcOrd="3" destOrd="0" presId="urn:microsoft.com/office/officeart/2005/8/layout/default"/>
    <dgm:cxn modelId="{DA9E1487-1D30-4629-BC25-FED181BB5E82}" type="presParOf" srcId="{DB636A2A-94C6-40CE-AB6C-1CB7FB4C0C18}" destId="{9A9781F6-B61D-4875-A882-9F573019B4EA}" srcOrd="4" destOrd="0" presId="urn:microsoft.com/office/officeart/2005/8/layout/default"/>
    <dgm:cxn modelId="{02CE9119-8F0A-4177-A663-3886F638A4C4}" type="presParOf" srcId="{DB636A2A-94C6-40CE-AB6C-1CB7FB4C0C18}" destId="{0BD8F78E-C9CC-44F5-AF36-E9231AE97A27}" srcOrd="5" destOrd="0" presId="urn:microsoft.com/office/officeart/2005/8/layout/default"/>
    <dgm:cxn modelId="{43460EB7-8D3A-4516-AF40-D3DF95C0D03D}" type="presParOf" srcId="{DB636A2A-94C6-40CE-AB6C-1CB7FB4C0C18}" destId="{57E69A4A-297F-40BE-8CA1-69C8F5C719F6}" srcOrd="6" destOrd="0" presId="urn:microsoft.com/office/officeart/2005/8/layout/default"/>
    <dgm:cxn modelId="{2E190733-1088-4495-AD0C-584AE129DCCE}" type="presParOf" srcId="{DB636A2A-94C6-40CE-AB6C-1CB7FB4C0C18}" destId="{A0C1ABC8-AB0A-492D-9D93-5113304B95B0}" srcOrd="7" destOrd="0" presId="urn:microsoft.com/office/officeart/2005/8/layout/default"/>
    <dgm:cxn modelId="{025E5462-277C-4AC1-B11D-B10091EF6DF3}" type="presParOf" srcId="{DB636A2A-94C6-40CE-AB6C-1CB7FB4C0C18}" destId="{74920847-7859-4F6D-98FB-C5DAF85FDE83}" srcOrd="8" destOrd="0" presId="urn:microsoft.com/office/officeart/2005/8/layout/default"/>
    <dgm:cxn modelId="{F8250472-B0FA-4593-AC40-284AC876BD21}" type="presParOf" srcId="{DB636A2A-94C6-40CE-AB6C-1CB7FB4C0C18}" destId="{4E0BFFC1-2CE6-453D-8FFD-EB13FF46F311}" srcOrd="9" destOrd="0" presId="urn:microsoft.com/office/officeart/2005/8/layout/default"/>
    <dgm:cxn modelId="{85D69359-C58F-4731-B245-B29AE157D3BE}" type="presParOf" srcId="{DB636A2A-94C6-40CE-AB6C-1CB7FB4C0C18}" destId="{588AA4AA-2566-48C6-8074-9192EBFB0D1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C72E76-EC63-46CA-9B45-52529485B64D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3F2959D-CE6D-487B-8399-A13EA764DC4E}">
      <dgm:prSet custT="1"/>
      <dgm:spPr/>
      <dgm:t>
        <a:bodyPr/>
        <a:lstStyle/>
        <a:p>
          <a:r>
            <a:rPr lang="cy-GB" sz="2800" dirty="0"/>
            <a:t>A </a:t>
          </a:r>
          <a:r>
            <a:rPr lang="cy-GB" sz="2800" dirty="0" err="1"/>
            <a:t>total</a:t>
          </a:r>
          <a:r>
            <a:rPr lang="cy-GB" sz="2800" dirty="0"/>
            <a:t> </a:t>
          </a:r>
          <a:r>
            <a:rPr lang="cy-GB" sz="2800" dirty="0" err="1"/>
            <a:t>amount</a:t>
          </a:r>
          <a:r>
            <a:rPr lang="cy-GB" sz="2800" dirty="0"/>
            <a:t> of </a:t>
          </a:r>
          <a:r>
            <a:rPr lang="cy-GB" sz="6000" b="1" i="0" dirty="0">
              <a:solidFill>
                <a:srgbClr val="00B0F0"/>
              </a:solidFill>
            </a:rPr>
            <a:t>£4,500 </a:t>
          </a:r>
          <a:r>
            <a:rPr lang="cy-GB" sz="2800" dirty="0"/>
            <a:t>to </a:t>
          </a:r>
          <a:r>
            <a:rPr lang="cy-GB" sz="4000" b="1" dirty="0">
              <a:solidFill>
                <a:srgbClr val="00B0F0"/>
              </a:solidFill>
            </a:rPr>
            <a:t>18</a:t>
          </a:r>
          <a:r>
            <a:rPr lang="cy-GB" sz="2800" dirty="0"/>
            <a:t> </a:t>
          </a:r>
          <a:r>
            <a:rPr lang="cy-GB" sz="2800" dirty="0" err="1"/>
            <a:t>organisations</a:t>
          </a:r>
          <a:r>
            <a:rPr lang="cy-GB" sz="2800" dirty="0"/>
            <a:t> </a:t>
          </a:r>
          <a:r>
            <a:rPr lang="cy-GB" sz="2800" dirty="0" err="1"/>
            <a:t>varying</a:t>
          </a:r>
          <a:r>
            <a:rPr lang="cy-GB" sz="2800" dirty="0"/>
            <a:t> </a:t>
          </a:r>
          <a:r>
            <a:rPr lang="cy-GB" sz="2800" dirty="0" err="1"/>
            <a:t>from</a:t>
          </a:r>
          <a:r>
            <a:rPr lang="cy-GB" sz="2800" dirty="0"/>
            <a:t> £100 to £1,000</a:t>
          </a:r>
          <a:endParaRPr lang="en-US" sz="2800" dirty="0"/>
        </a:p>
      </dgm:t>
    </dgm:pt>
    <dgm:pt modelId="{6D298E5C-D594-4733-959F-1A7BED2D2060}" type="parTrans" cxnId="{1B7AF337-D0B3-4ED6-90FD-F4632C2EC216}">
      <dgm:prSet/>
      <dgm:spPr/>
      <dgm:t>
        <a:bodyPr/>
        <a:lstStyle/>
        <a:p>
          <a:endParaRPr lang="en-US"/>
        </a:p>
      </dgm:t>
    </dgm:pt>
    <dgm:pt modelId="{142D2519-A8E3-43FB-9BE1-0916FBB9FCF2}" type="sibTrans" cxnId="{1B7AF337-D0B3-4ED6-90FD-F4632C2EC216}">
      <dgm:prSet/>
      <dgm:spPr/>
      <dgm:t>
        <a:bodyPr/>
        <a:lstStyle/>
        <a:p>
          <a:endParaRPr lang="en-US"/>
        </a:p>
      </dgm:t>
    </dgm:pt>
    <dgm:pt modelId="{50CB186F-6BF0-475A-A1D5-CC77DDC3DCB9}">
      <dgm:prSet custT="1"/>
      <dgm:spPr/>
      <dgm:t>
        <a:bodyPr/>
        <a:lstStyle/>
        <a:p>
          <a:r>
            <a:rPr lang="cy-GB" sz="2800" dirty="0"/>
            <a:t>A grant was </a:t>
          </a:r>
          <a:r>
            <a:rPr lang="cy-GB" sz="2800" dirty="0" err="1"/>
            <a:t>offered</a:t>
          </a:r>
          <a:r>
            <a:rPr lang="cy-GB" sz="2800" dirty="0"/>
            <a:t> of  </a:t>
          </a:r>
          <a:r>
            <a:rPr lang="cy-GB" sz="5400" b="1" dirty="0">
              <a:solidFill>
                <a:srgbClr val="00B0F0"/>
              </a:solidFill>
            </a:rPr>
            <a:t>£100 </a:t>
          </a:r>
          <a:r>
            <a:rPr lang="cy-GB" sz="2800" dirty="0"/>
            <a:t>to </a:t>
          </a:r>
          <a:r>
            <a:rPr lang="cy-GB" sz="2800" dirty="0" err="1"/>
            <a:t>each</a:t>
          </a:r>
          <a:r>
            <a:rPr lang="cy-GB" sz="2800" dirty="0"/>
            <a:t> </a:t>
          </a:r>
          <a:r>
            <a:rPr lang="cy-GB" sz="2800" dirty="0" err="1"/>
            <a:t>village</a:t>
          </a:r>
          <a:r>
            <a:rPr lang="cy-GB" sz="2800" dirty="0"/>
            <a:t> </a:t>
          </a:r>
          <a:r>
            <a:rPr lang="cy-GB" sz="2800" dirty="0" err="1"/>
            <a:t>in</a:t>
          </a:r>
          <a:r>
            <a:rPr lang="cy-GB" sz="2800" dirty="0"/>
            <a:t> the </a:t>
          </a:r>
          <a:r>
            <a:rPr lang="cy-GB" sz="2800" dirty="0" err="1"/>
            <a:t>community</a:t>
          </a:r>
          <a:r>
            <a:rPr lang="cy-GB" sz="2800" dirty="0"/>
            <a:t> to </a:t>
          </a:r>
          <a:r>
            <a:rPr lang="cy-GB" sz="2800" dirty="0" err="1"/>
            <a:t>hold</a:t>
          </a:r>
          <a:r>
            <a:rPr lang="cy-GB" sz="2800" dirty="0"/>
            <a:t> </a:t>
          </a:r>
          <a:r>
            <a:rPr lang="cy-GB" sz="2800" dirty="0" err="1"/>
            <a:t>activites</a:t>
          </a:r>
          <a:r>
            <a:rPr lang="cy-GB" sz="2800" dirty="0"/>
            <a:t> to </a:t>
          </a:r>
          <a:r>
            <a:rPr lang="cy-GB" sz="2800" dirty="0" err="1"/>
            <a:t>celebrate</a:t>
          </a:r>
          <a:r>
            <a:rPr lang="cy-GB" sz="2800" dirty="0"/>
            <a:t> </a:t>
          </a:r>
          <a:r>
            <a:rPr lang="cy-GB" sz="3600" b="1" i="1" dirty="0" err="1"/>
            <a:t>Victory</a:t>
          </a:r>
          <a:r>
            <a:rPr lang="cy-GB" sz="3600" b="1" i="1" dirty="0"/>
            <a:t> </a:t>
          </a:r>
          <a:r>
            <a:rPr lang="cy-GB" sz="3600" b="1" i="1" dirty="0" err="1"/>
            <a:t>In</a:t>
          </a:r>
          <a:r>
            <a:rPr lang="cy-GB" sz="3600" b="1" i="1" dirty="0"/>
            <a:t> Europe Day </a:t>
          </a:r>
          <a:r>
            <a:rPr lang="cy-GB" sz="2800" b="0" i="0" dirty="0" err="1"/>
            <a:t>on</a:t>
          </a:r>
          <a:r>
            <a:rPr lang="cy-GB" sz="2800" b="0" i="0" dirty="0"/>
            <a:t> the Bank Holiday </a:t>
          </a:r>
          <a:r>
            <a:rPr lang="cy-GB" sz="2800" b="0" i="0" dirty="0" err="1"/>
            <a:t>weekend</a:t>
          </a:r>
          <a:r>
            <a:rPr lang="cy-GB" sz="2800" b="0" i="0" dirty="0"/>
            <a:t> </a:t>
          </a:r>
          <a:r>
            <a:rPr lang="cy-GB" sz="2800" b="0" i="0" dirty="0" err="1"/>
            <a:t>on</a:t>
          </a:r>
          <a:r>
            <a:rPr lang="cy-GB" sz="2800" b="0" i="0" dirty="0"/>
            <a:t> </a:t>
          </a:r>
          <a:r>
            <a:rPr lang="cy-GB" sz="2800" b="0" i="0" dirty="0" err="1"/>
            <a:t>Friday</a:t>
          </a:r>
          <a:r>
            <a:rPr lang="cy-GB" sz="2800" b="0" i="0" dirty="0"/>
            <a:t> 8 May 2020</a:t>
          </a:r>
          <a:endParaRPr lang="en-US" sz="2800" b="0" i="0" dirty="0"/>
        </a:p>
      </dgm:t>
    </dgm:pt>
    <dgm:pt modelId="{98053473-0FA3-4865-B39B-DEE4481AB8A5}" type="parTrans" cxnId="{FD5574ED-0B98-4524-A5EE-06F5217216DE}">
      <dgm:prSet/>
      <dgm:spPr/>
      <dgm:t>
        <a:bodyPr/>
        <a:lstStyle/>
        <a:p>
          <a:endParaRPr lang="en-US"/>
        </a:p>
      </dgm:t>
    </dgm:pt>
    <dgm:pt modelId="{493D5967-1E05-4022-8709-320A2C1F02FE}" type="sibTrans" cxnId="{FD5574ED-0B98-4524-A5EE-06F5217216DE}">
      <dgm:prSet/>
      <dgm:spPr/>
      <dgm:t>
        <a:bodyPr/>
        <a:lstStyle/>
        <a:p>
          <a:endParaRPr lang="en-US"/>
        </a:p>
      </dgm:t>
    </dgm:pt>
    <dgm:pt modelId="{0D63EA61-5AE4-4F1C-BDBF-F31C18CC2648}" type="pres">
      <dgm:prSet presAssocID="{ECC72E76-EC63-46CA-9B45-52529485B64D}" presName="Name0" presStyleCnt="0">
        <dgm:presLayoutVars>
          <dgm:dir/>
          <dgm:animLvl val="lvl"/>
          <dgm:resizeHandles val="exact"/>
        </dgm:presLayoutVars>
      </dgm:prSet>
      <dgm:spPr/>
    </dgm:pt>
    <dgm:pt modelId="{2AA46A33-34CB-47B6-9CBC-1DDE426A8320}" type="pres">
      <dgm:prSet presAssocID="{50CB186F-6BF0-475A-A1D5-CC77DDC3DCB9}" presName="boxAndChildren" presStyleCnt="0"/>
      <dgm:spPr/>
    </dgm:pt>
    <dgm:pt modelId="{2F363C50-3D63-400B-914A-79EAA21CA91E}" type="pres">
      <dgm:prSet presAssocID="{50CB186F-6BF0-475A-A1D5-CC77DDC3DCB9}" presName="parentTextBox" presStyleLbl="node1" presStyleIdx="0" presStyleCnt="2" custScaleX="98294" custScaleY="213276" custLinFactNeighborX="-379" custLinFactNeighborY="-14317"/>
      <dgm:spPr/>
    </dgm:pt>
    <dgm:pt modelId="{D325017B-E93B-4E0D-BF9C-8CE75CA88633}" type="pres">
      <dgm:prSet presAssocID="{142D2519-A8E3-43FB-9BE1-0916FBB9FCF2}" presName="sp" presStyleCnt="0"/>
      <dgm:spPr/>
    </dgm:pt>
    <dgm:pt modelId="{21C083B2-9D8E-4CF1-AFCD-03DC23F51713}" type="pres">
      <dgm:prSet presAssocID="{33F2959D-CE6D-487B-8399-A13EA764DC4E}" presName="arrowAndChildren" presStyleCnt="0"/>
      <dgm:spPr/>
    </dgm:pt>
    <dgm:pt modelId="{E35435BF-7C48-4383-ABB6-F42D1D959B39}" type="pres">
      <dgm:prSet presAssocID="{33F2959D-CE6D-487B-8399-A13EA764DC4E}" presName="parentTextArrow" presStyleLbl="node1" presStyleIdx="1" presStyleCnt="2"/>
      <dgm:spPr/>
    </dgm:pt>
  </dgm:ptLst>
  <dgm:cxnLst>
    <dgm:cxn modelId="{0B4A6319-D61B-404A-9FBC-B56111158702}" type="presOf" srcId="{50CB186F-6BF0-475A-A1D5-CC77DDC3DCB9}" destId="{2F363C50-3D63-400B-914A-79EAA21CA91E}" srcOrd="0" destOrd="0" presId="urn:microsoft.com/office/officeart/2005/8/layout/process4"/>
    <dgm:cxn modelId="{79376719-0556-48EB-A7F0-A77EEB0ACAD4}" type="presOf" srcId="{33F2959D-CE6D-487B-8399-A13EA764DC4E}" destId="{E35435BF-7C48-4383-ABB6-F42D1D959B39}" srcOrd="0" destOrd="0" presId="urn:microsoft.com/office/officeart/2005/8/layout/process4"/>
    <dgm:cxn modelId="{1B7AF337-D0B3-4ED6-90FD-F4632C2EC216}" srcId="{ECC72E76-EC63-46CA-9B45-52529485B64D}" destId="{33F2959D-CE6D-487B-8399-A13EA764DC4E}" srcOrd="0" destOrd="0" parTransId="{6D298E5C-D594-4733-959F-1A7BED2D2060}" sibTransId="{142D2519-A8E3-43FB-9BE1-0916FBB9FCF2}"/>
    <dgm:cxn modelId="{BFE875CD-EB91-4E99-855E-6DDE88183992}" type="presOf" srcId="{ECC72E76-EC63-46CA-9B45-52529485B64D}" destId="{0D63EA61-5AE4-4F1C-BDBF-F31C18CC2648}" srcOrd="0" destOrd="0" presId="urn:microsoft.com/office/officeart/2005/8/layout/process4"/>
    <dgm:cxn modelId="{FD5574ED-0B98-4524-A5EE-06F5217216DE}" srcId="{ECC72E76-EC63-46CA-9B45-52529485B64D}" destId="{50CB186F-6BF0-475A-A1D5-CC77DDC3DCB9}" srcOrd="1" destOrd="0" parTransId="{98053473-0FA3-4865-B39B-DEE4481AB8A5}" sibTransId="{493D5967-1E05-4022-8709-320A2C1F02FE}"/>
    <dgm:cxn modelId="{A64B5F25-27EB-46F0-89CD-2D04D1BFE557}" type="presParOf" srcId="{0D63EA61-5AE4-4F1C-BDBF-F31C18CC2648}" destId="{2AA46A33-34CB-47B6-9CBC-1DDE426A8320}" srcOrd="0" destOrd="0" presId="urn:microsoft.com/office/officeart/2005/8/layout/process4"/>
    <dgm:cxn modelId="{F58ACCA4-4036-40DD-99AC-287D9D822372}" type="presParOf" srcId="{2AA46A33-34CB-47B6-9CBC-1DDE426A8320}" destId="{2F363C50-3D63-400B-914A-79EAA21CA91E}" srcOrd="0" destOrd="0" presId="urn:microsoft.com/office/officeart/2005/8/layout/process4"/>
    <dgm:cxn modelId="{0C287B41-7D4C-4AFC-979B-4FE360641974}" type="presParOf" srcId="{0D63EA61-5AE4-4F1C-BDBF-F31C18CC2648}" destId="{D325017B-E93B-4E0D-BF9C-8CE75CA88633}" srcOrd="1" destOrd="0" presId="urn:microsoft.com/office/officeart/2005/8/layout/process4"/>
    <dgm:cxn modelId="{A4314508-68C9-4E01-9788-5185EB11E25B}" type="presParOf" srcId="{0D63EA61-5AE4-4F1C-BDBF-F31C18CC2648}" destId="{21C083B2-9D8E-4CF1-AFCD-03DC23F51713}" srcOrd="2" destOrd="0" presId="urn:microsoft.com/office/officeart/2005/8/layout/process4"/>
    <dgm:cxn modelId="{947D0450-647D-4D8B-81AD-57E5DA1D9BCA}" type="presParOf" srcId="{21C083B2-9D8E-4CF1-AFCD-03DC23F51713}" destId="{E35435BF-7C48-4383-ABB6-F42D1D959B3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B83284-01E9-4114-BDFB-BF06F0BF133B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8A36F7-EA31-4B32-85CF-478278E4219A}">
      <dgm:prSet/>
      <dgm:spPr/>
      <dgm:t>
        <a:bodyPr/>
        <a:lstStyle/>
        <a:p>
          <a:r>
            <a:rPr lang="en-US" dirty="0"/>
            <a:t>Partnership agreement with Gwynedd Council to ensure all the community's salt bins are full</a:t>
          </a:r>
        </a:p>
      </dgm:t>
    </dgm:pt>
    <dgm:pt modelId="{2ABA2285-34AE-4E50-AAAA-0278C545F9C0}" type="parTrans" cxnId="{AF1940D2-5DD3-4F9D-876B-E6D977B76BCA}">
      <dgm:prSet/>
      <dgm:spPr/>
      <dgm:t>
        <a:bodyPr/>
        <a:lstStyle/>
        <a:p>
          <a:endParaRPr lang="en-US"/>
        </a:p>
      </dgm:t>
    </dgm:pt>
    <dgm:pt modelId="{F5A07B67-BD99-4D10-8E11-9D10E9F6A9A8}" type="sibTrans" cxnId="{AF1940D2-5DD3-4F9D-876B-E6D977B76BCA}">
      <dgm:prSet/>
      <dgm:spPr/>
      <dgm:t>
        <a:bodyPr/>
        <a:lstStyle/>
        <a:p>
          <a:endParaRPr lang="en-US"/>
        </a:p>
      </dgm:t>
    </dgm:pt>
    <dgm:pt modelId="{D6FE9001-E13E-4FD1-885E-A9781717D413}">
      <dgm:prSet/>
      <dgm:spPr/>
      <dgm:t>
        <a:bodyPr/>
        <a:lstStyle/>
        <a:p>
          <a:r>
            <a:rPr lang="en-US" dirty="0"/>
            <a:t>Commitment to partner with Gwynedd Council to keep the Marine Toilet, </a:t>
          </a:r>
          <a:r>
            <a:rPr lang="en-US" dirty="0" err="1"/>
            <a:t>Dinas</a:t>
          </a:r>
          <a:r>
            <a:rPr lang="en-US" dirty="0"/>
            <a:t> </a:t>
          </a:r>
          <a:r>
            <a:rPr lang="en-US" dirty="0" err="1"/>
            <a:t>Dinlle</a:t>
          </a:r>
          <a:r>
            <a:rPr lang="en-US" dirty="0"/>
            <a:t> open up to 31 March 2021.</a:t>
          </a:r>
        </a:p>
      </dgm:t>
    </dgm:pt>
    <dgm:pt modelId="{AF7DCA6F-839D-4CD2-8359-BC1D9951586E}" type="parTrans" cxnId="{3EBBB3EA-3232-4530-A2BC-F4E7E08C5CEE}">
      <dgm:prSet/>
      <dgm:spPr/>
      <dgm:t>
        <a:bodyPr/>
        <a:lstStyle/>
        <a:p>
          <a:endParaRPr lang="en-US"/>
        </a:p>
      </dgm:t>
    </dgm:pt>
    <dgm:pt modelId="{C32570B6-5D45-4FC6-98F1-D250797D7783}" type="sibTrans" cxnId="{3EBBB3EA-3232-4530-A2BC-F4E7E08C5CEE}">
      <dgm:prSet/>
      <dgm:spPr/>
      <dgm:t>
        <a:bodyPr/>
        <a:lstStyle/>
        <a:p>
          <a:endParaRPr lang="en-US"/>
        </a:p>
      </dgm:t>
    </dgm:pt>
    <dgm:pt modelId="{8B98763B-6A28-4CB9-87F8-A79981565392}">
      <dgm:prSet/>
      <dgm:spPr/>
      <dgm:t>
        <a:bodyPr/>
        <a:lstStyle/>
        <a:p>
          <a:r>
            <a:rPr lang="en-US" dirty="0"/>
            <a:t>Continue to work with the Diocese to maintain the grass  of the St Thomas’s Churchyard , </a:t>
          </a:r>
          <a:r>
            <a:rPr lang="en-US" dirty="0" err="1"/>
            <a:t>Groeslon</a:t>
          </a:r>
          <a:endParaRPr lang="en-US" dirty="0"/>
        </a:p>
      </dgm:t>
    </dgm:pt>
    <dgm:pt modelId="{2EA45265-47A5-4B53-8561-D5C846D05B0F}" type="parTrans" cxnId="{247EDBC0-5FF6-4A48-BFC4-BB8036F63FD9}">
      <dgm:prSet/>
      <dgm:spPr/>
      <dgm:t>
        <a:bodyPr/>
        <a:lstStyle/>
        <a:p>
          <a:endParaRPr lang="en-US"/>
        </a:p>
      </dgm:t>
    </dgm:pt>
    <dgm:pt modelId="{668C7894-1E41-489D-B822-9B25EDAF8734}" type="sibTrans" cxnId="{247EDBC0-5FF6-4A48-BFC4-BB8036F63FD9}">
      <dgm:prSet/>
      <dgm:spPr/>
      <dgm:t>
        <a:bodyPr/>
        <a:lstStyle/>
        <a:p>
          <a:endParaRPr lang="en-US"/>
        </a:p>
      </dgm:t>
    </dgm:pt>
    <dgm:pt modelId="{592AA7B0-D5E9-4BDF-A5BF-F9DCEE051D51}">
      <dgm:prSet/>
      <dgm:spPr/>
      <dgm:t>
        <a:bodyPr/>
        <a:lstStyle/>
        <a:p>
          <a:r>
            <a:rPr lang="en-US" dirty="0"/>
            <a:t>Joint Working with </a:t>
          </a:r>
          <a:r>
            <a:rPr lang="en-US" dirty="0" err="1"/>
            <a:t>Snowdonia</a:t>
          </a:r>
          <a:r>
            <a:rPr lang="en-US" dirty="0"/>
            <a:t> National Park on the </a:t>
          </a:r>
          <a:r>
            <a:rPr lang="en-US" dirty="0" err="1"/>
            <a:t>Euuropean</a:t>
          </a:r>
          <a:r>
            <a:rPr lang="en-US" dirty="0"/>
            <a:t> Grant Funded </a:t>
          </a:r>
          <a:r>
            <a:rPr lang="en-US" dirty="0" err="1"/>
            <a:t>Uwch</a:t>
          </a:r>
          <a:r>
            <a:rPr lang="en-US" dirty="0"/>
            <a:t> </a:t>
          </a:r>
          <a:r>
            <a:rPr lang="en-US" dirty="0" err="1"/>
            <a:t>Gwyrfai</a:t>
          </a:r>
          <a:r>
            <a:rPr lang="en-US" dirty="0"/>
            <a:t> Common project. The project strives to improve the common , create firebreaks, improve access. In 2020 work is expected on the Lon Cim to </a:t>
          </a:r>
          <a:r>
            <a:rPr lang="en-US" dirty="0" err="1"/>
            <a:t>Warmlee</a:t>
          </a:r>
          <a:r>
            <a:rPr lang="en-US" dirty="0"/>
            <a:t> to clear bramble and to open two wells which have been lost due to neglect    </a:t>
          </a:r>
        </a:p>
      </dgm:t>
    </dgm:pt>
    <dgm:pt modelId="{E020B479-3CEE-4384-9997-16D5CE832B61}" type="parTrans" cxnId="{B5D0EF51-0DE4-4FF7-9E52-C46B49D50D34}">
      <dgm:prSet/>
      <dgm:spPr/>
      <dgm:t>
        <a:bodyPr/>
        <a:lstStyle/>
        <a:p>
          <a:endParaRPr lang="en-US"/>
        </a:p>
      </dgm:t>
    </dgm:pt>
    <dgm:pt modelId="{16CD0D1F-E5B9-4CE3-AC05-3FE90DC6C29F}" type="sibTrans" cxnId="{B5D0EF51-0DE4-4FF7-9E52-C46B49D50D34}">
      <dgm:prSet/>
      <dgm:spPr/>
      <dgm:t>
        <a:bodyPr/>
        <a:lstStyle/>
        <a:p>
          <a:endParaRPr lang="en-US"/>
        </a:p>
      </dgm:t>
    </dgm:pt>
    <dgm:pt modelId="{C6EC6970-9C56-4242-A7FB-FC4309934671}" type="pres">
      <dgm:prSet presAssocID="{22B83284-01E9-4114-BDFB-BF06F0BF133B}" presName="outerComposite" presStyleCnt="0">
        <dgm:presLayoutVars>
          <dgm:chMax val="5"/>
          <dgm:dir/>
          <dgm:resizeHandles val="exact"/>
        </dgm:presLayoutVars>
      </dgm:prSet>
      <dgm:spPr/>
    </dgm:pt>
    <dgm:pt modelId="{C8D77E8E-715E-465E-990A-5D73D4D1FBA5}" type="pres">
      <dgm:prSet presAssocID="{22B83284-01E9-4114-BDFB-BF06F0BF133B}" presName="dummyMaxCanvas" presStyleCnt="0">
        <dgm:presLayoutVars/>
      </dgm:prSet>
      <dgm:spPr/>
    </dgm:pt>
    <dgm:pt modelId="{97F59FB0-35B7-40B9-8D5B-A442DAE4368B}" type="pres">
      <dgm:prSet presAssocID="{22B83284-01E9-4114-BDFB-BF06F0BF133B}" presName="FourNodes_1" presStyleLbl="node1" presStyleIdx="0" presStyleCnt="4">
        <dgm:presLayoutVars>
          <dgm:bulletEnabled val="1"/>
        </dgm:presLayoutVars>
      </dgm:prSet>
      <dgm:spPr/>
    </dgm:pt>
    <dgm:pt modelId="{2B54B3D1-33C5-4B22-BD52-FA9D615AE49B}" type="pres">
      <dgm:prSet presAssocID="{22B83284-01E9-4114-BDFB-BF06F0BF133B}" presName="FourNodes_2" presStyleLbl="node1" presStyleIdx="1" presStyleCnt="4">
        <dgm:presLayoutVars>
          <dgm:bulletEnabled val="1"/>
        </dgm:presLayoutVars>
      </dgm:prSet>
      <dgm:spPr/>
    </dgm:pt>
    <dgm:pt modelId="{338D26E9-B3F9-4900-91E4-6FC7C0C1C244}" type="pres">
      <dgm:prSet presAssocID="{22B83284-01E9-4114-BDFB-BF06F0BF133B}" presName="FourNodes_3" presStyleLbl="node1" presStyleIdx="2" presStyleCnt="4">
        <dgm:presLayoutVars>
          <dgm:bulletEnabled val="1"/>
        </dgm:presLayoutVars>
      </dgm:prSet>
      <dgm:spPr/>
    </dgm:pt>
    <dgm:pt modelId="{C8CE1230-6CC2-493D-9F6A-DF3853D556C4}" type="pres">
      <dgm:prSet presAssocID="{22B83284-01E9-4114-BDFB-BF06F0BF133B}" presName="FourNodes_4" presStyleLbl="node1" presStyleIdx="3" presStyleCnt="4">
        <dgm:presLayoutVars>
          <dgm:bulletEnabled val="1"/>
        </dgm:presLayoutVars>
      </dgm:prSet>
      <dgm:spPr/>
    </dgm:pt>
    <dgm:pt modelId="{7D230A25-A8E6-4D8A-85EE-8568A4563289}" type="pres">
      <dgm:prSet presAssocID="{22B83284-01E9-4114-BDFB-BF06F0BF133B}" presName="FourConn_1-2" presStyleLbl="fgAccFollowNode1" presStyleIdx="0" presStyleCnt="3">
        <dgm:presLayoutVars>
          <dgm:bulletEnabled val="1"/>
        </dgm:presLayoutVars>
      </dgm:prSet>
      <dgm:spPr/>
    </dgm:pt>
    <dgm:pt modelId="{C4CAA7AF-BD6F-48D1-858B-58A6D1C54EDF}" type="pres">
      <dgm:prSet presAssocID="{22B83284-01E9-4114-BDFB-BF06F0BF133B}" presName="FourConn_2-3" presStyleLbl="fgAccFollowNode1" presStyleIdx="1" presStyleCnt="3">
        <dgm:presLayoutVars>
          <dgm:bulletEnabled val="1"/>
        </dgm:presLayoutVars>
      </dgm:prSet>
      <dgm:spPr/>
    </dgm:pt>
    <dgm:pt modelId="{4BF24B4F-6DEB-4450-90C3-D634620A7521}" type="pres">
      <dgm:prSet presAssocID="{22B83284-01E9-4114-BDFB-BF06F0BF133B}" presName="FourConn_3-4" presStyleLbl="fgAccFollowNode1" presStyleIdx="2" presStyleCnt="3">
        <dgm:presLayoutVars>
          <dgm:bulletEnabled val="1"/>
        </dgm:presLayoutVars>
      </dgm:prSet>
      <dgm:spPr/>
    </dgm:pt>
    <dgm:pt modelId="{7C18DE32-A149-425C-9B07-8BAE9DA8DC1A}" type="pres">
      <dgm:prSet presAssocID="{22B83284-01E9-4114-BDFB-BF06F0BF133B}" presName="FourNodes_1_text" presStyleLbl="node1" presStyleIdx="3" presStyleCnt="4">
        <dgm:presLayoutVars>
          <dgm:bulletEnabled val="1"/>
        </dgm:presLayoutVars>
      </dgm:prSet>
      <dgm:spPr/>
    </dgm:pt>
    <dgm:pt modelId="{2D4FEBBC-6D04-4E09-91E5-56E8F12FB13F}" type="pres">
      <dgm:prSet presAssocID="{22B83284-01E9-4114-BDFB-BF06F0BF133B}" presName="FourNodes_2_text" presStyleLbl="node1" presStyleIdx="3" presStyleCnt="4">
        <dgm:presLayoutVars>
          <dgm:bulletEnabled val="1"/>
        </dgm:presLayoutVars>
      </dgm:prSet>
      <dgm:spPr/>
    </dgm:pt>
    <dgm:pt modelId="{17095EDF-1467-4084-95D2-770E13EAAC8F}" type="pres">
      <dgm:prSet presAssocID="{22B83284-01E9-4114-BDFB-BF06F0BF133B}" presName="FourNodes_3_text" presStyleLbl="node1" presStyleIdx="3" presStyleCnt="4">
        <dgm:presLayoutVars>
          <dgm:bulletEnabled val="1"/>
        </dgm:presLayoutVars>
      </dgm:prSet>
      <dgm:spPr/>
    </dgm:pt>
    <dgm:pt modelId="{2BDD8CE7-3FE4-4D9C-B66D-B2EB21AC8D96}" type="pres">
      <dgm:prSet presAssocID="{22B83284-01E9-4114-BDFB-BF06F0BF133B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B91FF0D-AEB4-47A9-9CEC-21DD62579251}" type="presOf" srcId="{D6FE9001-E13E-4FD1-885E-A9781717D413}" destId="{2D4FEBBC-6D04-4E09-91E5-56E8F12FB13F}" srcOrd="1" destOrd="0" presId="urn:microsoft.com/office/officeart/2005/8/layout/vProcess5"/>
    <dgm:cxn modelId="{D6DB8619-1599-4A26-B4A7-DBAE79714BDA}" type="presOf" srcId="{22B83284-01E9-4114-BDFB-BF06F0BF133B}" destId="{C6EC6970-9C56-4242-A7FB-FC4309934671}" srcOrd="0" destOrd="0" presId="urn:microsoft.com/office/officeart/2005/8/layout/vProcess5"/>
    <dgm:cxn modelId="{0B1F8B1A-3FCC-4FF1-BCBB-00C42D617A70}" type="presOf" srcId="{668C7894-1E41-489D-B822-9B25EDAF8734}" destId="{4BF24B4F-6DEB-4450-90C3-D634620A7521}" srcOrd="0" destOrd="0" presId="urn:microsoft.com/office/officeart/2005/8/layout/vProcess5"/>
    <dgm:cxn modelId="{65CD8A22-DD4A-4A41-A256-25146A8A7766}" type="presOf" srcId="{8B98763B-6A28-4CB9-87F8-A79981565392}" destId="{338D26E9-B3F9-4900-91E4-6FC7C0C1C244}" srcOrd="0" destOrd="0" presId="urn:microsoft.com/office/officeart/2005/8/layout/vProcess5"/>
    <dgm:cxn modelId="{E8080733-4A14-4F2A-AE96-AB63F229ECB2}" type="presOf" srcId="{8B98763B-6A28-4CB9-87F8-A79981565392}" destId="{17095EDF-1467-4084-95D2-770E13EAAC8F}" srcOrd="1" destOrd="0" presId="urn:microsoft.com/office/officeart/2005/8/layout/vProcess5"/>
    <dgm:cxn modelId="{A45A0439-261B-490B-B907-43FE52A466CD}" type="presOf" srcId="{592AA7B0-D5E9-4BDF-A5BF-F9DCEE051D51}" destId="{2BDD8CE7-3FE4-4D9C-B66D-B2EB21AC8D96}" srcOrd="1" destOrd="0" presId="urn:microsoft.com/office/officeart/2005/8/layout/vProcess5"/>
    <dgm:cxn modelId="{B5D0EF51-0DE4-4FF7-9E52-C46B49D50D34}" srcId="{22B83284-01E9-4114-BDFB-BF06F0BF133B}" destId="{592AA7B0-D5E9-4BDF-A5BF-F9DCEE051D51}" srcOrd="3" destOrd="0" parTransId="{E020B479-3CEE-4384-9997-16D5CE832B61}" sibTransId="{16CD0D1F-E5B9-4CE3-AC05-3FE90DC6C29F}"/>
    <dgm:cxn modelId="{EFB0F971-C611-48B7-AFFA-3E2354A8B0C0}" type="presOf" srcId="{C32570B6-5D45-4FC6-98F1-D250797D7783}" destId="{C4CAA7AF-BD6F-48D1-858B-58A6D1C54EDF}" srcOrd="0" destOrd="0" presId="urn:microsoft.com/office/officeart/2005/8/layout/vProcess5"/>
    <dgm:cxn modelId="{7A3BC4AB-71F0-4420-AA02-8BFD27013FC9}" type="presOf" srcId="{D6FE9001-E13E-4FD1-885E-A9781717D413}" destId="{2B54B3D1-33C5-4B22-BD52-FA9D615AE49B}" srcOrd="0" destOrd="0" presId="urn:microsoft.com/office/officeart/2005/8/layout/vProcess5"/>
    <dgm:cxn modelId="{969E5FAC-FAC5-411A-96C4-2F666C5F992C}" type="presOf" srcId="{592AA7B0-D5E9-4BDF-A5BF-F9DCEE051D51}" destId="{C8CE1230-6CC2-493D-9F6A-DF3853D556C4}" srcOrd="0" destOrd="0" presId="urn:microsoft.com/office/officeart/2005/8/layout/vProcess5"/>
    <dgm:cxn modelId="{247EDBC0-5FF6-4A48-BFC4-BB8036F63FD9}" srcId="{22B83284-01E9-4114-BDFB-BF06F0BF133B}" destId="{8B98763B-6A28-4CB9-87F8-A79981565392}" srcOrd="2" destOrd="0" parTransId="{2EA45265-47A5-4B53-8561-D5C846D05B0F}" sibTransId="{668C7894-1E41-489D-B822-9B25EDAF8734}"/>
    <dgm:cxn modelId="{C4CF9CC7-D030-4EF0-A76D-7E2A5F9E032E}" type="presOf" srcId="{D28A36F7-EA31-4B32-85CF-478278E4219A}" destId="{7C18DE32-A149-425C-9B07-8BAE9DA8DC1A}" srcOrd="1" destOrd="0" presId="urn:microsoft.com/office/officeart/2005/8/layout/vProcess5"/>
    <dgm:cxn modelId="{AF1940D2-5DD3-4F9D-876B-E6D977B76BCA}" srcId="{22B83284-01E9-4114-BDFB-BF06F0BF133B}" destId="{D28A36F7-EA31-4B32-85CF-478278E4219A}" srcOrd="0" destOrd="0" parTransId="{2ABA2285-34AE-4E50-AAAA-0278C545F9C0}" sibTransId="{F5A07B67-BD99-4D10-8E11-9D10E9F6A9A8}"/>
    <dgm:cxn modelId="{2571D0E6-E87D-48A7-A229-256E6F6F8C7E}" type="presOf" srcId="{D28A36F7-EA31-4B32-85CF-478278E4219A}" destId="{97F59FB0-35B7-40B9-8D5B-A442DAE4368B}" srcOrd="0" destOrd="0" presId="urn:microsoft.com/office/officeart/2005/8/layout/vProcess5"/>
    <dgm:cxn modelId="{3EBBB3EA-3232-4530-A2BC-F4E7E08C5CEE}" srcId="{22B83284-01E9-4114-BDFB-BF06F0BF133B}" destId="{D6FE9001-E13E-4FD1-885E-A9781717D413}" srcOrd="1" destOrd="0" parTransId="{AF7DCA6F-839D-4CD2-8359-BC1D9951586E}" sibTransId="{C32570B6-5D45-4FC6-98F1-D250797D7783}"/>
    <dgm:cxn modelId="{0A580BFA-23AD-4184-870E-CDF4EB86339A}" type="presOf" srcId="{F5A07B67-BD99-4D10-8E11-9D10E9F6A9A8}" destId="{7D230A25-A8E6-4D8A-85EE-8568A4563289}" srcOrd="0" destOrd="0" presId="urn:microsoft.com/office/officeart/2005/8/layout/vProcess5"/>
    <dgm:cxn modelId="{99A13607-B094-4F0D-B67C-353B334A83E6}" type="presParOf" srcId="{C6EC6970-9C56-4242-A7FB-FC4309934671}" destId="{C8D77E8E-715E-465E-990A-5D73D4D1FBA5}" srcOrd="0" destOrd="0" presId="urn:microsoft.com/office/officeart/2005/8/layout/vProcess5"/>
    <dgm:cxn modelId="{E3DEFC10-044F-438F-99BD-CC9B02427ECE}" type="presParOf" srcId="{C6EC6970-9C56-4242-A7FB-FC4309934671}" destId="{97F59FB0-35B7-40B9-8D5B-A442DAE4368B}" srcOrd="1" destOrd="0" presId="urn:microsoft.com/office/officeart/2005/8/layout/vProcess5"/>
    <dgm:cxn modelId="{D212A697-7DA6-404B-9CFA-0C66AA5A93EC}" type="presParOf" srcId="{C6EC6970-9C56-4242-A7FB-FC4309934671}" destId="{2B54B3D1-33C5-4B22-BD52-FA9D615AE49B}" srcOrd="2" destOrd="0" presId="urn:microsoft.com/office/officeart/2005/8/layout/vProcess5"/>
    <dgm:cxn modelId="{BE866820-8DE7-47FD-8152-4A52C27ABE4E}" type="presParOf" srcId="{C6EC6970-9C56-4242-A7FB-FC4309934671}" destId="{338D26E9-B3F9-4900-91E4-6FC7C0C1C244}" srcOrd="3" destOrd="0" presId="urn:microsoft.com/office/officeart/2005/8/layout/vProcess5"/>
    <dgm:cxn modelId="{C019D2CF-64C1-4CF2-8A78-A543E3E7D75C}" type="presParOf" srcId="{C6EC6970-9C56-4242-A7FB-FC4309934671}" destId="{C8CE1230-6CC2-493D-9F6A-DF3853D556C4}" srcOrd="4" destOrd="0" presId="urn:microsoft.com/office/officeart/2005/8/layout/vProcess5"/>
    <dgm:cxn modelId="{4A7217EF-C703-4126-95A7-97F50EE2E7EE}" type="presParOf" srcId="{C6EC6970-9C56-4242-A7FB-FC4309934671}" destId="{7D230A25-A8E6-4D8A-85EE-8568A4563289}" srcOrd="5" destOrd="0" presId="urn:microsoft.com/office/officeart/2005/8/layout/vProcess5"/>
    <dgm:cxn modelId="{E77B3EFB-D852-47EF-89A7-A69270971467}" type="presParOf" srcId="{C6EC6970-9C56-4242-A7FB-FC4309934671}" destId="{C4CAA7AF-BD6F-48D1-858B-58A6D1C54EDF}" srcOrd="6" destOrd="0" presId="urn:microsoft.com/office/officeart/2005/8/layout/vProcess5"/>
    <dgm:cxn modelId="{643485CD-59BB-4F8C-8E87-A2720AA13A13}" type="presParOf" srcId="{C6EC6970-9C56-4242-A7FB-FC4309934671}" destId="{4BF24B4F-6DEB-4450-90C3-D634620A7521}" srcOrd="7" destOrd="0" presId="urn:microsoft.com/office/officeart/2005/8/layout/vProcess5"/>
    <dgm:cxn modelId="{21C5426B-AA4C-48A4-B008-E57D90F18325}" type="presParOf" srcId="{C6EC6970-9C56-4242-A7FB-FC4309934671}" destId="{7C18DE32-A149-425C-9B07-8BAE9DA8DC1A}" srcOrd="8" destOrd="0" presId="urn:microsoft.com/office/officeart/2005/8/layout/vProcess5"/>
    <dgm:cxn modelId="{070001BE-7052-474C-9EDB-6E4B68F70F43}" type="presParOf" srcId="{C6EC6970-9C56-4242-A7FB-FC4309934671}" destId="{2D4FEBBC-6D04-4E09-91E5-56E8F12FB13F}" srcOrd="9" destOrd="0" presId="urn:microsoft.com/office/officeart/2005/8/layout/vProcess5"/>
    <dgm:cxn modelId="{11EF2553-9041-4DD3-8A12-29F0438AA4E8}" type="presParOf" srcId="{C6EC6970-9C56-4242-A7FB-FC4309934671}" destId="{17095EDF-1467-4084-95D2-770E13EAAC8F}" srcOrd="10" destOrd="0" presId="urn:microsoft.com/office/officeart/2005/8/layout/vProcess5"/>
    <dgm:cxn modelId="{6174985F-BD60-48DE-B8C9-150B47C489D3}" type="presParOf" srcId="{C6EC6970-9C56-4242-A7FB-FC4309934671}" destId="{2BDD8CE7-3FE4-4D9C-B66D-B2EB21AC8D9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9731A9-17CE-46D0-8101-5F9D2979C135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80CA231-031E-4E8C-BAB2-69EE2AF13FDD}">
      <dgm:prSet custT="1"/>
      <dgm:spPr/>
      <dgm:t>
        <a:bodyPr/>
        <a:lstStyle/>
        <a:p>
          <a:r>
            <a:rPr lang="en-US" sz="1800" dirty="0"/>
            <a:t>Every household in the community were consulted to find out their views and opinions regarding their concerns and aspirations and to analyze the results and commission a report. </a:t>
          </a:r>
          <a:r>
            <a:rPr lang="en-US" sz="3600" b="1" dirty="0"/>
            <a:t>403</a:t>
          </a:r>
          <a:r>
            <a:rPr lang="en-US" sz="1800" dirty="0"/>
            <a:t> responses were received. The Community Council intends to use the analysis of the report taking into account, where appropriate, those aspects that will drive its </a:t>
          </a:r>
          <a:r>
            <a:rPr lang="en-US" sz="1800" dirty="0" err="1"/>
            <a:t>programme</a:t>
          </a:r>
          <a:r>
            <a:rPr lang="en-US" sz="1800" dirty="0"/>
            <a:t> of work over the next two or three years.</a:t>
          </a:r>
        </a:p>
      </dgm:t>
    </dgm:pt>
    <dgm:pt modelId="{FC9560BC-D617-4EB5-A12C-86186D3E7C84}" type="parTrans" cxnId="{9C46A73A-FB7B-454A-A668-530E7B6427E9}">
      <dgm:prSet/>
      <dgm:spPr/>
      <dgm:t>
        <a:bodyPr/>
        <a:lstStyle/>
        <a:p>
          <a:endParaRPr lang="en-US"/>
        </a:p>
      </dgm:t>
    </dgm:pt>
    <dgm:pt modelId="{9AA7B708-DDEA-4148-8844-13E160BF0CEF}" type="sibTrans" cxnId="{9C46A73A-FB7B-454A-A668-530E7B6427E9}">
      <dgm:prSet/>
      <dgm:spPr/>
      <dgm:t>
        <a:bodyPr/>
        <a:lstStyle/>
        <a:p>
          <a:endParaRPr lang="en-US"/>
        </a:p>
      </dgm:t>
    </dgm:pt>
    <dgm:pt modelId="{1F014872-D59B-4FEE-9A22-4DB54FE49C36}">
      <dgm:prSet/>
      <dgm:spPr/>
      <dgm:t>
        <a:bodyPr/>
        <a:lstStyle/>
        <a:p>
          <a:r>
            <a:rPr lang="cy-GB" dirty="0"/>
            <a:t>A </a:t>
          </a:r>
          <a:r>
            <a:rPr lang="cy-GB" dirty="0" err="1"/>
            <a:t>new</a:t>
          </a:r>
          <a:r>
            <a:rPr lang="cy-GB" dirty="0"/>
            <a:t> </a:t>
          </a:r>
          <a:r>
            <a:rPr lang="cy-GB" dirty="0" err="1"/>
            <a:t>website</a:t>
          </a:r>
          <a:r>
            <a:rPr lang="cy-GB" dirty="0"/>
            <a:t> was </a:t>
          </a:r>
          <a:r>
            <a:rPr lang="cy-GB" dirty="0" err="1"/>
            <a:t>commissioned</a:t>
          </a:r>
          <a:r>
            <a:rPr lang="cy-GB" dirty="0"/>
            <a:t> </a:t>
          </a:r>
          <a:r>
            <a:rPr lang="cy-GB" dirty="0" err="1"/>
            <a:t>which</a:t>
          </a:r>
          <a:r>
            <a:rPr lang="cy-GB" dirty="0"/>
            <a:t> </a:t>
          </a:r>
          <a:r>
            <a:rPr lang="cy-GB" dirty="0" err="1"/>
            <a:t>will</a:t>
          </a:r>
          <a:r>
            <a:rPr lang="cy-GB" dirty="0"/>
            <a:t> go </a:t>
          </a:r>
          <a:r>
            <a:rPr lang="cy-GB" dirty="0" err="1"/>
            <a:t>live</a:t>
          </a:r>
          <a:r>
            <a:rPr lang="cy-GB" dirty="0"/>
            <a:t> </a:t>
          </a:r>
          <a:r>
            <a:rPr lang="cy-GB" dirty="0" err="1"/>
            <a:t>in</a:t>
          </a:r>
          <a:r>
            <a:rPr lang="cy-GB" dirty="0"/>
            <a:t> the Spring 2020 – </a:t>
          </a:r>
          <a:r>
            <a:rPr lang="cy-GB" dirty="0" err="1"/>
            <a:t>cyngorcymundllandwrog.cymru</a:t>
          </a:r>
          <a:endParaRPr lang="en-US" dirty="0"/>
        </a:p>
      </dgm:t>
    </dgm:pt>
    <dgm:pt modelId="{FA1E0451-1A77-48E8-911D-1D8293DE3B68}" type="parTrans" cxnId="{0F208684-CCD7-429C-90D1-C64615FDF79C}">
      <dgm:prSet/>
      <dgm:spPr/>
      <dgm:t>
        <a:bodyPr/>
        <a:lstStyle/>
        <a:p>
          <a:endParaRPr lang="en-US"/>
        </a:p>
      </dgm:t>
    </dgm:pt>
    <dgm:pt modelId="{5DFF783F-A336-4B45-A58D-F29524773F75}" type="sibTrans" cxnId="{0F208684-CCD7-429C-90D1-C64615FDF79C}">
      <dgm:prSet/>
      <dgm:spPr/>
      <dgm:t>
        <a:bodyPr/>
        <a:lstStyle/>
        <a:p>
          <a:endParaRPr lang="en-US"/>
        </a:p>
      </dgm:t>
    </dgm:pt>
    <dgm:pt modelId="{884AC5A4-9E8C-46AA-B6B0-9251671855F0}" type="pres">
      <dgm:prSet presAssocID="{B89731A9-17CE-46D0-8101-5F9D2979C135}" presName="Name0" presStyleCnt="0">
        <dgm:presLayoutVars>
          <dgm:dir/>
          <dgm:animLvl val="lvl"/>
          <dgm:resizeHandles val="exact"/>
        </dgm:presLayoutVars>
      </dgm:prSet>
      <dgm:spPr/>
    </dgm:pt>
    <dgm:pt modelId="{90944804-1069-4EA2-ACDC-762B5F2DA51A}" type="pres">
      <dgm:prSet presAssocID="{1F014872-D59B-4FEE-9A22-4DB54FE49C36}" presName="boxAndChildren" presStyleCnt="0"/>
      <dgm:spPr/>
    </dgm:pt>
    <dgm:pt modelId="{F53A5808-1E3F-4D74-B820-BD5BD8E24563}" type="pres">
      <dgm:prSet presAssocID="{1F014872-D59B-4FEE-9A22-4DB54FE49C36}" presName="parentTextBox" presStyleLbl="node1" presStyleIdx="0" presStyleCnt="2" custLinFactNeighborY="-25156"/>
      <dgm:spPr/>
    </dgm:pt>
    <dgm:pt modelId="{80C479D6-E96E-4811-B8EF-1881CEACBCF0}" type="pres">
      <dgm:prSet presAssocID="{9AA7B708-DDEA-4148-8844-13E160BF0CEF}" presName="sp" presStyleCnt="0"/>
      <dgm:spPr/>
    </dgm:pt>
    <dgm:pt modelId="{EFF9C2E0-8CA2-4BD8-8972-6C6474F6556A}" type="pres">
      <dgm:prSet presAssocID="{680CA231-031E-4E8C-BAB2-69EE2AF13FDD}" presName="arrowAndChildren" presStyleCnt="0"/>
      <dgm:spPr/>
    </dgm:pt>
    <dgm:pt modelId="{193A81D5-7119-4B17-B00C-9A86D6F64516}" type="pres">
      <dgm:prSet presAssocID="{680CA231-031E-4E8C-BAB2-69EE2AF13FDD}" presName="parentTextArrow" presStyleLbl="node1" presStyleIdx="1" presStyleCnt="2" custScaleY="134016" custLinFactNeighborY="-56324"/>
      <dgm:spPr/>
    </dgm:pt>
  </dgm:ptLst>
  <dgm:cxnLst>
    <dgm:cxn modelId="{9C46A73A-FB7B-454A-A668-530E7B6427E9}" srcId="{B89731A9-17CE-46D0-8101-5F9D2979C135}" destId="{680CA231-031E-4E8C-BAB2-69EE2AF13FDD}" srcOrd="0" destOrd="0" parTransId="{FC9560BC-D617-4EB5-A12C-86186D3E7C84}" sibTransId="{9AA7B708-DDEA-4148-8844-13E160BF0CEF}"/>
    <dgm:cxn modelId="{453AA755-ED8C-4321-94E4-BE6FBDD3ED5F}" type="presOf" srcId="{1F014872-D59B-4FEE-9A22-4DB54FE49C36}" destId="{F53A5808-1E3F-4D74-B820-BD5BD8E24563}" srcOrd="0" destOrd="0" presId="urn:microsoft.com/office/officeart/2005/8/layout/process4"/>
    <dgm:cxn modelId="{0F208684-CCD7-429C-90D1-C64615FDF79C}" srcId="{B89731A9-17CE-46D0-8101-5F9D2979C135}" destId="{1F014872-D59B-4FEE-9A22-4DB54FE49C36}" srcOrd="1" destOrd="0" parTransId="{FA1E0451-1A77-48E8-911D-1D8293DE3B68}" sibTransId="{5DFF783F-A336-4B45-A58D-F29524773F75}"/>
    <dgm:cxn modelId="{D1BB9CB5-C62D-448D-900B-04B37496B2D0}" type="presOf" srcId="{B89731A9-17CE-46D0-8101-5F9D2979C135}" destId="{884AC5A4-9E8C-46AA-B6B0-9251671855F0}" srcOrd="0" destOrd="0" presId="urn:microsoft.com/office/officeart/2005/8/layout/process4"/>
    <dgm:cxn modelId="{56125DC0-2D05-429D-A31A-783F72BEBB65}" type="presOf" srcId="{680CA231-031E-4E8C-BAB2-69EE2AF13FDD}" destId="{193A81D5-7119-4B17-B00C-9A86D6F64516}" srcOrd="0" destOrd="0" presId="urn:microsoft.com/office/officeart/2005/8/layout/process4"/>
    <dgm:cxn modelId="{33E867B5-6527-419E-86E0-F2CC6DE4184B}" type="presParOf" srcId="{884AC5A4-9E8C-46AA-B6B0-9251671855F0}" destId="{90944804-1069-4EA2-ACDC-762B5F2DA51A}" srcOrd="0" destOrd="0" presId="urn:microsoft.com/office/officeart/2005/8/layout/process4"/>
    <dgm:cxn modelId="{18411CE9-3AD3-4D96-9589-DF10936238B6}" type="presParOf" srcId="{90944804-1069-4EA2-ACDC-762B5F2DA51A}" destId="{F53A5808-1E3F-4D74-B820-BD5BD8E24563}" srcOrd="0" destOrd="0" presId="urn:microsoft.com/office/officeart/2005/8/layout/process4"/>
    <dgm:cxn modelId="{270EA9E3-C018-40E9-9E33-85A7F8CA67DF}" type="presParOf" srcId="{884AC5A4-9E8C-46AA-B6B0-9251671855F0}" destId="{80C479D6-E96E-4811-B8EF-1881CEACBCF0}" srcOrd="1" destOrd="0" presId="urn:microsoft.com/office/officeart/2005/8/layout/process4"/>
    <dgm:cxn modelId="{A580AA44-2837-4A3B-8D63-782B2CBCC01D}" type="presParOf" srcId="{884AC5A4-9E8C-46AA-B6B0-9251671855F0}" destId="{EFF9C2E0-8CA2-4BD8-8972-6C6474F6556A}" srcOrd="2" destOrd="0" presId="urn:microsoft.com/office/officeart/2005/8/layout/process4"/>
    <dgm:cxn modelId="{97BF7FCA-85A8-4AA9-996D-BE45E141DD84}" type="presParOf" srcId="{EFF9C2E0-8CA2-4BD8-8972-6C6474F6556A}" destId="{193A81D5-7119-4B17-B00C-9A86D6F6451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EA387-3F0B-4312-8D33-6F46899E03F0}">
      <dsp:nvSpPr>
        <dsp:cNvPr id="0" name=""/>
        <dsp:cNvSpPr/>
      </dsp:nvSpPr>
      <dsp:spPr>
        <a:xfrm>
          <a:off x="2824" y="2673"/>
          <a:ext cx="5783308" cy="5410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Expenditure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£60,948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£69,997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2018-19,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cynnydd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o 20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%</a:t>
          </a:r>
          <a:endParaRPr lang="en-GB" sz="14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9236" y="29085"/>
        <a:ext cx="5730484" cy="488223"/>
      </dsp:txXfrm>
    </dsp:sp>
    <dsp:sp modelId="{D2813DBE-8276-4C43-A077-61736015F876}">
      <dsp:nvSpPr>
        <dsp:cNvPr id="0" name=""/>
        <dsp:cNvSpPr/>
      </dsp:nvSpPr>
      <dsp:spPr>
        <a:xfrm>
          <a:off x="2824" y="570773"/>
          <a:ext cx="5783308" cy="541047"/>
        </a:xfrm>
        <a:prstGeom prst="roundRect">
          <a:avLst/>
        </a:prstGeom>
        <a:gradFill rotWithShape="0">
          <a:gsLst>
            <a:gs pos="0">
              <a:schemeClr val="accent5">
                <a:hueOff val="779655"/>
                <a:satOff val="-502"/>
                <a:lumOff val="343"/>
                <a:alphaOff val="0"/>
                <a:tint val="64000"/>
                <a:lumMod val="118000"/>
              </a:schemeClr>
            </a:gs>
            <a:gs pos="100000">
              <a:schemeClr val="accent5">
                <a:hueOff val="779655"/>
                <a:satOff val="-502"/>
                <a:lumOff val="343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Less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Paecept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Income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(£55,000)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(£48,000) in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9236" y="597185"/>
        <a:ext cx="5730484" cy="488223"/>
      </dsp:txXfrm>
    </dsp:sp>
    <dsp:sp modelId="{CCA39CDE-24E8-42AC-AC42-C035892F0468}">
      <dsp:nvSpPr>
        <dsp:cNvPr id="0" name=""/>
        <dsp:cNvSpPr/>
      </dsp:nvSpPr>
      <dsp:spPr>
        <a:xfrm>
          <a:off x="2824" y="1138873"/>
          <a:ext cx="5783308" cy="541047"/>
        </a:xfrm>
        <a:prstGeom prst="roundRect">
          <a:avLst/>
        </a:prstGeom>
        <a:gradFill rotWithShape="0">
          <a:gsLst>
            <a:gs pos="0">
              <a:schemeClr val="accent5">
                <a:hueOff val="1559309"/>
                <a:satOff val="-1003"/>
                <a:lumOff val="686"/>
                <a:alphaOff val="0"/>
                <a:tint val="64000"/>
                <a:lumMod val="118000"/>
              </a:schemeClr>
            </a:gs>
            <a:gs pos="100000">
              <a:schemeClr val="accent5">
                <a:hueOff val="1559309"/>
                <a:satOff val="-1003"/>
                <a:lumOff val="686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Less Income from Fees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(£7,608</a:t>
          </a:r>
          <a:r>
            <a:rPr lang="en-US" sz="18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(£9,342)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9236" y="1165285"/>
        <a:ext cx="5730484" cy="488223"/>
      </dsp:txXfrm>
    </dsp:sp>
    <dsp:sp modelId="{2B7F4ED6-B27B-4F5F-A9CB-B4E917757375}">
      <dsp:nvSpPr>
        <dsp:cNvPr id="0" name=""/>
        <dsp:cNvSpPr/>
      </dsp:nvSpPr>
      <dsp:spPr>
        <a:xfrm>
          <a:off x="2824" y="1706974"/>
          <a:ext cx="5783308" cy="541047"/>
        </a:xfrm>
        <a:prstGeom prst="roundRect">
          <a:avLst/>
        </a:prstGeom>
        <a:gradFill rotWithShape="0">
          <a:gsLst>
            <a:gs pos="0">
              <a:schemeClr val="accent5">
                <a:hueOff val="2338964"/>
                <a:satOff val="-1505"/>
                <a:lumOff val="1029"/>
                <a:alphaOff val="0"/>
                <a:tint val="64000"/>
                <a:lumMod val="118000"/>
              </a:schemeClr>
            </a:gs>
            <a:gs pos="100000">
              <a:schemeClr val="accent5">
                <a:hueOff val="2338964"/>
                <a:satOff val="-1505"/>
                <a:lumOff val="1029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Balance carried forward to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ist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April 2020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(£11,006)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(£9,346)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9236" y="1733386"/>
        <a:ext cx="5730484" cy="488223"/>
      </dsp:txXfrm>
    </dsp:sp>
    <dsp:sp modelId="{A2E1466D-FD81-45C9-9DE5-129F8E016660}">
      <dsp:nvSpPr>
        <dsp:cNvPr id="0" name=""/>
        <dsp:cNvSpPr/>
      </dsp:nvSpPr>
      <dsp:spPr>
        <a:xfrm>
          <a:off x="2824" y="2275074"/>
          <a:ext cx="5783308" cy="541047"/>
        </a:xfrm>
        <a:prstGeom prst="roundRect">
          <a:avLst/>
        </a:prstGeom>
        <a:gradFill rotWithShape="0">
          <a:gsLst>
            <a:gs pos="0">
              <a:schemeClr val="accent5">
                <a:hueOff val="3118619"/>
                <a:satOff val="-2006"/>
                <a:lumOff val="1372"/>
                <a:alphaOff val="0"/>
                <a:tint val="64000"/>
                <a:lumMod val="118000"/>
              </a:schemeClr>
            </a:gs>
            <a:gs pos="100000">
              <a:schemeClr val="accent5">
                <a:hueOff val="3118619"/>
                <a:satOff val="-2006"/>
                <a:lumOff val="1372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Council Funds as at 31 March 2020 – </a:t>
          </a:r>
          <a:endParaRPr lang="en-GB" sz="14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9236" y="2301486"/>
        <a:ext cx="5730484" cy="488223"/>
      </dsp:txXfrm>
    </dsp:sp>
    <dsp:sp modelId="{76C43EA1-3D4C-47F3-8D0F-5A2DD3D8F1E8}">
      <dsp:nvSpPr>
        <dsp:cNvPr id="0" name=""/>
        <dsp:cNvSpPr/>
      </dsp:nvSpPr>
      <dsp:spPr>
        <a:xfrm>
          <a:off x="2824" y="2843174"/>
          <a:ext cx="5783308" cy="541047"/>
        </a:xfrm>
        <a:prstGeom prst="roundRect">
          <a:avLst/>
        </a:prstGeom>
        <a:gradFill rotWithShape="0">
          <a:gsLst>
            <a:gs pos="0">
              <a:schemeClr val="accent5">
                <a:hueOff val="3898274"/>
                <a:satOff val="-2508"/>
                <a:lumOff val="1715"/>
                <a:alphaOff val="0"/>
                <a:tint val="64000"/>
                <a:lumMod val="118000"/>
              </a:schemeClr>
            </a:gs>
            <a:gs pos="100000">
              <a:schemeClr val="accent5">
                <a:hueOff val="3898274"/>
                <a:satOff val="-2508"/>
                <a:lumOff val="1715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Contingency Fund (£5,000)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(£5,000)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9236" y="2869586"/>
        <a:ext cx="5730484" cy="488223"/>
      </dsp:txXfrm>
    </dsp:sp>
    <dsp:sp modelId="{8629489F-D28E-490F-B0A9-2F5B8A69EB2F}">
      <dsp:nvSpPr>
        <dsp:cNvPr id="0" name=""/>
        <dsp:cNvSpPr/>
      </dsp:nvSpPr>
      <dsp:spPr>
        <a:xfrm>
          <a:off x="2824" y="3411275"/>
          <a:ext cx="5783308" cy="541047"/>
        </a:xfrm>
        <a:prstGeom prst="roundRect">
          <a:avLst/>
        </a:prstGeom>
        <a:gradFill rotWithShape="0">
          <a:gsLst>
            <a:gs pos="0">
              <a:schemeClr val="accent5">
                <a:hueOff val="4677928"/>
                <a:satOff val="-3010"/>
                <a:lumOff val="2058"/>
                <a:alphaOff val="0"/>
                <a:tint val="64000"/>
                <a:lumMod val="118000"/>
              </a:schemeClr>
            </a:gs>
            <a:gs pos="100000">
              <a:schemeClr val="accent5">
                <a:hueOff val="4677928"/>
                <a:satOff val="-3010"/>
                <a:lumOff val="2058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Playing Field Renewals Fund (£2,000)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(£1,000)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9236" y="3437687"/>
        <a:ext cx="5730484" cy="488223"/>
      </dsp:txXfrm>
    </dsp:sp>
    <dsp:sp modelId="{FDD4E740-0659-45E0-8C71-E3CF180B9687}">
      <dsp:nvSpPr>
        <dsp:cNvPr id="0" name=""/>
        <dsp:cNvSpPr/>
      </dsp:nvSpPr>
      <dsp:spPr>
        <a:xfrm>
          <a:off x="2824" y="3979375"/>
          <a:ext cx="5783308" cy="541047"/>
        </a:xfrm>
        <a:prstGeom prst="roundRect">
          <a:avLst/>
        </a:prstGeom>
        <a:gradFill rotWithShape="0">
          <a:gsLst>
            <a:gs pos="0">
              <a:schemeClr val="accent5">
                <a:hueOff val="5457583"/>
                <a:satOff val="-3511"/>
                <a:lumOff val="2401"/>
                <a:alphaOff val="0"/>
                <a:tint val="64000"/>
                <a:lumMod val="118000"/>
              </a:schemeClr>
            </a:gs>
            <a:gs pos="100000">
              <a:schemeClr val="accent5">
                <a:hueOff val="5457583"/>
                <a:satOff val="-3511"/>
                <a:lumOff val="2401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Funds Earmarked for 2020-21(£4,285)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(£3,345)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9236" y="4005787"/>
        <a:ext cx="5730484" cy="488223"/>
      </dsp:txXfrm>
    </dsp:sp>
    <dsp:sp modelId="{C8AA29B6-3CCE-4441-AF2C-CD41CFA2FF90}">
      <dsp:nvSpPr>
        <dsp:cNvPr id="0" name=""/>
        <dsp:cNvSpPr/>
      </dsp:nvSpPr>
      <dsp:spPr>
        <a:xfrm>
          <a:off x="2824" y="4547475"/>
          <a:ext cx="5783308" cy="764316"/>
        </a:xfrm>
        <a:prstGeom prst="roundRect">
          <a:avLst/>
        </a:prstGeom>
        <a:gradFill rotWithShape="0">
          <a:gsLst>
            <a:gs pos="0">
              <a:schemeClr val="accent5">
                <a:hueOff val="6237238"/>
                <a:satOff val="-4013"/>
                <a:lumOff val="2744"/>
                <a:alphaOff val="0"/>
                <a:tint val="64000"/>
                <a:lumMod val="118000"/>
              </a:schemeClr>
            </a:gs>
            <a:gs pos="100000">
              <a:schemeClr val="accent5">
                <a:hueOff val="6237238"/>
                <a:satOff val="-4013"/>
                <a:lumOff val="2744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Council Debts as at 31 March 2020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£126,200 </a:t>
          </a:r>
          <a:r>
            <a:rPr lang="en-US" sz="12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(1 Purchase of land at </a:t>
          </a:r>
          <a:r>
            <a:rPr lang="en-US" sz="12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Bryn’rodyn</a:t>
          </a:r>
          <a:r>
            <a:rPr lang="en-US" sz="12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in 2006 £7,250 2) Cemetery Footpaths in 2006 ££39,069 3) New cemetery </a:t>
          </a:r>
          <a:r>
            <a:rPr lang="en-US" sz="12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Bryn’rodyn</a:t>
          </a:r>
          <a:r>
            <a:rPr lang="en-US" sz="12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2014 £79,881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40135" y="4584786"/>
        <a:ext cx="5708686" cy="6896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D4D16-93AC-4F38-91E8-01F2FD3AC7B3}">
      <dsp:nvSpPr>
        <dsp:cNvPr id="0" name=""/>
        <dsp:cNvSpPr/>
      </dsp:nvSpPr>
      <dsp:spPr>
        <a:xfrm>
          <a:off x="399449" y="113093"/>
          <a:ext cx="2139960" cy="17633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600" kern="1200" dirty="0" err="1"/>
            <a:t>Environment</a:t>
          </a:r>
          <a:r>
            <a:rPr lang="cy-GB" sz="1600" kern="1200" dirty="0"/>
            <a:t> &amp; </a:t>
          </a:r>
          <a:r>
            <a:rPr lang="cy-GB" sz="1600" kern="1200" dirty="0" err="1"/>
            <a:t>Biodivesity</a:t>
          </a:r>
          <a:r>
            <a:rPr lang="cy-GB" sz="1600" kern="1200" dirty="0"/>
            <a:t> </a:t>
          </a:r>
          <a:r>
            <a:rPr lang="cy-GB" sz="1600" kern="1200" dirty="0" err="1"/>
            <a:t>Policy</a:t>
          </a:r>
          <a:r>
            <a:rPr lang="cy-GB" sz="1600" kern="1200" dirty="0"/>
            <a:t> was </a:t>
          </a:r>
          <a:r>
            <a:rPr lang="cy-GB" sz="1600" kern="1200" dirty="0" err="1"/>
            <a:t>adopted</a:t>
          </a:r>
          <a:endParaRPr lang="en-US" sz="1600" kern="1200" dirty="0"/>
        </a:p>
      </dsp:txBody>
      <dsp:txXfrm>
        <a:off x="399449" y="113093"/>
        <a:ext cx="2139960" cy="1763316"/>
      </dsp:txXfrm>
    </dsp:sp>
    <dsp:sp modelId="{4F4B801F-CED4-4F5F-A9C0-C3A352E677F8}">
      <dsp:nvSpPr>
        <dsp:cNvPr id="0" name=""/>
        <dsp:cNvSpPr/>
      </dsp:nvSpPr>
      <dsp:spPr>
        <a:xfrm>
          <a:off x="2833296" y="113093"/>
          <a:ext cx="2938860" cy="17633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600" kern="1200" dirty="0" err="1"/>
            <a:t>On</a:t>
          </a:r>
          <a:r>
            <a:rPr lang="cy-GB" sz="1600" kern="1200" dirty="0"/>
            <a:t> </a:t>
          </a:r>
          <a:r>
            <a:rPr lang="cy-GB" sz="1600" kern="1200" dirty="0" err="1"/>
            <a:t>Line</a:t>
          </a:r>
          <a:r>
            <a:rPr lang="cy-GB" sz="1600" kern="1200" dirty="0"/>
            <a:t> </a:t>
          </a:r>
          <a:r>
            <a:rPr lang="cy-GB" sz="1600" kern="1200" dirty="0" err="1"/>
            <a:t>Payments</a:t>
          </a:r>
          <a:r>
            <a:rPr lang="cy-GB" sz="1600" kern="1200" dirty="0"/>
            <a:t> &amp; </a:t>
          </a:r>
          <a:r>
            <a:rPr lang="cy-GB" sz="1600" kern="1200" dirty="0" err="1"/>
            <a:t>Banking</a:t>
          </a:r>
          <a:r>
            <a:rPr lang="cy-GB" sz="1600" kern="1200" dirty="0"/>
            <a:t> </a:t>
          </a:r>
          <a:r>
            <a:rPr lang="cy-GB" sz="1600" kern="1200" dirty="0" err="1"/>
            <a:t>Policy</a:t>
          </a:r>
          <a:r>
            <a:rPr lang="cy-GB" sz="1600" kern="1200" dirty="0"/>
            <a:t> was </a:t>
          </a:r>
          <a:r>
            <a:rPr lang="cy-GB" sz="1600" kern="1200" dirty="0" err="1"/>
            <a:t>adopted</a:t>
          </a:r>
          <a:r>
            <a:rPr lang="cy-GB" sz="1600" kern="1200" dirty="0"/>
            <a:t> </a:t>
          </a:r>
          <a:endParaRPr lang="en-US" sz="1600" kern="1200" dirty="0"/>
        </a:p>
      </dsp:txBody>
      <dsp:txXfrm>
        <a:off x="2833296" y="113093"/>
        <a:ext cx="2938860" cy="1763316"/>
      </dsp:txXfrm>
    </dsp:sp>
    <dsp:sp modelId="{9A9781F6-B61D-4875-A882-9F573019B4EA}">
      <dsp:nvSpPr>
        <dsp:cNvPr id="0" name=""/>
        <dsp:cNvSpPr/>
      </dsp:nvSpPr>
      <dsp:spPr>
        <a:xfrm>
          <a:off x="6066042" y="113093"/>
          <a:ext cx="2938860" cy="17633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600" kern="1200" dirty="0" err="1"/>
            <a:t>Use</a:t>
          </a:r>
          <a:r>
            <a:rPr lang="cy-GB" sz="1600" kern="1200" dirty="0"/>
            <a:t> of </a:t>
          </a:r>
          <a:r>
            <a:rPr lang="cy-GB" sz="1600" kern="1200" dirty="0" err="1"/>
            <a:t>Community</a:t>
          </a:r>
          <a:r>
            <a:rPr lang="cy-GB" sz="1600" kern="1200" dirty="0"/>
            <a:t> </a:t>
          </a:r>
          <a:r>
            <a:rPr lang="cy-GB" sz="1600" kern="1200" dirty="0" err="1"/>
            <a:t>Playing</a:t>
          </a:r>
          <a:r>
            <a:rPr lang="cy-GB" sz="1600" kern="1200" dirty="0"/>
            <a:t> </a:t>
          </a:r>
          <a:r>
            <a:rPr lang="cy-GB" sz="1600" kern="1200" dirty="0" err="1"/>
            <a:t>Fiels</a:t>
          </a:r>
          <a:r>
            <a:rPr lang="cy-GB" sz="1600" kern="1200" dirty="0"/>
            <a:t> </a:t>
          </a:r>
          <a:r>
            <a:rPr lang="cy-GB" sz="1600" kern="1200" dirty="0" err="1"/>
            <a:t>Policy</a:t>
          </a:r>
          <a:r>
            <a:rPr lang="cy-GB" sz="1600" kern="1200" dirty="0"/>
            <a:t> was </a:t>
          </a:r>
          <a:r>
            <a:rPr lang="cy-GB" sz="1600" kern="1200" dirty="0" err="1"/>
            <a:t>adopted</a:t>
          </a:r>
          <a:endParaRPr lang="en-US" sz="1600" kern="1200" dirty="0"/>
        </a:p>
      </dsp:txBody>
      <dsp:txXfrm>
        <a:off x="6066042" y="113093"/>
        <a:ext cx="2938860" cy="1763316"/>
      </dsp:txXfrm>
    </dsp:sp>
    <dsp:sp modelId="{57E69A4A-297F-40BE-8CA1-69C8F5C719F6}">
      <dsp:nvSpPr>
        <dsp:cNvPr id="0" name=""/>
        <dsp:cNvSpPr/>
      </dsp:nvSpPr>
      <dsp:spPr>
        <a:xfrm>
          <a:off x="0" y="2170295"/>
          <a:ext cx="2938860" cy="176331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600" kern="1200" dirty="0"/>
            <a:t>Financial </a:t>
          </a:r>
          <a:r>
            <a:rPr lang="cy-GB" sz="1600" kern="1200" dirty="0" err="1"/>
            <a:t>Contributiond</a:t>
          </a:r>
          <a:r>
            <a:rPr lang="cy-GB" sz="1600" kern="1200" dirty="0"/>
            <a:t> to </a:t>
          </a:r>
          <a:r>
            <a:rPr lang="cy-GB" sz="1600" kern="1200" dirty="0" err="1"/>
            <a:t>Voluntary</a:t>
          </a:r>
          <a:r>
            <a:rPr lang="cy-GB" sz="1600" kern="1200" dirty="0"/>
            <a:t> </a:t>
          </a:r>
          <a:r>
            <a:rPr lang="cy-GB" sz="1600" kern="1200" dirty="0" err="1"/>
            <a:t>Organisations</a:t>
          </a:r>
          <a:r>
            <a:rPr lang="cy-GB" sz="1600" kern="1200" dirty="0"/>
            <a:t> </a:t>
          </a:r>
          <a:r>
            <a:rPr lang="cy-GB" sz="1600" kern="1200" dirty="0" err="1"/>
            <a:t>Policy</a:t>
          </a:r>
          <a:r>
            <a:rPr lang="cy-GB" sz="1600" kern="1200" dirty="0"/>
            <a:t> was </a:t>
          </a:r>
          <a:r>
            <a:rPr lang="cy-GB" sz="1600" kern="1200" dirty="0" err="1"/>
            <a:t>adopted</a:t>
          </a:r>
          <a:endParaRPr lang="en-US" sz="1600" kern="1200" dirty="0"/>
        </a:p>
      </dsp:txBody>
      <dsp:txXfrm>
        <a:off x="0" y="2170295"/>
        <a:ext cx="2938860" cy="1763316"/>
      </dsp:txXfrm>
    </dsp:sp>
    <dsp:sp modelId="{74920847-7859-4F6D-98FB-C5DAF85FDE83}">
      <dsp:nvSpPr>
        <dsp:cNvPr id="0" name=""/>
        <dsp:cNvSpPr/>
      </dsp:nvSpPr>
      <dsp:spPr>
        <a:xfrm>
          <a:off x="3232746" y="2170295"/>
          <a:ext cx="2938860" cy="176331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A series of meetings were held to review the Council's Standing Orders. The Rules were adopted in February 2019</a:t>
          </a:r>
          <a:endParaRPr lang="en-GB" sz="1600" kern="1200" dirty="0"/>
        </a:p>
      </dsp:txBody>
      <dsp:txXfrm>
        <a:off x="3232746" y="2170295"/>
        <a:ext cx="2938860" cy="1763316"/>
      </dsp:txXfrm>
    </dsp:sp>
    <dsp:sp modelId="{588AA4AA-2566-48C6-8074-9192EBFB0D10}">
      <dsp:nvSpPr>
        <dsp:cNvPr id="0" name=""/>
        <dsp:cNvSpPr/>
      </dsp:nvSpPr>
      <dsp:spPr>
        <a:xfrm>
          <a:off x="6465492" y="2170296"/>
          <a:ext cx="2938860" cy="17633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 Council agreed to contribute to the Manager's Pension Scheme to comply with "Auto Enrollment" Rules. The Council contributes 10% of the Manager's salary to the NEST pension scheme</a:t>
          </a:r>
          <a:endParaRPr lang="en-GB" sz="1600" kern="1200" dirty="0"/>
        </a:p>
      </dsp:txBody>
      <dsp:txXfrm>
        <a:off x="6465492" y="2170296"/>
        <a:ext cx="2938860" cy="17633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363C50-3D63-400B-914A-79EAA21CA91E}">
      <dsp:nvSpPr>
        <dsp:cNvPr id="0" name=""/>
        <dsp:cNvSpPr/>
      </dsp:nvSpPr>
      <dsp:spPr>
        <a:xfrm>
          <a:off x="44578" y="1672573"/>
          <a:ext cx="9244278" cy="25839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2800" kern="1200" dirty="0"/>
            <a:t>A grant was </a:t>
          </a:r>
          <a:r>
            <a:rPr lang="cy-GB" sz="2800" kern="1200" dirty="0" err="1"/>
            <a:t>offered</a:t>
          </a:r>
          <a:r>
            <a:rPr lang="cy-GB" sz="2800" kern="1200" dirty="0"/>
            <a:t> of  </a:t>
          </a:r>
          <a:r>
            <a:rPr lang="cy-GB" sz="5400" b="1" kern="1200" dirty="0">
              <a:solidFill>
                <a:srgbClr val="00B0F0"/>
              </a:solidFill>
            </a:rPr>
            <a:t>£100 </a:t>
          </a:r>
          <a:r>
            <a:rPr lang="cy-GB" sz="2800" kern="1200" dirty="0"/>
            <a:t>to </a:t>
          </a:r>
          <a:r>
            <a:rPr lang="cy-GB" sz="2800" kern="1200" dirty="0" err="1"/>
            <a:t>each</a:t>
          </a:r>
          <a:r>
            <a:rPr lang="cy-GB" sz="2800" kern="1200" dirty="0"/>
            <a:t> </a:t>
          </a:r>
          <a:r>
            <a:rPr lang="cy-GB" sz="2800" kern="1200" dirty="0" err="1"/>
            <a:t>village</a:t>
          </a:r>
          <a:r>
            <a:rPr lang="cy-GB" sz="2800" kern="1200" dirty="0"/>
            <a:t> </a:t>
          </a:r>
          <a:r>
            <a:rPr lang="cy-GB" sz="2800" kern="1200" dirty="0" err="1"/>
            <a:t>in</a:t>
          </a:r>
          <a:r>
            <a:rPr lang="cy-GB" sz="2800" kern="1200" dirty="0"/>
            <a:t> the </a:t>
          </a:r>
          <a:r>
            <a:rPr lang="cy-GB" sz="2800" kern="1200" dirty="0" err="1"/>
            <a:t>community</a:t>
          </a:r>
          <a:r>
            <a:rPr lang="cy-GB" sz="2800" kern="1200" dirty="0"/>
            <a:t> to </a:t>
          </a:r>
          <a:r>
            <a:rPr lang="cy-GB" sz="2800" kern="1200" dirty="0" err="1"/>
            <a:t>hold</a:t>
          </a:r>
          <a:r>
            <a:rPr lang="cy-GB" sz="2800" kern="1200" dirty="0"/>
            <a:t> </a:t>
          </a:r>
          <a:r>
            <a:rPr lang="cy-GB" sz="2800" kern="1200" dirty="0" err="1"/>
            <a:t>activites</a:t>
          </a:r>
          <a:r>
            <a:rPr lang="cy-GB" sz="2800" kern="1200" dirty="0"/>
            <a:t> to </a:t>
          </a:r>
          <a:r>
            <a:rPr lang="cy-GB" sz="2800" kern="1200" dirty="0" err="1"/>
            <a:t>celebrate</a:t>
          </a:r>
          <a:r>
            <a:rPr lang="cy-GB" sz="2800" kern="1200" dirty="0"/>
            <a:t> </a:t>
          </a:r>
          <a:r>
            <a:rPr lang="cy-GB" sz="3600" b="1" i="1" kern="1200" dirty="0" err="1"/>
            <a:t>Victory</a:t>
          </a:r>
          <a:r>
            <a:rPr lang="cy-GB" sz="3600" b="1" i="1" kern="1200" dirty="0"/>
            <a:t> </a:t>
          </a:r>
          <a:r>
            <a:rPr lang="cy-GB" sz="3600" b="1" i="1" kern="1200" dirty="0" err="1"/>
            <a:t>In</a:t>
          </a:r>
          <a:r>
            <a:rPr lang="cy-GB" sz="3600" b="1" i="1" kern="1200" dirty="0"/>
            <a:t> Europe Day </a:t>
          </a:r>
          <a:r>
            <a:rPr lang="cy-GB" sz="2800" b="0" i="0" kern="1200" dirty="0" err="1"/>
            <a:t>on</a:t>
          </a:r>
          <a:r>
            <a:rPr lang="cy-GB" sz="2800" b="0" i="0" kern="1200" dirty="0"/>
            <a:t> the Bank Holiday </a:t>
          </a:r>
          <a:r>
            <a:rPr lang="cy-GB" sz="2800" b="0" i="0" kern="1200" dirty="0" err="1"/>
            <a:t>weekend</a:t>
          </a:r>
          <a:r>
            <a:rPr lang="cy-GB" sz="2800" b="0" i="0" kern="1200" dirty="0"/>
            <a:t> </a:t>
          </a:r>
          <a:r>
            <a:rPr lang="cy-GB" sz="2800" b="0" i="0" kern="1200" dirty="0" err="1"/>
            <a:t>on</a:t>
          </a:r>
          <a:r>
            <a:rPr lang="cy-GB" sz="2800" b="0" i="0" kern="1200" dirty="0"/>
            <a:t> </a:t>
          </a:r>
          <a:r>
            <a:rPr lang="cy-GB" sz="2800" b="0" i="0" kern="1200" dirty="0" err="1"/>
            <a:t>Friday</a:t>
          </a:r>
          <a:r>
            <a:rPr lang="cy-GB" sz="2800" b="0" i="0" kern="1200" dirty="0"/>
            <a:t> 8 May 2020</a:t>
          </a:r>
          <a:endParaRPr lang="en-US" sz="2800" b="0" i="0" kern="1200" dirty="0"/>
        </a:p>
      </dsp:txBody>
      <dsp:txXfrm>
        <a:off x="44578" y="1672573"/>
        <a:ext cx="9244278" cy="2583950"/>
      </dsp:txXfrm>
    </dsp:sp>
    <dsp:sp modelId="{E35435BF-7C48-4383-ABB6-F42D1D959B39}">
      <dsp:nvSpPr>
        <dsp:cNvPr id="0" name=""/>
        <dsp:cNvSpPr/>
      </dsp:nvSpPr>
      <dsp:spPr>
        <a:xfrm rot="10800000">
          <a:off x="0" y="837"/>
          <a:ext cx="9404723" cy="1863367"/>
        </a:xfrm>
        <a:prstGeom prst="upArrowCallou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2800" kern="1200" dirty="0"/>
            <a:t>A </a:t>
          </a:r>
          <a:r>
            <a:rPr lang="cy-GB" sz="2800" kern="1200" dirty="0" err="1"/>
            <a:t>total</a:t>
          </a:r>
          <a:r>
            <a:rPr lang="cy-GB" sz="2800" kern="1200" dirty="0"/>
            <a:t> </a:t>
          </a:r>
          <a:r>
            <a:rPr lang="cy-GB" sz="2800" kern="1200" dirty="0" err="1"/>
            <a:t>amount</a:t>
          </a:r>
          <a:r>
            <a:rPr lang="cy-GB" sz="2800" kern="1200" dirty="0"/>
            <a:t> of </a:t>
          </a:r>
          <a:r>
            <a:rPr lang="cy-GB" sz="6000" b="1" i="0" kern="1200" dirty="0">
              <a:solidFill>
                <a:srgbClr val="00B0F0"/>
              </a:solidFill>
            </a:rPr>
            <a:t>£4,500 </a:t>
          </a:r>
          <a:r>
            <a:rPr lang="cy-GB" sz="2800" kern="1200" dirty="0"/>
            <a:t>to </a:t>
          </a:r>
          <a:r>
            <a:rPr lang="cy-GB" sz="4000" b="1" kern="1200" dirty="0">
              <a:solidFill>
                <a:srgbClr val="00B0F0"/>
              </a:solidFill>
            </a:rPr>
            <a:t>18</a:t>
          </a:r>
          <a:r>
            <a:rPr lang="cy-GB" sz="2800" kern="1200" dirty="0"/>
            <a:t> </a:t>
          </a:r>
          <a:r>
            <a:rPr lang="cy-GB" sz="2800" kern="1200" dirty="0" err="1"/>
            <a:t>organisations</a:t>
          </a:r>
          <a:r>
            <a:rPr lang="cy-GB" sz="2800" kern="1200" dirty="0"/>
            <a:t> </a:t>
          </a:r>
          <a:r>
            <a:rPr lang="cy-GB" sz="2800" kern="1200" dirty="0" err="1"/>
            <a:t>varying</a:t>
          </a:r>
          <a:r>
            <a:rPr lang="cy-GB" sz="2800" kern="1200" dirty="0"/>
            <a:t> </a:t>
          </a:r>
          <a:r>
            <a:rPr lang="cy-GB" sz="2800" kern="1200" dirty="0" err="1"/>
            <a:t>from</a:t>
          </a:r>
          <a:r>
            <a:rPr lang="cy-GB" sz="2800" kern="1200" dirty="0"/>
            <a:t> £100 to £1,000</a:t>
          </a:r>
          <a:endParaRPr lang="en-US" sz="2800" kern="1200" dirty="0"/>
        </a:p>
      </dsp:txBody>
      <dsp:txXfrm rot="10800000">
        <a:off x="0" y="837"/>
        <a:ext cx="9404723" cy="1210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59FB0-35B7-40B9-8D5B-A442DAE4368B}">
      <dsp:nvSpPr>
        <dsp:cNvPr id="0" name=""/>
        <dsp:cNvSpPr/>
      </dsp:nvSpPr>
      <dsp:spPr>
        <a:xfrm>
          <a:off x="0" y="0"/>
          <a:ext cx="7523778" cy="106198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Partnership agreement with Gwynedd Council to ensure all the community's salt bins are full</a:t>
          </a:r>
        </a:p>
      </dsp:txBody>
      <dsp:txXfrm>
        <a:off x="31105" y="31105"/>
        <a:ext cx="6288069" cy="999779"/>
      </dsp:txXfrm>
    </dsp:sp>
    <dsp:sp modelId="{2B54B3D1-33C5-4B22-BD52-FA9D615AE49B}">
      <dsp:nvSpPr>
        <dsp:cNvPr id="0" name=""/>
        <dsp:cNvSpPr/>
      </dsp:nvSpPr>
      <dsp:spPr>
        <a:xfrm>
          <a:off x="630116" y="1255079"/>
          <a:ext cx="7523778" cy="10619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Commitment to partner with Gwynedd Council to keep the Marine Toilet, </a:t>
          </a:r>
          <a:r>
            <a:rPr lang="en-US" sz="1200" kern="1200" dirty="0" err="1"/>
            <a:t>Dinas</a:t>
          </a:r>
          <a:r>
            <a:rPr lang="en-US" sz="1200" kern="1200" dirty="0"/>
            <a:t> </a:t>
          </a:r>
          <a:r>
            <a:rPr lang="en-US" sz="1200" kern="1200" dirty="0" err="1"/>
            <a:t>Dinlle</a:t>
          </a:r>
          <a:r>
            <a:rPr lang="en-US" sz="1200" kern="1200" dirty="0"/>
            <a:t> open up to 31 March 2021.</a:t>
          </a:r>
        </a:p>
      </dsp:txBody>
      <dsp:txXfrm>
        <a:off x="661221" y="1286184"/>
        <a:ext cx="6141158" cy="999779"/>
      </dsp:txXfrm>
    </dsp:sp>
    <dsp:sp modelId="{338D26E9-B3F9-4900-91E4-6FC7C0C1C244}">
      <dsp:nvSpPr>
        <dsp:cNvPr id="0" name=""/>
        <dsp:cNvSpPr/>
      </dsp:nvSpPr>
      <dsp:spPr>
        <a:xfrm>
          <a:off x="1250828" y="2510158"/>
          <a:ext cx="7523778" cy="10619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Continue to work with the Diocese to maintain the grass  of the St Thomas’s Churchyard , </a:t>
          </a:r>
          <a:r>
            <a:rPr lang="en-US" sz="1200" kern="1200" dirty="0" err="1"/>
            <a:t>Groeslon</a:t>
          </a:r>
          <a:endParaRPr lang="en-US" sz="1200" kern="1200" dirty="0"/>
        </a:p>
      </dsp:txBody>
      <dsp:txXfrm>
        <a:off x="1281933" y="2541263"/>
        <a:ext cx="6150563" cy="999779"/>
      </dsp:txXfrm>
    </dsp:sp>
    <dsp:sp modelId="{C8CE1230-6CC2-493D-9F6A-DF3853D556C4}">
      <dsp:nvSpPr>
        <dsp:cNvPr id="0" name=""/>
        <dsp:cNvSpPr/>
      </dsp:nvSpPr>
      <dsp:spPr>
        <a:xfrm>
          <a:off x="1880944" y="3765237"/>
          <a:ext cx="7523778" cy="10619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Joint Working with </a:t>
          </a:r>
          <a:r>
            <a:rPr lang="en-US" sz="1200" kern="1200" dirty="0" err="1"/>
            <a:t>Snowdonia</a:t>
          </a:r>
          <a:r>
            <a:rPr lang="en-US" sz="1200" kern="1200" dirty="0"/>
            <a:t> National Park on the </a:t>
          </a:r>
          <a:r>
            <a:rPr lang="en-US" sz="1200" kern="1200" dirty="0" err="1"/>
            <a:t>Euuropean</a:t>
          </a:r>
          <a:r>
            <a:rPr lang="en-US" sz="1200" kern="1200" dirty="0"/>
            <a:t> Grant Funded </a:t>
          </a:r>
          <a:r>
            <a:rPr lang="en-US" sz="1200" kern="1200" dirty="0" err="1"/>
            <a:t>Uwch</a:t>
          </a:r>
          <a:r>
            <a:rPr lang="en-US" sz="1200" kern="1200" dirty="0"/>
            <a:t> </a:t>
          </a:r>
          <a:r>
            <a:rPr lang="en-US" sz="1200" kern="1200" dirty="0" err="1"/>
            <a:t>Gwyrfai</a:t>
          </a:r>
          <a:r>
            <a:rPr lang="en-US" sz="1200" kern="1200" dirty="0"/>
            <a:t> Common project. The project strives to improve the common , create firebreaks, improve access. In 2020 work is expected on the Lon Cim to </a:t>
          </a:r>
          <a:r>
            <a:rPr lang="en-US" sz="1200" kern="1200" dirty="0" err="1"/>
            <a:t>Warmlee</a:t>
          </a:r>
          <a:r>
            <a:rPr lang="en-US" sz="1200" kern="1200" dirty="0"/>
            <a:t> to clear bramble and to open two wells which have been lost due to neglect    </a:t>
          </a:r>
        </a:p>
      </dsp:txBody>
      <dsp:txXfrm>
        <a:off x="1912049" y="3796342"/>
        <a:ext cx="6141158" cy="999779"/>
      </dsp:txXfrm>
    </dsp:sp>
    <dsp:sp modelId="{7D230A25-A8E6-4D8A-85EE-8568A4563289}">
      <dsp:nvSpPr>
        <dsp:cNvPr id="0" name=""/>
        <dsp:cNvSpPr/>
      </dsp:nvSpPr>
      <dsp:spPr>
        <a:xfrm>
          <a:off x="6833484" y="813387"/>
          <a:ext cx="690293" cy="69029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6988800" y="813387"/>
        <a:ext cx="379661" cy="519445"/>
      </dsp:txXfrm>
    </dsp:sp>
    <dsp:sp modelId="{C4CAA7AF-BD6F-48D1-858B-58A6D1C54EDF}">
      <dsp:nvSpPr>
        <dsp:cNvPr id="0" name=""/>
        <dsp:cNvSpPr/>
      </dsp:nvSpPr>
      <dsp:spPr>
        <a:xfrm>
          <a:off x="7463601" y="2068466"/>
          <a:ext cx="690293" cy="69029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7618917" y="2068466"/>
        <a:ext cx="379661" cy="519445"/>
      </dsp:txXfrm>
    </dsp:sp>
    <dsp:sp modelId="{4BF24B4F-6DEB-4450-90C3-D634620A7521}">
      <dsp:nvSpPr>
        <dsp:cNvPr id="0" name=""/>
        <dsp:cNvSpPr/>
      </dsp:nvSpPr>
      <dsp:spPr>
        <a:xfrm>
          <a:off x="8084313" y="3323545"/>
          <a:ext cx="690293" cy="69029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8239629" y="3323545"/>
        <a:ext cx="379661" cy="5194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A5808-1E3F-4D74-B820-BD5BD8E24563}">
      <dsp:nvSpPr>
        <dsp:cNvPr id="0" name=""/>
        <dsp:cNvSpPr/>
      </dsp:nvSpPr>
      <dsp:spPr>
        <a:xfrm>
          <a:off x="0" y="2709944"/>
          <a:ext cx="9404352" cy="15094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2800" kern="1200" dirty="0"/>
            <a:t>A </a:t>
          </a:r>
          <a:r>
            <a:rPr lang="cy-GB" sz="2800" kern="1200" dirty="0" err="1"/>
            <a:t>new</a:t>
          </a:r>
          <a:r>
            <a:rPr lang="cy-GB" sz="2800" kern="1200" dirty="0"/>
            <a:t> </a:t>
          </a:r>
          <a:r>
            <a:rPr lang="cy-GB" sz="2800" kern="1200" dirty="0" err="1"/>
            <a:t>website</a:t>
          </a:r>
          <a:r>
            <a:rPr lang="cy-GB" sz="2800" kern="1200" dirty="0"/>
            <a:t> was </a:t>
          </a:r>
          <a:r>
            <a:rPr lang="cy-GB" sz="2800" kern="1200" dirty="0" err="1"/>
            <a:t>commissioned</a:t>
          </a:r>
          <a:r>
            <a:rPr lang="cy-GB" sz="2800" kern="1200" dirty="0"/>
            <a:t> </a:t>
          </a:r>
          <a:r>
            <a:rPr lang="cy-GB" sz="2800" kern="1200" dirty="0" err="1"/>
            <a:t>which</a:t>
          </a:r>
          <a:r>
            <a:rPr lang="cy-GB" sz="2800" kern="1200" dirty="0"/>
            <a:t> </a:t>
          </a:r>
          <a:r>
            <a:rPr lang="cy-GB" sz="2800" kern="1200" dirty="0" err="1"/>
            <a:t>will</a:t>
          </a:r>
          <a:r>
            <a:rPr lang="cy-GB" sz="2800" kern="1200" dirty="0"/>
            <a:t> go </a:t>
          </a:r>
          <a:r>
            <a:rPr lang="cy-GB" sz="2800" kern="1200" dirty="0" err="1"/>
            <a:t>live</a:t>
          </a:r>
          <a:r>
            <a:rPr lang="cy-GB" sz="2800" kern="1200" dirty="0"/>
            <a:t> </a:t>
          </a:r>
          <a:r>
            <a:rPr lang="cy-GB" sz="2800" kern="1200" dirty="0" err="1"/>
            <a:t>in</a:t>
          </a:r>
          <a:r>
            <a:rPr lang="cy-GB" sz="2800" kern="1200" dirty="0"/>
            <a:t> the Spring 2020 – </a:t>
          </a:r>
          <a:r>
            <a:rPr lang="cy-GB" sz="2800" kern="1200" dirty="0" err="1"/>
            <a:t>cyngorcymundllandwrog.cymru</a:t>
          </a:r>
          <a:endParaRPr lang="en-US" sz="2800" kern="1200" dirty="0"/>
        </a:p>
      </dsp:txBody>
      <dsp:txXfrm>
        <a:off x="0" y="2709944"/>
        <a:ext cx="9404352" cy="1509438"/>
      </dsp:txXfrm>
    </dsp:sp>
    <dsp:sp modelId="{193A81D5-7119-4B17-B00C-9A86D6F64516}">
      <dsp:nvSpPr>
        <dsp:cNvPr id="0" name=""/>
        <dsp:cNvSpPr/>
      </dsp:nvSpPr>
      <dsp:spPr>
        <a:xfrm rot="10800000">
          <a:off x="0" y="0"/>
          <a:ext cx="9404352" cy="3111203"/>
        </a:xfrm>
        <a:prstGeom prst="upArrowCallou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Every household in the community were consulted to find out their views and opinions regarding their concerns and aspirations and to analyze the results and commission a report. </a:t>
          </a:r>
          <a:r>
            <a:rPr lang="en-US" sz="3600" b="1" kern="1200" dirty="0"/>
            <a:t>403</a:t>
          </a:r>
          <a:r>
            <a:rPr lang="en-US" sz="1800" kern="1200" dirty="0"/>
            <a:t> responses were received. The Community Council intends to use the analysis of the report taking into account, where appropriate, those aspects that will drive its </a:t>
          </a:r>
          <a:r>
            <a:rPr lang="en-US" sz="1800" kern="1200" dirty="0" err="1"/>
            <a:t>programme</a:t>
          </a:r>
          <a:r>
            <a:rPr lang="en-US" sz="1800" kern="1200" dirty="0"/>
            <a:t> of work over the next two or three years.</a:t>
          </a:r>
        </a:p>
      </dsp:txBody>
      <dsp:txXfrm rot="10800000">
        <a:off x="0" y="0"/>
        <a:ext cx="9404352" cy="2021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3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04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38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544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45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695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92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04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60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84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058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6884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771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41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21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952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6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BC594FB-42A2-4E9B-BCA1-C05E06EF1D49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7534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5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5.xml"/><Relationship Id="rId12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17.png"/><Relationship Id="rId5" Type="http://schemas.openxmlformats.org/officeDocument/2006/relationships/diagramLayout" Target="../diagrams/layout5.xml"/><Relationship Id="rId10" Type="http://schemas.openxmlformats.org/officeDocument/2006/relationships/oleObject" Target="../embeddings/oleObject1.bin"/><Relationship Id="rId4" Type="http://schemas.openxmlformats.org/officeDocument/2006/relationships/diagramData" Target="../diagrams/data5.xml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hyperlink" Target="mailto:gwybodaeth@llandwrog.or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ilwynlloyd3@btinternet.com" TargetMode="External"/><Relationship Id="rId5" Type="http://schemas.openxmlformats.org/officeDocument/2006/relationships/hyperlink" Target="mailto:ericmerfynjones@gwynedd.llyw.cymru" TargetMode="Externa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15">
            <a:extLst>
              <a:ext uri="{FF2B5EF4-FFF2-40B4-BE49-F238E27FC236}">
                <a16:creationId xmlns:a16="http://schemas.microsoft.com/office/drawing/2014/main" id="{B14F47D7-3ADB-45D5-A035-37BDFC3C8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9538" y="7072729"/>
            <a:ext cx="8825658" cy="913984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080294-0A40-4E9C-BD7A-1E4EBFF16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019" y="451379"/>
            <a:ext cx="2344014" cy="174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4E53420-BC4C-41DA-98B3-C0F149934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142" y="728419"/>
            <a:ext cx="8911525" cy="3915905"/>
          </a:xfrm>
        </p:spPr>
        <p:txBody>
          <a:bodyPr/>
          <a:lstStyle/>
          <a:p>
            <a:pPr algn="ctr"/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 err="1"/>
              <a:t>Llandwrog</a:t>
            </a:r>
            <a:r>
              <a:rPr lang="en-US" b="1" dirty="0"/>
              <a:t> Community Council -Annual Report 2019-20</a:t>
            </a:r>
            <a:endParaRPr lang="en-GB" b="1" dirty="0"/>
          </a:p>
        </p:txBody>
      </p:sp>
      <p:pic>
        <p:nvPicPr>
          <p:cNvPr id="2052" name="Picture 4" descr="Image result for fron">
            <a:extLst>
              <a:ext uri="{FF2B5EF4-FFF2-40B4-BE49-F238E27FC236}">
                <a16:creationId xmlns:a16="http://schemas.microsoft.com/office/drawing/2014/main" id="{958C20C6-30F2-4BFA-A09A-5C4376DA2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4937">
            <a:off x="3282951" y="4806181"/>
            <a:ext cx="2260949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ir ambulance wales">
            <a:extLst>
              <a:ext uri="{FF2B5EF4-FFF2-40B4-BE49-F238E27FC236}">
                <a16:creationId xmlns:a16="http://schemas.microsoft.com/office/drawing/2014/main" id="{907939D1-3CC2-4DCE-9253-5504B2831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5842">
            <a:off x="5746850" y="4886586"/>
            <a:ext cx="2851499" cy="149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llandwrog">
            <a:extLst>
              <a:ext uri="{FF2B5EF4-FFF2-40B4-BE49-F238E27FC236}">
                <a16:creationId xmlns:a16="http://schemas.microsoft.com/office/drawing/2014/main" id="{7AC1E1EE-D764-4A96-9F8A-CFFCE25A5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7493">
            <a:off x="9340973" y="4673350"/>
            <a:ext cx="2099598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dinas dinlle">
            <a:extLst>
              <a:ext uri="{FF2B5EF4-FFF2-40B4-BE49-F238E27FC236}">
                <a16:creationId xmlns:a16="http://schemas.microsoft.com/office/drawing/2014/main" id="{E496D2AB-2357-4F68-A432-F94CE6306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72" y="4803282"/>
            <a:ext cx="2679969" cy="189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4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C0090D-2AC7-4CBC-8B45-70BD7440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A Word from the Council Chairman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3E776-5BFB-48D0-B217-A056BE886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b="1" dirty="0" err="1"/>
              <a:t>Councillor</a:t>
            </a:r>
            <a:r>
              <a:rPr lang="en-US" b="1" dirty="0"/>
              <a:t> Alun Wyn Jones </a:t>
            </a:r>
            <a:r>
              <a:rPr lang="en-US" dirty="0"/>
              <a:t>– </a:t>
            </a:r>
            <a:r>
              <a:rPr lang="en-US" b="1"/>
              <a:t>Council Chairman 2019-20. </a:t>
            </a:r>
            <a:endParaRPr lang="en-US" b="1" dirty="0"/>
          </a:p>
          <a:p>
            <a:r>
              <a:rPr lang="en-GB" dirty="0"/>
              <a:t>This Report is an important element of </a:t>
            </a:r>
            <a:r>
              <a:rPr lang="en-GB" dirty="0" err="1"/>
              <a:t>Llandwrog</a:t>
            </a:r>
            <a:r>
              <a:rPr lang="en-GB" dirty="0"/>
              <a:t> Community Council's arrangement to connect with the area's rate-payers to explain its accomplishments and use of the budget during the 2019/2020 financial year whilst drawing attention to some plans for 2020/2021.</a:t>
            </a:r>
          </a:p>
          <a:p>
            <a:r>
              <a:rPr lang="en-GB" dirty="0"/>
              <a:t>It is hoped that publishing this Report can improve rate-payers' understanding of the community council's scope of operation and strengthen the relationship between rate-payers and their council. </a:t>
            </a:r>
          </a:p>
          <a:p>
            <a:pPr>
              <a:lnSpc>
                <a:spcPct val="9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0991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F4DF-24F5-4689-9F0B-8EE503DD0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" y="175848"/>
            <a:ext cx="9729634" cy="16774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Council Budget 2019-20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A896AA9-1A34-4EA6-8457-93D1451FFE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5574820"/>
              </p:ext>
            </p:extLst>
          </p:nvPr>
        </p:nvGraphicFramePr>
        <p:xfrm>
          <a:off x="1007049" y="1171575"/>
          <a:ext cx="5788957" cy="5314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Siart 1">
            <a:extLst>
              <a:ext uri="{FF2B5EF4-FFF2-40B4-BE49-F238E27FC236}">
                <a16:creationId xmlns:a16="http://schemas.microsoft.com/office/drawing/2014/main" id="{439A3A88-5E37-47CF-A0F8-12EFE35845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669512"/>
              </p:ext>
            </p:extLst>
          </p:nvPr>
        </p:nvGraphicFramePr>
        <p:xfrm>
          <a:off x="7190645" y="742361"/>
          <a:ext cx="5001355" cy="3380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Siart 2">
            <a:extLst>
              <a:ext uri="{FF2B5EF4-FFF2-40B4-BE49-F238E27FC236}">
                <a16:creationId xmlns:a16="http://schemas.microsoft.com/office/drawing/2014/main" id="{B5BFE4CE-992F-45ED-A357-B2ABA98AFE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6754340"/>
              </p:ext>
            </p:extLst>
          </p:nvPr>
        </p:nvGraphicFramePr>
        <p:xfrm>
          <a:off x="7056584" y="4282644"/>
          <a:ext cx="5036949" cy="252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5110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AC7A5-EE50-4FA7-8673-35729D9A0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778297" cy="4470821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Work Undertaken by your Council during 2019-20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E7F78-CA27-4CB5-9148-78FA39750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Subject 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Managing The Council’s Property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Administraton</a:t>
            </a:r>
            <a:r>
              <a:rPr lang="en-US" dirty="0"/>
              <a:t> &amp; </a:t>
            </a:r>
            <a:r>
              <a:rPr lang="en-US" dirty="0" err="1"/>
              <a:t>Governence</a:t>
            </a:r>
            <a:endParaRPr lang="en-US" dirty="0"/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Financial Contributions to Voluntary </a:t>
            </a:r>
            <a:r>
              <a:rPr lang="en-US" dirty="0" err="1"/>
              <a:t>Organisations</a:t>
            </a:r>
            <a:r>
              <a:rPr lang="en-US" dirty="0"/>
              <a:t> 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National Eisteddfod </a:t>
            </a:r>
            <a:r>
              <a:rPr lang="en-US" dirty="0" err="1"/>
              <a:t>Llyn</a:t>
            </a:r>
            <a:r>
              <a:rPr lang="en-US" dirty="0"/>
              <a:t> &amp; </a:t>
            </a:r>
            <a:r>
              <a:rPr lang="en-US" dirty="0" err="1"/>
              <a:t>Eifionnydd</a:t>
            </a:r>
            <a:r>
              <a:rPr lang="en-US" dirty="0"/>
              <a:t> 2021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Representing Your Community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Partnerships &amp; Joint Working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Consulting With the Community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Planning Applications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Improving Our Villages &amp; Our Community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549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77AE-830E-461D-BA8E-2C1DBCFB3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Managing   Council’s Property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C7AAC-B144-4FD1-9AB6-A35CD91B3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 fontScale="85000" lnSpcReduction="20000"/>
          </a:bodyPr>
          <a:lstStyle/>
          <a:p>
            <a:r>
              <a:rPr lang="en-US" dirty="0"/>
              <a:t>A comprehensive program of works has been undertaken in the parish churchyards of </a:t>
            </a:r>
            <a:r>
              <a:rPr lang="en-US" dirty="0" err="1"/>
              <a:t>Llandwrog</a:t>
            </a:r>
            <a:r>
              <a:rPr lang="en-US" dirty="0"/>
              <a:t>, Carmel and </a:t>
            </a:r>
            <a:r>
              <a:rPr lang="en-US" dirty="0" err="1"/>
              <a:t>Bryn'rodyn</a:t>
            </a:r>
            <a:r>
              <a:rPr lang="en-US" dirty="0"/>
              <a:t> cemeteries to improve the appearance of</a:t>
            </a:r>
          </a:p>
          <a:p>
            <a:r>
              <a:rPr lang="en-US" dirty="0"/>
              <a:t>A new bus shelter was installed at </a:t>
            </a:r>
            <a:r>
              <a:rPr lang="en-US" dirty="0" err="1"/>
              <a:t>Cae'r</a:t>
            </a:r>
            <a:r>
              <a:rPr lang="en-US" dirty="0"/>
              <a:t> </a:t>
            </a:r>
            <a:r>
              <a:rPr lang="en-US" dirty="0" err="1"/>
              <a:t>Moel</a:t>
            </a:r>
            <a:r>
              <a:rPr lang="en-US" dirty="0"/>
              <a:t>, Carmel following an accident</a:t>
            </a:r>
          </a:p>
          <a:p>
            <a:r>
              <a:rPr lang="en-US" dirty="0"/>
              <a:t>An agreement was reached with the Carmel Village Committee to improve access to the bus shelter located in the community garden car park.</a:t>
            </a:r>
          </a:p>
          <a:p>
            <a:r>
              <a:rPr lang="en-US" dirty="0"/>
              <a:t>A new gate has been installed at the entrance to Y </a:t>
            </a:r>
            <a:r>
              <a:rPr lang="en-US" dirty="0" err="1"/>
              <a:t>Fron</a:t>
            </a:r>
            <a:r>
              <a:rPr lang="en-US" dirty="0"/>
              <a:t> football field.</a:t>
            </a:r>
          </a:p>
          <a:p>
            <a:r>
              <a:rPr lang="en-US" dirty="0"/>
              <a:t>Health and safety checks was carried out on the condition of headstones at </a:t>
            </a:r>
            <a:r>
              <a:rPr lang="en-US" dirty="0" err="1"/>
              <a:t>Bryn'rodyn</a:t>
            </a:r>
            <a:r>
              <a:rPr lang="en-US" dirty="0"/>
              <a:t> cemetery.</a:t>
            </a:r>
          </a:p>
          <a:p>
            <a:r>
              <a:rPr lang="en-US" dirty="0"/>
              <a:t>An agreement has been reached with BT to purchase the 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Dinlle</a:t>
            </a:r>
            <a:r>
              <a:rPr lang="en-US" dirty="0"/>
              <a:t> telephone cabin with the option of installing a defibrillator in the future.</a:t>
            </a:r>
          </a:p>
          <a:p>
            <a:r>
              <a:rPr lang="en-US" dirty="0"/>
              <a:t>Discussions took place with Gwynedd Council to take responsibility for playing fields at </a:t>
            </a:r>
            <a:r>
              <a:rPr lang="en-US" dirty="0" err="1"/>
              <a:t>Fron</a:t>
            </a:r>
            <a:r>
              <a:rPr lang="en-US" dirty="0"/>
              <a:t>, Carmel and 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Dinlle</a:t>
            </a:r>
            <a:endParaRPr lang="en-GB" dirty="0"/>
          </a:p>
        </p:txBody>
      </p:sp>
      <p:pic>
        <p:nvPicPr>
          <p:cNvPr id="2050" name="Picture 2" descr="Image result for llandwrog community council">
            <a:extLst>
              <a:ext uri="{FF2B5EF4-FFF2-40B4-BE49-F238E27FC236}">
                <a16:creationId xmlns:a16="http://schemas.microsoft.com/office/drawing/2014/main" id="{8D9882AA-CEAD-4027-81AD-09C831EBB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01" y="468258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96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C7638-DFE1-4AAE-80C7-BB133A5AD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Administration &amp; </a:t>
            </a:r>
            <a:r>
              <a:rPr lang="en-US" dirty="0" err="1"/>
              <a:t>Governence</a:t>
            </a:r>
            <a:endParaRPr lang="en-GB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C1A1C77-536F-4D5D-BE61-7E4AC67EF5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779893"/>
              </p:ext>
            </p:extLst>
          </p:nvPr>
        </p:nvGraphicFramePr>
        <p:xfrm>
          <a:off x="646111" y="2237362"/>
          <a:ext cx="9404352" cy="4046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959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70A34-4DA6-46C1-9BC4-42C74B44D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740" y="284671"/>
            <a:ext cx="9404723" cy="1400530"/>
          </a:xfrm>
        </p:spPr>
        <p:txBody>
          <a:bodyPr>
            <a:normAutofit/>
          </a:bodyPr>
          <a:lstStyle/>
          <a:p>
            <a:r>
              <a:rPr lang="en-US" dirty="0"/>
              <a:t>Financial Contributions to Voluntary </a:t>
            </a:r>
            <a:r>
              <a:rPr lang="en-US" dirty="0" err="1"/>
              <a:t>Organisations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ADB1AC-B548-4E6F-9C4F-AB9DD9008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953450"/>
              </p:ext>
            </p:extLst>
          </p:nvPr>
        </p:nvGraphicFramePr>
        <p:xfrm>
          <a:off x="645740" y="1853248"/>
          <a:ext cx="9404723" cy="4430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Image result for llandwrog">
            <a:extLst>
              <a:ext uri="{FF2B5EF4-FFF2-40B4-BE49-F238E27FC236}">
                <a16:creationId xmlns:a16="http://schemas.microsoft.com/office/drawing/2014/main" id="{04C34F03-F3E6-40C9-8669-C165B8734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575" y="284671"/>
            <a:ext cx="1832492" cy="163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anolfan y fron">
            <a:extLst>
              <a:ext uri="{FF2B5EF4-FFF2-40B4-BE49-F238E27FC236}">
                <a16:creationId xmlns:a16="http://schemas.microsoft.com/office/drawing/2014/main" id="{29C505F9-685E-4C73-9EF4-20C05C01D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463" y="2170531"/>
            <a:ext cx="1918621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lleu">
            <a:extLst>
              <a:ext uri="{FF2B5EF4-FFF2-40B4-BE49-F238E27FC236}">
                <a16:creationId xmlns:a16="http://schemas.microsoft.com/office/drawing/2014/main" id="{C133C5DF-DDCD-40CA-B2DE-5FE05254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193" y="5799990"/>
            <a:ext cx="501015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air ambulance wales">
            <a:extLst>
              <a:ext uri="{FF2B5EF4-FFF2-40B4-BE49-F238E27FC236}">
                <a16:creationId xmlns:a16="http://schemas.microsoft.com/office/drawing/2014/main" id="{C58FC04E-6968-43BE-9E39-9E880B5FD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582" y="4249939"/>
            <a:ext cx="2019521" cy="113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45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8EAA7-14EC-48C6-8098-D44BC229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National Eisteddfod </a:t>
            </a:r>
            <a:r>
              <a:rPr lang="en-US" sz="4400" b="1" dirty="0" err="1"/>
              <a:t>Llyn</a:t>
            </a:r>
            <a:r>
              <a:rPr lang="en-US" sz="4400" b="1" dirty="0"/>
              <a:t> &amp; </a:t>
            </a:r>
            <a:r>
              <a:rPr lang="en-US" sz="4400" b="1" dirty="0" err="1"/>
              <a:t>Eifionydd</a:t>
            </a:r>
            <a:r>
              <a:rPr lang="en-US" sz="4400" b="1" dirty="0"/>
              <a:t> 2021</a:t>
            </a:r>
            <a:endParaRPr lang="en-GB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F275E-518A-4755-A485-4CAD54DD9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letter has been received from the National Eisteddfod Office that our community is expected to contribute a sum of </a:t>
            </a:r>
            <a:r>
              <a:rPr lang="en-US" sz="3600" b="1" dirty="0"/>
              <a:t>£5,000 </a:t>
            </a:r>
            <a:r>
              <a:rPr lang="en-US" dirty="0"/>
              <a:t>as part of a wider target of £ 400,000 which has been set on the Area Committee.</a:t>
            </a:r>
          </a:p>
          <a:p>
            <a:r>
              <a:rPr lang="en-US" dirty="0"/>
              <a:t>The Community Council is asking the villagers of </a:t>
            </a:r>
            <a:r>
              <a:rPr lang="en-US" dirty="0" err="1"/>
              <a:t>Fron</a:t>
            </a:r>
            <a:r>
              <a:rPr lang="en-US" dirty="0"/>
              <a:t> , Carmel, </a:t>
            </a:r>
            <a:r>
              <a:rPr lang="en-US" dirty="0" err="1"/>
              <a:t>Groeslon</a:t>
            </a:r>
            <a:r>
              <a:rPr lang="en-US" dirty="0"/>
              <a:t> , </a:t>
            </a:r>
            <a:r>
              <a:rPr lang="en-US" dirty="0" err="1"/>
              <a:t>Llandwrog</a:t>
            </a:r>
            <a:r>
              <a:rPr lang="en-US" dirty="0"/>
              <a:t> &amp; 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Dinlle</a:t>
            </a:r>
            <a:r>
              <a:rPr lang="en-US" dirty="0"/>
              <a:t> to set up a committee or committees independent of the Council to organize fundraising activities.</a:t>
            </a:r>
          </a:p>
          <a:p>
            <a:r>
              <a:rPr lang="en-US" dirty="0"/>
              <a:t>The Eisteddfod Office expects every community to create an atmosphere of activity and events for a period of eighteen months that will raise everyone's awareness that the Eisteddfod is coming to the area.</a:t>
            </a:r>
            <a:endParaRPr lang="en-GB" dirty="0"/>
          </a:p>
        </p:txBody>
      </p:sp>
      <p:pic>
        <p:nvPicPr>
          <p:cNvPr id="1028" name="Picture 4" descr="Image result for eisteddo d 2021">
            <a:extLst>
              <a:ext uri="{FF2B5EF4-FFF2-40B4-BE49-F238E27FC236}">
                <a16:creationId xmlns:a16="http://schemas.microsoft.com/office/drawing/2014/main" id="{489F5481-C4B8-4BC2-9D2E-777C2475F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427" y="2699973"/>
            <a:ext cx="2452522" cy="201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0740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95D57-E3A0-4924-8D25-36CEF5B8E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 sz="2600" dirty="0">
                <a:solidFill>
                  <a:srgbClr val="FFFFFF"/>
                </a:solidFill>
              </a:rPr>
              <a:t>Representing Your Community</a:t>
            </a:r>
            <a:br>
              <a:rPr lang="en-US" sz="2600" dirty="0">
                <a:solidFill>
                  <a:srgbClr val="FFFFFF"/>
                </a:solidFill>
              </a:rPr>
            </a:br>
            <a:br>
              <a:rPr lang="en-US" sz="2600" dirty="0">
                <a:solidFill>
                  <a:srgbClr val="FFFFFF"/>
                </a:solidFill>
              </a:rPr>
            </a:br>
            <a:r>
              <a:rPr lang="en-US" sz="2600" dirty="0">
                <a:solidFill>
                  <a:srgbClr val="FFFFFF"/>
                </a:solidFill>
              </a:rPr>
              <a:t>Members &amp; Manager  of the Community Council  represented your community on various Groups and Meetings over the year. </a:t>
            </a:r>
            <a:r>
              <a:rPr lang="en-US" sz="1800" dirty="0">
                <a:solidFill>
                  <a:srgbClr val="FFFFFF"/>
                </a:solidFill>
              </a:rPr>
              <a:t>These are examples </a:t>
            </a:r>
            <a:r>
              <a:rPr lang="en-US" sz="1800" i="1" dirty="0">
                <a:solidFill>
                  <a:srgbClr val="FFFFFF"/>
                </a:solidFill>
              </a:rPr>
              <a:t>  </a:t>
            </a:r>
            <a:br>
              <a:rPr lang="en-US" sz="2600" i="1" dirty="0">
                <a:solidFill>
                  <a:srgbClr val="FFFFFF"/>
                </a:solidFill>
              </a:rPr>
            </a:br>
            <a:br>
              <a:rPr lang="en-US" sz="2600" i="1" dirty="0">
                <a:solidFill>
                  <a:srgbClr val="FFFFFF"/>
                </a:solidFill>
              </a:rPr>
            </a:br>
            <a:endParaRPr lang="en-GB" sz="2600" i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D63B0-5819-4596-BCF8-1B7FDF9AB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</a:pPr>
            <a:r>
              <a:rPr lang="cy-GB" sz="1700" dirty="0"/>
              <a:t>Moel Tryfan ac Alexandra </a:t>
            </a:r>
            <a:r>
              <a:rPr lang="cy-GB" sz="1700" dirty="0" err="1"/>
              <a:t>Quarry</a:t>
            </a:r>
            <a:r>
              <a:rPr lang="cy-GB" sz="1700" dirty="0"/>
              <a:t> </a:t>
            </a:r>
            <a:r>
              <a:rPr lang="cy-GB" sz="1700" dirty="0" err="1"/>
              <a:t>Engagement</a:t>
            </a:r>
            <a:r>
              <a:rPr lang="cy-GB" sz="1700" dirty="0"/>
              <a:t> Group</a:t>
            </a:r>
          </a:p>
          <a:p>
            <a:pPr lvl="0">
              <a:lnSpc>
                <a:spcPct val="90000"/>
              </a:lnSpc>
            </a:pPr>
            <a:r>
              <a:rPr lang="cy-GB" sz="1700" dirty="0"/>
              <a:t>Grŵp Delwedd Dyffryn Nantlle </a:t>
            </a:r>
          </a:p>
          <a:p>
            <a:pPr lvl="0">
              <a:lnSpc>
                <a:spcPct val="90000"/>
              </a:lnSpc>
            </a:pPr>
            <a:r>
              <a:rPr lang="cy-GB" sz="1700" dirty="0"/>
              <a:t>Ysgol Bro Llifon</a:t>
            </a:r>
          </a:p>
          <a:p>
            <a:pPr lvl="0">
              <a:lnSpc>
                <a:spcPct val="90000"/>
              </a:lnSpc>
            </a:pPr>
            <a:r>
              <a:rPr lang="cy-GB" sz="1700" dirty="0"/>
              <a:t>Prosiect Partneriaeth Glynllifon </a:t>
            </a:r>
            <a:r>
              <a:rPr lang="cy-GB" sz="1700" dirty="0" err="1"/>
              <a:t>Partnership</a:t>
            </a:r>
            <a:r>
              <a:rPr lang="cy-GB" sz="1700" dirty="0"/>
              <a:t> Project . </a:t>
            </a:r>
          </a:p>
          <a:p>
            <a:pPr lvl="0">
              <a:lnSpc>
                <a:spcPct val="90000"/>
              </a:lnSpc>
            </a:pPr>
            <a:r>
              <a:rPr lang="cy-GB" sz="1700" dirty="0"/>
              <a:t>Bu i’r Rheolwr dderbyn gwahoddiad i ymweld RAF Fali ynglŷn aflonyddwch ymarfer hedfan  dyddiol dros ein cymuned, Pwyllgor Ardal Un Llais Cymru  (chwarterol)</a:t>
            </a:r>
            <a:endParaRPr lang="en-GB" sz="1700" dirty="0"/>
          </a:p>
          <a:p>
            <a:pPr lvl="0">
              <a:lnSpc>
                <a:spcPct val="90000"/>
              </a:lnSpc>
            </a:pPr>
            <a:r>
              <a:rPr lang="cy-GB" sz="1700" dirty="0"/>
              <a:t>Grŵp Cludiant Cymunedol Dyffryn Nantlle Transport </a:t>
            </a:r>
            <a:r>
              <a:rPr lang="cy-GB" sz="1700" dirty="0" err="1"/>
              <a:t>Strategy</a:t>
            </a:r>
            <a:endParaRPr lang="en-GB" sz="1700" dirty="0"/>
          </a:p>
          <a:p>
            <a:pPr lvl="0">
              <a:lnSpc>
                <a:spcPct val="90000"/>
              </a:lnSpc>
            </a:pPr>
            <a:r>
              <a:rPr lang="cy-GB" sz="1700" dirty="0"/>
              <a:t>Grŵp Cynefin – Strategaeth Bro Lleu </a:t>
            </a:r>
            <a:r>
              <a:rPr lang="cy-GB" sz="1700" dirty="0" err="1"/>
              <a:t>Strategy</a:t>
            </a:r>
            <a:endParaRPr lang="en-GB" sz="1700" dirty="0"/>
          </a:p>
          <a:p>
            <a:pPr lvl="0">
              <a:lnSpc>
                <a:spcPct val="90000"/>
              </a:lnSpc>
            </a:pPr>
            <a:r>
              <a:rPr lang="cy-GB" sz="1700" dirty="0"/>
              <a:t>Gwefan (</a:t>
            </a:r>
            <a:r>
              <a:rPr lang="cy-GB" sz="1700" dirty="0" err="1"/>
              <a:t>Website</a:t>
            </a:r>
            <a:r>
              <a:rPr lang="cy-GB" sz="1700" dirty="0"/>
              <a:t>) Bro 360</a:t>
            </a:r>
          </a:p>
          <a:p>
            <a:pPr lvl="0">
              <a:lnSpc>
                <a:spcPct val="90000"/>
              </a:lnSpc>
            </a:pPr>
            <a:endParaRPr lang="cy-GB" sz="1700" dirty="0"/>
          </a:p>
          <a:p>
            <a:pPr lvl="0">
              <a:lnSpc>
                <a:spcPct val="90000"/>
              </a:lnSpc>
            </a:pPr>
            <a:endParaRPr lang="cy-GB" sz="1700" dirty="0"/>
          </a:p>
          <a:p>
            <a:pPr lvl="0">
              <a:lnSpc>
                <a:spcPct val="90000"/>
              </a:lnSpc>
            </a:pPr>
            <a:endParaRPr lang="en-GB" sz="1700" dirty="0"/>
          </a:p>
          <a:p>
            <a:pPr>
              <a:lnSpc>
                <a:spcPct val="90000"/>
              </a:lnSpc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657628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6A607-B0A3-409C-8BD2-F91F8A36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Partnership &amp; Joint Working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9850734-D695-4FA7-A008-33C92B4232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335498"/>
              </p:ext>
            </p:extLst>
          </p:nvPr>
        </p:nvGraphicFramePr>
        <p:xfrm>
          <a:off x="645740" y="1456841"/>
          <a:ext cx="9404723" cy="4827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8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8983-FB00-4446-B2A7-59F69D2D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Consulting With </a:t>
            </a:r>
            <a:r>
              <a:rPr lang="en-US"/>
              <a:t>The Community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1E57E2-4A59-4AC9-ADB3-DAA95D992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8677222"/>
              </p:ext>
            </p:extLst>
          </p:nvPr>
        </p:nvGraphicFramePr>
        <p:xfrm>
          <a:off x="646111" y="1596325"/>
          <a:ext cx="9404352" cy="460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 descr="Image result for questionnaire">
            <a:extLst>
              <a:ext uri="{FF2B5EF4-FFF2-40B4-BE49-F238E27FC236}">
                <a16:creationId xmlns:a16="http://schemas.microsoft.com/office/drawing/2014/main" id="{DE540F12-4FD8-44A0-A770-7B48FE7AA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210" y="184285"/>
            <a:ext cx="2232564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AE47A303-3E88-4C20-9EA0-636E2EADD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1175" y="334384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B70B937-172B-4698-9F20-426666818D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67141"/>
              </p:ext>
            </p:extLst>
          </p:nvPr>
        </p:nvGraphicFramePr>
        <p:xfrm>
          <a:off x="9401175" y="3343846"/>
          <a:ext cx="2667000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Bitmap Image" r:id="rId10" imgW="12865761" imgH="6763098" progId="Paint.Picture">
                  <p:embed/>
                </p:oleObj>
              </mc:Choice>
              <mc:Fallback>
                <p:oleObj name="Bitmap Image" r:id="rId10" imgW="12865761" imgH="6763098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1175" y="3343846"/>
                        <a:ext cx="2667000" cy="1362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6" descr="Image result for delwedd caernarfon">
            <a:extLst>
              <a:ext uri="{FF2B5EF4-FFF2-40B4-BE49-F238E27FC236}">
                <a16:creationId xmlns:a16="http://schemas.microsoft.com/office/drawing/2014/main" id="{BC99B692-03D4-4804-A1D9-7B9B10689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401246"/>
            <a:ext cx="3033712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68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54243-A533-4841-8560-530036218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Planning</a:t>
            </a:r>
            <a:endParaRPr lang="en-GB" dirty="0">
              <a:solidFill>
                <a:srgbClr val="EBEBEB"/>
              </a:solidFill>
            </a:endParaRPr>
          </a:p>
        </p:txBody>
      </p:sp>
      <p:sp>
        <p:nvSpPr>
          <p:cNvPr id="137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9" name="Freeform: Shape 138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4098" name="Picture 2" descr="Image result for ceisiadau cynllunio cyngor gwynedd">
            <a:extLst>
              <a:ext uri="{FF2B5EF4-FFF2-40B4-BE49-F238E27FC236}">
                <a16:creationId xmlns:a16="http://schemas.microsoft.com/office/drawing/2014/main" id="{E936F967-B9E4-4BE0-8513-123231218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3992" y="1387920"/>
            <a:ext cx="5449889" cy="408215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EEE2D-0B8A-46E9-9053-33DF04BD3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Number of applications received &amp;  decisions mad by the Council   </a:t>
            </a:r>
            <a:r>
              <a:rPr lang="en-US" sz="3200" b="1" dirty="0">
                <a:solidFill>
                  <a:srgbClr val="EBEBEB"/>
                </a:solidFill>
              </a:rPr>
              <a:t>40</a:t>
            </a:r>
          </a:p>
          <a:p>
            <a:endParaRPr lang="en-GB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596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77ED-5E72-4C3A-9AF0-9729732B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526472"/>
            <a:ext cx="3445163" cy="55902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Schedule  of Works   2020-21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903D5-8EDB-47E4-A0B6-52972DBF2CC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10038" y="406400"/>
            <a:ext cx="8081962" cy="6237288"/>
          </a:xfr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sz="1600" dirty="0"/>
              <a:t>Restoration work at </a:t>
            </a:r>
            <a:r>
              <a:rPr lang="en-US" sz="1600" dirty="0" err="1"/>
              <a:t>Bryn'rodyn</a:t>
            </a:r>
            <a:r>
              <a:rPr lang="en-US" sz="1600" dirty="0"/>
              <a:t> and </a:t>
            </a:r>
            <a:r>
              <a:rPr lang="en-US" sz="1600" dirty="0" err="1"/>
              <a:t>Llandwrog</a:t>
            </a:r>
            <a:r>
              <a:rPr lang="en-US" sz="1600" dirty="0"/>
              <a:t> cemeteries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Opening of the new </a:t>
            </a:r>
            <a:r>
              <a:rPr lang="en-US" sz="1600" dirty="0" err="1"/>
              <a:t>Bryn'rodyn</a:t>
            </a:r>
            <a:r>
              <a:rPr lang="en-US" sz="1600" dirty="0"/>
              <a:t> cemetery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Identify location and funding to install a bus shelter in </a:t>
            </a:r>
            <a:r>
              <a:rPr lang="en-US" sz="1600" dirty="0" err="1"/>
              <a:t>Dinas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/>
              <a:t>Correspond via social media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Undertake a survey of all public rights of way in the community to identify any works required to keep them open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Identify sites in the community to promote biodiversity in accordance with the Environment (Wales) Act 2016 (all Town and Community Councils have a duty to maintain and enhance biodiversity and promote ecosystem resilience)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Continue to identify community needs through an engagement process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Steer the Council through changes to the Community Council's arrangements following the Welsh </a:t>
            </a:r>
            <a:r>
              <a:rPr lang="en-US" sz="1600" dirty="0" err="1"/>
              <a:t>Govenments</a:t>
            </a:r>
            <a:r>
              <a:rPr lang="en-US" sz="1600" dirty="0"/>
              <a:t> Local Government and Elections Bill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Mapping the burial sites of the three community cemeteries electronically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Continue to press Gwynedd Council to reverse its decision to charge a parking fee in </a:t>
            </a:r>
            <a:r>
              <a:rPr lang="en-US" sz="1600" dirty="0" err="1"/>
              <a:t>Dinas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/>
              <a:t>Continue to press Natural Resources Wales to carry out footpath works at </a:t>
            </a:r>
            <a:r>
              <a:rPr lang="en-US" sz="1600" dirty="0" err="1"/>
              <a:t>Dinas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r>
              <a:rPr lang="en-US" sz="1600" dirty="0"/>
              <a:t>, as well as improving the condition of our roads</a:t>
            </a:r>
          </a:p>
          <a:p>
            <a:pPr lvl="0">
              <a:lnSpc>
                <a:spcPct val="90000"/>
              </a:lnSpc>
            </a:pPr>
            <a:r>
              <a:rPr lang="en-US" sz="1600" dirty="0"/>
              <a:t>Assist any committee/s in reaching the community target of £ 5,000 as a contributor to the </a:t>
            </a:r>
            <a:r>
              <a:rPr lang="en-US" sz="1600" dirty="0" err="1"/>
              <a:t>Llyn</a:t>
            </a:r>
            <a:r>
              <a:rPr lang="en-US" sz="1600" dirty="0"/>
              <a:t> and </a:t>
            </a:r>
            <a:r>
              <a:rPr lang="en-US" sz="1600" dirty="0" err="1"/>
              <a:t>Eifionydd</a:t>
            </a:r>
            <a:r>
              <a:rPr lang="en-US" sz="1600" dirty="0"/>
              <a:t> National Eisteddfod 2021</a:t>
            </a: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2050" name="Picture 2" descr="Image result for llandwrog">
            <a:extLst>
              <a:ext uri="{FF2B5EF4-FFF2-40B4-BE49-F238E27FC236}">
                <a16:creationId xmlns:a16="http://schemas.microsoft.com/office/drawing/2014/main" id="{DDC2D0D9-626F-4079-B92E-C7C92803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90" y="4643277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35419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498F-8165-43BF-B6D9-B47D34C61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514350"/>
            <a:ext cx="4106768" cy="346710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Improving our Villages…..</a:t>
            </a:r>
            <a:br>
              <a:rPr lang="en-US" dirty="0"/>
            </a:br>
            <a:r>
              <a:rPr lang="en-US" sz="2800" dirty="0"/>
              <a:t>examples of what your Council did in during the year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D93E7-1474-4E46-B493-E27FB472C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Public Transport – additional services to </a:t>
            </a:r>
            <a:r>
              <a:rPr lang="en-US" sz="1400" dirty="0" err="1"/>
              <a:t>Cae</a:t>
            </a:r>
            <a:r>
              <a:rPr lang="en-US" sz="1400" dirty="0"/>
              <a:t> </a:t>
            </a:r>
            <a:r>
              <a:rPr lang="en-US" sz="1400" dirty="0" err="1"/>
              <a:t>Sarn</a:t>
            </a:r>
            <a:r>
              <a:rPr lang="en-US" sz="1400" dirty="0"/>
              <a:t>, </a:t>
            </a:r>
            <a:r>
              <a:rPr lang="en-US" sz="1400" dirty="0" err="1"/>
              <a:t>Groeslon</a:t>
            </a:r>
            <a:r>
              <a:rPr lang="en-US" sz="1400" dirty="0"/>
              <a:t> and </a:t>
            </a:r>
            <a:r>
              <a:rPr lang="en-US" sz="1400" dirty="0" err="1"/>
              <a:t>Fron</a:t>
            </a:r>
            <a:r>
              <a:rPr lang="en-US" sz="1400" dirty="0"/>
              <a:t>/Carmel to  </a:t>
            </a:r>
            <a:r>
              <a:rPr lang="en-US" sz="1400" dirty="0" err="1"/>
              <a:t>Caernarfon</a:t>
            </a:r>
            <a:r>
              <a:rPr lang="en-US" sz="1400" dirty="0"/>
              <a:t> &amp; </a:t>
            </a:r>
            <a:r>
              <a:rPr lang="en-US" sz="1400" dirty="0" err="1"/>
              <a:t>Penygroes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/>
              <a:t>Dog Bins - additional dog bins in Carmel and </a:t>
            </a:r>
            <a:r>
              <a:rPr lang="en-US" sz="1400" dirty="0" err="1"/>
              <a:t>Llandwrog</a:t>
            </a:r>
            <a:r>
              <a:rPr lang="en-US" sz="14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Parking Charges at </a:t>
            </a:r>
            <a:r>
              <a:rPr lang="en-US" sz="1400" dirty="0" err="1"/>
              <a:t>Dinas</a:t>
            </a:r>
            <a:r>
              <a:rPr lang="en-US" sz="1400" dirty="0"/>
              <a:t> </a:t>
            </a:r>
            <a:r>
              <a:rPr lang="en-US" sz="1400" dirty="0" err="1"/>
              <a:t>Dinlle</a:t>
            </a:r>
            <a:r>
              <a:rPr lang="en-US" sz="1400" dirty="0"/>
              <a:t> - A senior Manager from Gwynedd Council was invited to meet with members to show our opposition to Gwynedd Council's intention to charge parking fees in </a:t>
            </a:r>
            <a:r>
              <a:rPr lang="en-US" sz="1400" dirty="0" err="1"/>
              <a:t>Dinas</a:t>
            </a:r>
            <a:r>
              <a:rPr lang="en-US" sz="1400" dirty="0"/>
              <a:t> </a:t>
            </a:r>
            <a:r>
              <a:rPr lang="en-US" sz="1400" dirty="0" err="1"/>
              <a:t>Dinlle</a:t>
            </a:r>
            <a:r>
              <a:rPr lang="en-US" sz="14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Continuing to put pressure on  Gwynedd Council and Natural Resources Wales to secure a footpath along </a:t>
            </a:r>
            <a:r>
              <a:rPr lang="en-US" sz="1400" dirty="0" err="1"/>
              <a:t>Dinas</a:t>
            </a:r>
            <a:r>
              <a:rPr lang="en-US" sz="1400" dirty="0"/>
              <a:t> </a:t>
            </a:r>
            <a:r>
              <a:rPr lang="en-US" sz="1400" dirty="0" err="1"/>
              <a:t>Dinlle</a:t>
            </a:r>
            <a:r>
              <a:rPr lang="en-US" sz="1400" dirty="0"/>
              <a:t> beach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Road Maintenance – following pressure on Gwynedd council new road surfacing was carried out I </a:t>
            </a:r>
            <a:r>
              <a:rPr lang="en-US" sz="1400" dirty="0" err="1"/>
              <a:t>Llnadwrog</a:t>
            </a:r>
            <a:r>
              <a:rPr lang="en-US" sz="1400" dirty="0"/>
              <a:t>, Carmel and </a:t>
            </a:r>
            <a:r>
              <a:rPr lang="en-US" sz="1400" dirty="0" err="1"/>
              <a:t>Fron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/>
              <a:t>New notice board was installed in </a:t>
            </a:r>
            <a:r>
              <a:rPr lang="en-US" sz="1400" dirty="0" err="1"/>
              <a:t>Llandwrog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/>
              <a:t>Successfully acquired Mobile Postal Service at Y </a:t>
            </a:r>
            <a:r>
              <a:rPr lang="en-US" sz="1400" dirty="0" err="1"/>
              <a:t>Fron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/>
              <a:t>Co-operated with Ysgol Bro </a:t>
            </a:r>
            <a:r>
              <a:rPr lang="en-US" sz="1400" dirty="0" err="1"/>
              <a:t>Llifon</a:t>
            </a:r>
            <a:r>
              <a:rPr lang="en-US" sz="1400" dirty="0"/>
              <a:t> to ensure use of the </a:t>
            </a:r>
            <a:r>
              <a:rPr lang="en-US" sz="1400" dirty="0" err="1"/>
              <a:t>Groeslon</a:t>
            </a:r>
            <a:r>
              <a:rPr lang="en-US" sz="1400" dirty="0"/>
              <a:t> football pitch for village children out of school hours.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Maintains four cemeteries, two football fields, ten bus shelters within the community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Maintains the network of public footpaths within the community</a:t>
            </a:r>
          </a:p>
        </p:txBody>
      </p:sp>
      <p:pic>
        <p:nvPicPr>
          <p:cNvPr id="2052" name="Picture 4" descr="Image result for groeslon">
            <a:extLst>
              <a:ext uri="{FF2B5EF4-FFF2-40B4-BE49-F238E27FC236}">
                <a16:creationId xmlns:a16="http://schemas.microsoft.com/office/drawing/2014/main" id="{9A9E45F3-4ECF-479A-A3AE-595B4D560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4724400"/>
            <a:ext cx="18192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armel gwynedd">
            <a:extLst>
              <a:ext uri="{FF2B5EF4-FFF2-40B4-BE49-F238E27FC236}">
                <a16:creationId xmlns:a16="http://schemas.microsoft.com/office/drawing/2014/main" id="{94340748-957F-4E20-A65C-F89AF92F0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211" y="3771900"/>
            <a:ext cx="226218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70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4834-87DB-4AE4-982C-655DBD79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Council Meeting 2020-21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37F85-3F26-4711-A91A-54913125E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Number of Full Council Meetings   </a:t>
            </a:r>
            <a:r>
              <a:rPr lang="en-US" sz="4800" dirty="0">
                <a:latin typeface="Arial Black" panose="020B0A04020102020204" pitchFamily="34" charset="0"/>
              </a:rPr>
              <a:t>12</a:t>
            </a:r>
          </a:p>
          <a:p>
            <a:r>
              <a:rPr lang="en-US" dirty="0"/>
              <a:t>Number of Committee and Working Group Meeting   </a:t>
            </a:r>
            <a:r>
              <a:rPr lang="en-US" sz="4800" dirty="0">
                <a:latin typeface="Arial Black" panose="020B0A04020102020204" pitchFamily="34" charset="0"/>
              </a:rPr>
              <a:t>16</a:t>
            </a:r>
          </a:p>
          <a:p>
            <a:r>
              <a:rPr lang="en-US" sz="2100" dirty="0"/>
              <a:t>Number of Public Meetings   </a:t>
            </a:r>
            <a:r>
              <a:rPr lang="en-US" sz="4800" dirty="0">
                <a:latin typeface="Arial Black" panose="020B0A04020102020204" pitchFamily="34" charset="0"/>
              </a:rPr>
              <a:t>1</a:t>
            </a:r>
            <a:endParaRPr lang="en-US" sz="4800" dirty="0"/>
          </a:p>
          <a:p>
            <a:r>
              <a:rPr lang="en-US" sz="2100" dirty="0">
                <a:latin typeface="Century Gothic" panose="020B0502020202020204" pitchFamily="34" charset="0"/>
              </a:rPr>
              <a:t>Number of complaints received     </a:t>
            </a:r>
            <a:r>
              <a:rPr lang="en-GB" sz="4800" dirty="0">
                <a:latin typeface="Arial Black" panose="020B0A04020102020204" pitchFamily="34" charset="0"/>
              </a:rPr>
              <a:t>2</a:t>
            </a:r>
            <a:r>
              <a:rPr lang="en-GB" sz="4300" dirty="0">
                <a:latin typeface="Arial Black" panose="020B0A04020102020204" pitchFamily="34" charset="0"/>
              </a:rPr>
              <a:t> </a:t>
            </a:r>
            <a:r>
              <a:rPr lang="en-GB" sz="2100" dirty="0">
                <a:latin typeface="Century Gothic" panose="020B0502020202020204" pitchFamily="34" charset="0"/>
              </a:rPr>
              <a:t>(</a:t>
            </a:r>
            <a:r>
              <a:rPr lang="en-GB" sz="2100" dirty="0" err="1">
                <a:latin typeface="Century Gothic" panose="020B0502020202020204" pitchFamily="34" charset="0"/>
              </a:rPr>
              <a:t>Bryn’rodyn</a:t>
            </a:r>
            <a:r>
              <a:rPr lang="en-GB" sz="2100" dirty="0">
                <a:latin typeface="Century Gothic" panose="020B0502020202020204" pitchFamily="34" charset="0"/>
              </a:rPr>
              <a:t> cemetery)</a:t>
            </a:r>
            <a:endParaRPr lang="en-US" sz="2100" dirty="0">
              <a:latin typeface="Century Gothic" panose="020B0502020202020204" pitchFamily="34" charset="0"/>
            </a:endParaRPr>
          </a:p>
          <a:p>
            <a:r>
              <a:rPr lang="en-GB" dirty="0"/>
              <a:t>New Members during the year        </a:t>
            </a:r>
            <a:r>
              <a:rPr lang="en-GB" sz="4800" dirty="0">
                <a:latin typeface="Arial Black" panose="020B0A04020102020204" pitchFamily="34" charset="0"/>
              </a:rPr>
              <a:t>2</a:t>
            </a:r>
          </a:p>
          <a:p>
            <a:r>
              <a:rPr lang="en-GB" dirty="0"/>
              <a:t>Resignations in during the year    </a:t>
            </a:r>
            <a:r>
              <a:rPr lang="en-GB" sz="4800" dirty="0">
                <a:latin typeface="Arial Black" panose="020B0A04020102020204" pitchFamily="34" charset="0"/>
              </a:rPr>
              <a:t>1</a:t>
            </a:r>
          </a:p>
          <a:p>
            <a:r>
              <a:rPr lang="en-GB" dirty="0"/>
              <a:t>Number of members that claimed an annual allowance of £150    </a:t>
            </a:r>
            <a:r>
              <a:rPr lang="en-GB" sz="4800" dirty="0">
                <a:latin typeface="Arial Black" panose="020B0A04020102020204" pitchFamily="34" charset="0"/>
              </a:rPr>
              <a:t>dim</a:t>
            </a:r>
          </a:p>
          <a:p>
            <a:endParaRPr lang="en-GB" dirty="0"/>
          </a:p>
        </p:txBody>
      </p:sp>
      <p:pic>
        <p:nvPicPr>
          <p:cNvPr id="6146" name="Picture 2" descr="Image result for ysgol bro llifon">
            <a:extLst>
              <a:ext uri="{FF2B5EF4-FFF2-40B4-BE49-F238E27FC236}">
                <a16:creationId xmlns:a16="http://schemas.microsoft.com/office/drawing/2014/main" id="{54291898-2AF7-459F-AB88-975638057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08" y="570248"/>
            <a:ext cx="22383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49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29C12-6CDB-48DB-BF23-96FB4B4C1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Representatives – Carmel Ward  </a:t>
            </a:r>
            <a:r>
              <a:rPr lang="en-GB" sz="3200" dirty="0"/>
              <a:t>number of seats </a:t>
            </a:r>
            <a:r>
              <a:rPr lang="en-GB" sz="4400" b="1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50AAB-8B04-4074-ACC3-4E409E426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/>
              <a:t>Councillor Alan Patterson</a:t>
            </a:r>
            <a:r>
              <a:rPr lang="en-GB" sz="2400" dirty="0"/>
              <a:t> </a:t>
            </a:r>
            <a:r>
              <a:rPr lang="en-GB" dirty="0"/>
              <a:t>Bryn </a:t>
            </a:r>
            <a:r>
              <a:rPr lang="en-GB" dirty="0" err="1"/>
              <a:t>Llifon</a:t>
            </a:r>
            <a:r>
              <a:rPr lang="en-GB" dirty="0"/>
              <a:t>, Carmel, Caernarfon, Gwynedd LL54 7RW Tel 01286 881843 neu 07989 906704 </a:t>
            </a:r>
            <a:r>
              <a:rPr lang="en-GB" sz="2400" b="1" dirty="0"/>
              <a:t>Member since October 1995</a:t>
            </a:r>
          </a:p>
          <a:p>
            <a:r>
              <a:rPr lang="en-GB" sz="2400" b="1" dirty="0"/>
              <a:t>Councillor Bryn Williams </a:t>
            </a:r>
            <a:r>
              <a:rPr lang="en-GB" dirty="0" err="1"/>
              <a:t>Dafarn</a:t>
            </a:r>
            <a:r>
              <a:rPr lang="en-GB" dirty="0"/>
              <a:t> </a:t>
            </a:r>
            <a:r>
              <a:rPr lang="en-GB" dirty="0" err="1"/>
              <a:t>Dywyrch</a:t>
            </a:r>
            <a:r>
              <a:rPr lang="en-GB" dirty="0"/>
              <a:t>, </a:t>
            </a:r>
            <a:r>
              <a:rPr lang="en-GB" dirty="0" err="1"/>
              <a:t>Llandwrog</a:t>
            </a:r>
            <a:r>
              <a:rPr lang="en-GB" dirty="0"/>
              <a:t> </a:t>
            </a:r>
            <a:r>
              <a:rPr lang="en-GB" dirty="0" err="1"/>
              <a:t>Uchaf</a:t>
            </a:r>
            <a:r>
              <a:rPr lang="en-GB" dirty="0"/>
              <a:t>, Caernarfon, Gwynedd LL54 7RA    Tel 01286 831378   or  07583 517852. </a:t>
            </a:r>
            <a:r>
              <a:rPr lang="en-GB" sz="2400" b="1" dirty="0"/>
              <a:t>Member since April 1997</a:t>
            </a:r>
          </a:p>
          <a:p>
            <a:r>
              <a:rPr lang="en-GB" dirty="0"/>
              <a:t> </a:t>
            </a:r>
            <a:r>
              <a:rPr lang="en-GB" sz="2400" b="1" dirty="0"/>
              <a:t>Councillor</a:t>
            </a:r>
            <a:r>
              <a:rPr lang="en-GB" sz="2400" dirty="0"/>
              <a:t>. </a:t>
            </a:r>
            <a:r>
              <a:rPr lang="en-GB" sz="2400" b="1" dirty="0"/>
              <a:t>Helen Hughes</a:t>
            </a:r>
            <a:r>
              <a:rPr lang="en-GB" sz="2400" dirty="0"/>
              <a:t> </a:t>
            </a:r>
            <a:r>
              <a:rPr lang="en-GB" dirty="0" err="1"/>
              <a:t>Wenallt</a:t>
            </a:r>
            <a:r>
              <a:rPr lang="en-GB" dirty="0"/>
              <a:t> , Carmel Caernarfon, Gwynedd LL54 7RP  Tel 01286 881863 </a:t>
            </a:r>
            <a:r>
              <a:rPr lang="en-GB" sz="2400" b="1" dirty="0"/>
              <a:t>Member since May 2016</a:t>
            </a:r>
          </a:p>
          <a:p>
            <a:endParaRPr lang="en-GB" dirty="0"/>
          </a:p>
        </p:txBody>
      </p:sp>
      <p:pic>
        <p:nvPicPr>
          <p:cNvPr id="4" name="Picture 3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5E1304AE-AB9D-450C-B085-3D54C2E23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974" y="1304926"/>
            <a:ext cx="2324101" cy="21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5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790B-A8C1-4AB3-8E0B-267CBD20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Representatives </a:t>
            </a:r>
            <a:r>
              <a:rPr lang="en-US" dirty="0"/>
              <a:t>– </a:t>
            </a:r>
            <a:r>
              <a:rPr lang="en-US" dirty="0" err="1"/>
              <a:t>Fron</a:t>
            </a:r>
            <a:r>
              <a:rPr lang="en-US" dirty="0"/>
              <a:t> Ward  </a:t>
            </a:r>
            <a:r>
              <a:rPr lang="en-US" sz="3200" dirty="0"/>
              <a:t>number of seats  </a:t>
            </a:r>
            <a:r>
              <a:rPr lang="en-US" sz="4800" b="1" dirty="0"/>
              <a:t>2</a:t>
            </a:r>
            <a:endParaRPr lang="en-GB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1709D-656B-48DA-8173-99DE47521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Councillor</a:t>
            </a:r>
            <a:r>
              <a:rPr lang="en-US" sz="2400" b="1" dirty="0"/>
              <a:t> Gwyn Owen Jones</a:t>
            </a:r>
            <a:r>
              <a:rPr lang="en-US" sz="2400" dirty="0"/>
              <a:t> </a:t>
            </a:r>
            <a:r>
              <a:rPr lang="en-US" dirty="0" err="1"/>
              <a:t>Bodwyn</a:t>
            </a:r>
            <a:r>
              <a:rPr lang="en-US" dirty="0"/>
              <a:t>, Y </a:t>
            </a:r>
            <a:r>
              <a:rPr lang="en-US" dirty="0" err="1"/>
              <a:t>Fron</a:t>
            </a:r>
            <a:r>
              <a:rPr lang="en-US" dirty="0"/>
              <a:t>, </a:t>
            </a:r>
            <a:r>
              <a:rPr lang="en-US" dirty="0" err="1"/>
              <a:t>Caernarfon</a:t>
            </a:r>
            <a:r>
              <a:rPr lang="en-US" dirty="0"/>
              <a:t>, Gwynedd LL54 7RB   Tel 01286 881138 or 07790 333260. </a:t>
            </a:r>
            <a:r>
              <a:rPr lang="en-US" sz="2400" b="1" dirty="0"/>
              <a:t>Member since February 1997 </a:t>
            </a:r>
          </a:p>
          <a:p>
            <a:r>
              <a:rPr lang="en-GB" sz="2400" b="1" dirty="0"/>
              <a:t>Councillor Rhys Vaughan Thomas</a:t>
            </a:r>
            <a:r>
              <a:rPr lang="en-GB" b="1" dirty="0"/>
              <a:t>, </a:t>
            </a:r>
            <a:r>
              <a:rPr lang="en-GB" dirty="0"/>
              <a:t> </a:t>
            </a:r>
            <a:r>
              <a:rPr lang="en-GB" dirty="0" err="1"/>
              <a:t>Gwynfa</a:t>
            </a:r>
            <a:r>
              <a:rPr lang="en-GB" dirty="0"/>
              <a:t>, </a:t>
            </a:r>
            <a:r>
              <a:rPr lang="en-GB" dirty="0" err="1"/>
              <a:t>Rhos</a:t>
            </a:r>
            <a:r>
              <a:rPr lang="en-GB" dirty="0"/>
              <a:t> </a:t>
            </a:r>
            <a:r>
              <a:rPr lang="en-GB" dirty="0" err="1"/>
              <a:t>Isaf</a:t>
            </a:r>
            <a:r>
              <a:rPr lang="en-GB" dirty="0"/>
              <a:t>,  Caernarfon, Gwynedd LL54 7NN  Tel 07765 055224 </a:t>
            </a:r>
            <a:r>
              <a:rPr lang="en-GB" sz="2400" b="1" dirty="0"/>
              <a:t>Co-opted as a member February 2020</a:t>
            </a:r>
          </a:p>
        </p:txBody>
      </p:sp>
    </p:spTree>
    <p:extLst>
      <p:ext uri="{BB962C8B-B14F-4D97-AF65-F5344CB8AC3E}">
        <p14:creationId xmlns:p14="http://schemas.microsoft.com/office/powerpoint/2010/main" val="287339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3F5F6-BCFD-4F0C-9BCD-DD48D84D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Representatives </a:t>
            </a:r>
            <a:r>
              <a:rPr lang="en-US" dirty="0"/>
              <a:t> – </a:t>
            </a:r>
            <a:r>
              <a:rPr lang="en-US" dirty="0" err="1"/>
              <a:t>Groeslon</a:t>
            </a:r>
            <a:r>
              <a:rPr lang="en-US" dirty="0"/>
              <a:t> Ward – </a:t>
            </a:r>
            <a:r>
              <a:rPr lang="en-US" sz="3200" dirty="0"/>
              <a:t>number of seats </a:t>
            </a:r>
            <a:r>
              <a:rPr lang="en-US" sz="4800" b="1" dirty="0"/>
              <a:t>6</a:t>
            </a:r>
            <a:endParaRPr lang="en-GB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C1ED8-248C-4A9C-837D-419A62CD1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600" b="1" dirty="0"/>
              <a:t>Councillor Alun Wyn Jones</a:t>
            </a:r>
            <a:r>
              <a:rPr lang="en-GB" sz="2600" dirty="0"/>
              <a:t> </a:t>
            </a:r>
            <a:r>
              <a:rPr lang="en-GB" dirty="0" err="1"/>
              <a:t>Hafan</a:t>
            </a:r>
            <a:r>
              <a:rPr lang="en-GB" dirty="0"/>
              <a:t>, </a:t>
            </a:r>
            <a:r>
              <a:rPr lang="en-GB" dirty="0" err="1"/>
              <a:t>Rhes</a:t>
            </a:r>
            <a:r>
              <a:rPr lang="en-GB" dirty="0"/>
              <a:t> </a:t>
            </a:r>
            <a:r>
              <a:rPr lang="en-GB" dirty="0" err="1"/>
              <a:t>Grugan</a:t>
            </a:r>
            <a:r>
              <a:rPr lang="en-GB" dirty="0"/>
              <a:t>, Y </a:t>
            </a:r>
            <a:r>
              <a:rPr lang="en-GB" dirty="0" err="1"/>
              <a:t>Groeslon</a:t>
            </a:r>
            <a:r>
              <a:rPr lang="en-GB" dirty="0"/>
              <a:t> Caernarfon, Gwynedd LL54 7TD  Tel 01286 830911 </a:t>
            </a:r>
            <a:r>
              <a:rPr lang="en-GB" sz="2600" b="1" dirty="0"/>
              <a:t>Member since January 1986</a:t>
            </a:r>
          </a:p>
          <a:p>
            <a:r>
              <a:rPr lang="en-GB" sz="2600" b="1" dirty="0"/>
              <a:t>Councillor Hywel John Owen</a:t>
            </a:r>
            <a:r>
              <a:rPr lang="en-GB" sz="2600" dirty="0"/>
              <a:t> </a:t>
            </a:r>
            <a:r>
              <a:rPr lang="en-GB" dirty="0" err="1"/>
              <a:t>Sycharth</a:t>
            </a:r>
            <a:r>
              <a:rPr lang="en-GB" dirty="0"/>
              <a:t>, </a:t>
            </a:r>
            <a:r>
              <a:rPr lang="en-GB" dirty="0" err="1"/>
              <a:t>Cae</a:t>
            </a:r>
            <a:r>
              <a:rPr lang="en-GB" dirty="0"/>
              <a:t> </a:t>
            </a:r>
            <a:r>
              <a:rPr lang="en-GB" dirty="0" err="1"/>
              <a:t>Sarn</a:t>
            </a:r>
            <a:r>
              <a:rPr lang="en-GB" dirty="0"/>
              <a:t>, Y </a:t>
            </a:r>
            <a:r>
              <a:rPr lang="en-GB" dirty="0" err="1"/>
              <a:t>Groeslon</a:t>
            </a:r>
            <a:r>
              <a:rPr lang="en-GB" dirty="0"/>
              <a:t> Caernarfon, Gwynedd LL54 7TW   Tel 01286 830006 or  07979 985149   </a:t>
            </a:r>
            <a:r>
              <a:rPr lang="en-GB" sz="2600" b="1" dirty="0"/>
              <a:t>Member since September 1983.</a:t>
            </a:r>
          </a:p>
          <a:p>
            <a:r>
              <a:rPr lang="en-GB" sz="2600" b="1" dirty="0"/>
              <a:t>Councillor </a:t>
            </a:r>
            <a:r>
              <a:rPr lang="en-GB" sz="2600" b="1" dirty="0" err="1"/>
              <a:t>Gerwyn</a:t>
            </a:r>
            <a:r>
              <a:rPr lang="en-GB" sz="2600" b="1" dirty="0"/>
              <a:t> Owen</a:t>
            </a:r>
            <a:r>
              <a:rPr lang="en-GB" sz="2600" dirty="0"/>
              <a:t> </a:t>
            </a:r>
            <a:r>
              <a:rPr lang="en-GB" dirty="0"/>
              <a:t>4 </a:t>
            </a:r>
            <a:r>
              <a:rPr lang="en-GB" dirty="0" err="1"/>
              <a:t>Cae</a:t>
            </a:r>
            <a:r>
              <a:rPr lang="en-GB" dirty="0"/>
              <a:t> </a:t>
            </a:r>
            <a:r>
              <a:rPr lang="en-GB" dirty="0" err="1"/>
              <a:t>Sarn</a:t>
            </a:r>
            <a:r>
              <a:rPr lang="en-GB" dirty="0"/>
              <a:t>, Y </a:t>
            </a:r>
            <a:r>
              <a:rPr lang="en-GB" dirty="0" err="1"/>
              <a:t>Groeslon</a:t>
            </a:r>
            <a:r>
              <a:rPr lang="en-GB" dirty="0"/>
              <a:t> Caernarfon, Gwynedd LL54 7TW Tel 07979 045744 </a:t>
            </a:r>
            <a:r>
              <a:rPr lang="en-GB" sz="2600" b="1" dirty="0"/>
              <a:t>Member since October 2014</a:t>
            </a:r>
          </a:p>
          <a:p>
            <a:r>
              <a:rPr lang="en-GB" sz="2600" b="1" dirty="0"/>
              <a:t>Councillor David C Davies</a:t>
            </a:r>
            <a:r>
              <a:rPr lang="en-GB" sz="2600" dirty="0"/>
              <a:t> </a:t>
            </a:r>
            <a:r>
              <a:rPr lang="en-GB" dirty="0" err="1"/>
              <a:t>Bodarfryn</a:t>
            </a:r>
            <a:r>
              <a:rPr lang="en-GB" dirty="0"/>
              <a:t>, </a:t>
            </a:r>
            <a:r>
              <a:rPr lang="en-GB" dirty="0" err="1"/>
              <a:t>Dolydd</a:t>
            </a:r>
            <a:r>
              <a:rPr lang="en-GB" dirty="0"/>
              <a:t>, Y </a:t>
            </a:r>
            <a:r>
              <a:rPr lang="en-GB" dirty="0" err="1"/>
              <a:t>Groeslon</a:t>
            </a:r>
            <a:r>
              <a:rPr lang="en-GB" dirty="0"/>
              <a:t> Caernarfon, Gwynedd LL54 7EF Tel 07836 325195 </a:t>
            </a:r>
            <a:r>
              <a:rPr lang="en-GB" sz="2600" b="1" dirty="0"/>
              <a:t>Member since June 2017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CA7D1032-CE28-47B3-80FE-2C0F749E9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530" y="3429000"/>
            <a:ext cx="1961785" cy="179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3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906FE-00CB-4C9B-9EAC-4D567934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Representatives </a:t>
            </a:r>
            <a:r>
              <a:rPr lang="en-US" dirty="0"/>
              <a:t>– </a:t>
            </a:r>
            <a:r>
              <a:rPr lang="en-US" dirty="0" err="1"/>
              <a:t>Groeslon</a:t>
            </a:r>
            <a:r>
              <a:rPr lang="en-US" dirty="0"/>
              <a:t> Ward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95192-7F0C-4B48-A4CF-B7A92A0A0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Councillor</a:t>
            </a:r>
            <a:r>
              <a:rPr lang="en-US" sz="2400" b="1" dirty="0"/>
              <a:t> Robert Jones</a:t>
            </a:r>
            <a:r>
              <a:rPr lang="en-US" sz="2400" dirty="0"/>
              <a:t> </a:t>
            </a:r>
            <a:r>
              <a:rPr lang="en-US" dirty="0"/>
              <a:t>1 Bryn y </a:t>
            </a:r>
            <a:r>
              <a:rPr lang="en-US" dirty="0" err="1"/>
              <a:t>Neuadd</a:t>
            </a:r>
            <a:r>
              <a:rPr lang="en-US" dirty="0"/>
              <a:t>, Y </a:t>
            </a:r>
            <a:r>
              <a:rPr lang="en-US" dirty="0" err="1"/>
              <a:t>Groeslon</a:t>
            </a:r>
            <a:r>
              <a:rPr lang="en-US" dirty="0"/>
              <a:t> </a:t>
            </a:r>
            <a:r>
              <a:rPr lang="en-US" dirty="0" err="1"/>
              <a:t>Caernarfon</a:t>
            </a:r>
            <a:r>
              <a:rPr lang="en-US" dirty="0"/>
              <a:t>, Gwynedd LL54 7ST  Tel 07788 570106 </a:t>
            </a:r>
            <a:r>
              <a:rPr lang="en-US" sz="2400" b="1" dirty="0"/>
              <a:t>Member since December 2013</a:t>
            </a:r>
          </a:p>
          <a:p>
            <a:r>
              <a:rPr lang="en-GB" sz="2400" b="1" dirty="0"/>
              <a:t>Councillor Eddie John  Willcox </a:t>
            </a:r>
            <a:r>
              <a:rPr lang="en-GB" dirty="0" err="1"/>
              <a:t>Noddfa</a:t>
            </a:r>
            <a:r>
              <a:rPr lang="en-GB" dirty="0"/>
              <a:t>, Y </a:t>
            </a:r>
            <a:r>
              <a:rPr lang="en-GB" dirty="0" err="1"/>
              <a:t>Fron</a:t>
            </a:r>
            <a:r>
              <a:rPr lang="en-GB" dirty="0"/>
              <a:t>  Caernarfon, Gwynedd LL54 7BB   Tel 07919 914483  </a:t>
            </a:r>
            <a:r>
              <a:rPr lang="en-GB" sz="2400" b="1" dirty="0"/>
              <a:t>Member since May 2017</a:t>
            </a:r>
          </a:p>
        </p:txBody>
      </p:sp>
      <p:pic>
        <p:nvPicPr>
          <p:cNvPr id="4" name="Picture 3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A8A3B8FC-FCC3-4BB5-8C62-101FF05FB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76" y="3993266"/>
            <a:ext cx="2457450" cy="258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923B-AA72-471A-9B7C-B29CE6BE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7"/>
            <a:ext cx="9466533" cy="1949519"/>
          </a:xfrm>
        </p:spPr>
        <p:txBody>
          <a:bodyPr>
            <a:normAutofit fontScale="90000"/>
          </a:bodyPr>
          <a:lstStyle/>
          <a:p>
            <a:r>
              <a:rPr lang="en-US" dirty="0"/>
              <a:t>Your Representatives - </a:t>
            </a:r>
            <a:r>
              <a:rPr lang="en-US" dirty="0" err="1"/>
              <a:t>Llandwrog</a:t>
            </a:r>
            <a:r>
              <a:rPr lang="en-US" dirty="0"/>
              <a:t>/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Dinlle</a:t>
            </a:r>
            <a:r>
              <a:rPr lang="en-US" dirty="0"/>
              <a:t> Ward -  </a:t>
            </a:r>
            <a:r>
              <a:rPr lang="en-US" sz="2400" dirty="0"/>
              <a:t>number of seats </a:t>
            </a:r>
            <a:r>
              <a:rPr lang="en-US" sz="5300" b="1" dirty="0"/>
              <a:t>3</a:t>
            </a:r>
            <a:endParaRPr lang="en-GB" sz="53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4DFC9-0F9B-42A4-8CE1-506FFEB14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384" y="2456481"/>
            <a:ext cx="8980470" cy="3791918"/>
          </a:xfrm>
        </p:spPr>
        <p:txBody>
          <a:bodyPr>
            <a:normAutofit/>
          </a:bodyPr>
          <a:lstStyle/>
          <a:p>
            <a:r>
              <a:rPr lang="en-GB" sz="2400" b="1" dirty="0"/>
              <a:t>Councillor Clive Bayley</a:t>
            </a:r>
            <a:r>
              <a:rPr lang="en-GB" sz="2400" dirty="0"/>
              <a:t> </a:t>
            </a:r>
            <a:r>
              <a:rPr lang="en-GB" dirty="0"/>
              <a:t>Ty </a:t>
            </a:r>
            <a:r>
              <a:rPr lang="en-GB" dirty="0" err="1"/>
              <a:t>Clen</a:t>
            </a:r>
            <a:r>
              <a:rPr lang="en-GB" dirty="0"/>
              <a:t>, 1 </a:t>
            </a:r>
            <a:r>
              <a:rPr lang="en-GB" dirty="0" err="1"/>
              <a:t>Gernant</a:t>
            </a:r>
            <a:r>
              <a:rPr lang="en-GB" dirty="0"/>
              <a:t>, Bethesda Bach Caernarfon, Gwynedd LL54 5SJ    Tel 07967 794002   </a:t>
            </a:r>
            <a:r>
              <a:rPr lang="en-GB" sz="2400" b="1" dirty="0"/>
              <a:t>Member since June 2017</a:t>
            </a:r>
          </a:p>
          <a:p>
            <a:r>
              <a:rPr lang="en-GB" sz="2400" b="1" dirty="0"/>
              <a:t>Councillor Dyfed Williams</a:t>
            </a:r>
            <a:r>
              <a:rPr lang="en-GB" sz="2400" dirty="0"/>
              <a:t> </a:t>
            </a:r>
            <a:r>
              <a:rPr lang="en-GB" dirty="0" err="1"/>
              <a:t>Bwthyn</a:t>
            </a:r>
            <a:r>
              <a:rPr lang="en-GB" dirty="0"/>
              <a:t> </a:t>
            </a:r>
            <a:r>
              <a:rPr lang="en-GB" dirty="0" err="1"/>
              <a:t>Henryd</a:t>
            </a:r>
            <a:r>
              <a:rPr lang="en-GB" dirty="0"/>
              <a:t>. </a:t>
            </a:r>
            <a:r>
              <a:rPr lang="en-GB" dirty="0" err="1"/>
              <a:t>Llandwrog</a:t>
            </a:r>
            <a:r>
              <a:rPr lang="en-GB" dirty="0"/>
              <a:t> Caernarfon, Gwynedd LL54 5TN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831290 neu  07772 819189 </a:t>
            </a:r>
            <a:r>
              <a:rPr lang="en-GB" sz="2400" b="1" dirty="0"/>
              <a:t>Member since May 2012</a:t>
            </a:r>
          </a:p>
          <a:p>
            <a:r>
              <a:rPr lang="en-GB" sz="2400" b="1" dirty="0"/>
              <a:t>Councillor </a:t>
            </a:r>
            <a:r>
              <a:rPr lang="en-GB" sz="2400" b="1" dirty="0" err="1"/>
              <a:t>Marnel</a:t>
            </a:r>
            <a:r>
              <a:rPr lang="en-GB" sz="2400" b="1" dirty="0"/>
              <a:t> Pritchard</a:t>
            </a:r>
            <a:r>
              <a:rPr lang="en-GB" sz="2400" dirty="0"/>
              <a:t> </a:t>
            </a:r>
            <a:r>
              <a:rPr lang="en-GB" dirty="0" err="1"/>
              <a:t>Llain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Eglwys</a:t>
            </a:r>
            <a:r>
              <a:rPr lang="en-GB" dirty="0"/>
              <a:t>, </a:t>
            </a:r>
            <a:r>
              <a:rPr lang="en-GB" dirty="0" err="1"/>
              <a:t>Llandwrog</a:t>
            </a:r>
            <a:r>
              <a:rPr lang="en-GB" sz="2400" dirty="0"/>
              <a:t> </a:t>
            </a:r>
            <a:r>
              <a:rPr lang="en-GB" dirty="0"/>
              <a:t>Caernarfon, Gwynedd</a:t>
            </a:r>
            <a:r>
              <a:rPr lang="en-GB" sz="2400" dirty="0"/>
              <a:t> </a:t>
            </a:r>
            <a:r>
              <a:rPr lang="en-GB" dirty="0"/>
              <a:t>LL54 5TA</a:t>
            </a:r>
            <a:r>
              <a:rPr lang="en-GB" sz="2400" dirty="0"/>
              <a:t>    Tel</a:t>
            </a:r>
            <a:r>
              <a:rPr lang="en-GB" dirty="0"/>
              <a:t> 01286 830993 </a:t>
            </a:r>
            <a:r>
              <a:rPr lang="en-GB" sz="2400" b="1" dirty="0"/>
              <a:t> Co-opted as a member February 2020</a:t>
            </a:r>
          </a:p>
        </p:txBody>
      </p:sp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D4AB24CB-E157-4908-8AF9-742AE9400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02205" y="4986336"/>
            <a:ext cx="2428876" cy="19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75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38B3D3-196E-40BF-9937-99554DCA8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10437525" cy="2290482"/>
          </a:xfrm>
        </p:spPr>
        <p:txBody>
          <a:bodyPr/>
          <a:lstStyle/>
          <a:p>
            <a:r>
              <a:rPr lang="en-US" dirty="0"/>
              <a:t>Contacting Your Council</a:t>
            </a:r>
            <a:br>
              <a:rPr lang="en-US" dirty="0"/>
            </a:br>
            <a:br>
              <a:rPr lang="en-US" dirty="0"/>
            </a:br>
            <a:r>
              <a:rPr lang="en-US" sz="4000" b="1" dirty="0"/>
              <a:t>Administration &amp; Finance Manager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FC933-6369-4EBF-A68B-6D2417E5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09" y="1985818"/>
            <a:ext cx="9180945" cy="4673600"/>
          </a:xfrm>
        </p:spPr>
        <p:txBody>
          <a:bodyPr>
            <a:normAutofit/>
          </a:bodyPr>
          <a:lstStyle/>
          <a:p>
            <a:pPr lvl="2"/>
            <a:r>
              <a:rPr lang="en-US" sz="2400" b="1" dirty="0"/>
              <a:t>David Roberts, Bryn </a:t>
            </a:r>
            <a:r>
              <a:rPr lang="en-US" sz="2400" b="1" dirty="0" err="1"/>
              <a:t>Meurig</a:t>
            </a:r>
            <a:r>
              <a:rPr lang="en-US" sz="2400" b="1" dirty="0"/>
              <a:t>, Carmel , </a:t>
            </a:r>
            <a:r>
              <a:rPr lang="en-US" sz="2400" b="1" dirty="0" err="1"/>
              <a:t>Caernarfon</a:t>
            </a:r>
            <a:r>
              <a:rPr lang="en-US" sz="2400" b="1" dirty="0"/>
              <a:t> Gwynedd LL54 7DS</a:t>
            </a:r>
          </a:p>
          <a:p>
            <a:r>
              <a:rPr lang="en-US" dirty="0"/>
              <a:t>Telephone </a:t>
            </a:r>
            <a:r>
              <a:rPr lang="en-US" sz="3800" b="1" dirty="0"/>
              <a:t>01286 881920 </a:t>
            </a:r>
            <a:r>
              <a:rPr lang="en-US" dirty="0"/>
              <a:t>or </a:t>
            </a:r>
            <a:r>
              <a:rPr lang="en-US" sz="3800" b="1" dirty="0"/>
              <a:t>07796 024288</a:t>
            </a:r>
          </a:p>
          <a:p>
            <a:r>
              <a:rPr lang="en-US" dirty="0"/>
              <a:t>E-Mail </a:t>
            </a:r>
            <a:r>
              <a:rPr lang="en-US" sz="2800" dirty="0">
                <a:hlinkClick r:id="rId2"/>
              </a:rPr>
              <a:t>gwybodaeth@llandwrog.org</a:t>
            </a:r>
            <a:endParaRPr lang="en-US" sz="2800" dirty="0"/>
          </a:p>
          <a:p>
            <a:r>
              <a:rPr lang="en-US" dirty="0"/>
              <a:t>Council </a:t>
            </a:r>
            <a:r>
              <a:rPr lang="en-US" dirty="0" err="1"/>
              <a:t>Webste</a:t>
            </a:r>
            <a:r>
              <a:rPr lang="en-US" dirty="0"/>
              <a:t>  </a:t>
            </a:r>
            <a:r>
              <a:rPr lang="en-US" sz="3500" b="1" dirty="0"/>
              <a:t>llandwrog.org</a:t>
            </a:r>
          </a:p>
          <a:p>
            <a:r>
              <a:rPr lang="en-US" dirty="0"/>
              <a:t>Business Hours – the Manager works </a:t>
            </a:r>
            <a:r>
              <a:rPr lang="en-US" sz="2400" b="1" dirty="0"/>
              <a:t>part-time </a:t>
            </a:r>
            <a:r>
              <a:rPr lang="en-US" dirty="0" err="1"/>
              <a:t>sfor</a:t>
            </a:r>
            <a:r>
              <a:rPr lang="en-US" dirty="0"/>
              <a:t> the Council. You can contact the manager by post, phone </a:t>
            </a:r>
            <a:r>
              <a:rPr lang="en-US" dirty="0" err="1"/>
              <a:t>o’r</a:t>
            </a:r>
            <a:r>
              <a:rPr lang="en-US" dirty="0"/>
              <a:t> email or at his home address. Do remember that you can also contact your Community </a:t>
            </a:r>
            <a:r>
              <a:rPr lang="en-US" dirty="0" err="1"/>
              <a:t>Councillor</a:t>
            </a:r>
            <a:r>
              <a:rPr lang="en-US" dirty="0"/>
              <a:t> and also your County </a:t>
            </a:r>
            <a:r>
              <a:rPr lang="en-US" dirty="0" err="1"/>
              <a:t>Councillor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 descr="A picture containing person, indoor, man, looking&#10;&#10;Description automatically generated">
            <a:extLst>
              <a:ext uri="{FF2B5EF4-FFF2-40B4-BE49-F238E27FC236}">
                <a16:creationId xmlns:a16="http://schemas.microsoft.com/office/drawing/2014/main" id="{1A52FC45-CBE5-4170-B415-527A173E0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10685" y="2509839"/>
            <a:ext cx="2724152" cy="202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7BA3-CD72-416F-A986-E2594B49D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n-US" sz="4800" dirty="0"/>
              <a:t>             Your County </a:t>
            </a:r>
            <a:r>
              <a:rPr lang="en-US" sz="4800" dirty="0" err="1"/>
              <a:t>Councillors</a:t>
            </a:r>
            <a:endParaRPr lang="en-GB" sz="4800" dirty="0"/>
          </a:p>
        </p:txBody>
      </p:sp>
      <p:pic>
        <p:nvPicPr>
          <p:cNvPr id="2056" name="Picture 8" descr="Eric M. Jones">
            <a:extLst>
              <a:ext uri="{FF2B5EF4-FFF2-40B4-BE49-F238E27FC236}">
                <a16:creationId xmlns:a16="http://schemas.microsoft.com/office/drawing/2014/main" id="{80F1B170-5E9A-42DD-9036-4F34E2797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40"/>
          <a:stretch/>
        </p:blipFill>
        <p:spPr bwMode="auto">
          <a:xfrm>
            <a:off x="267233" y="296362"/>
            <a:ext cx="2440653" cy="419548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. Dilwyn Lloyd">
            <a:extLst>
              <a:ext uri="{FF2B5EF4-FFF2-40B4-BE49-F238E27FC236}">
                <a16:creationId xmlns:a16="http://schemas.microsoft.com/office/drawing/2014/main" id="{1F3D861A-BE3D-4740-B5DC-0037DDD05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r="8091" b="-2"/>
          <a:stretch/>
        </p:blipFill>
        <p:spPr bwMode="auto">
          <a:xfrm>
            <a:off x="9294706" y="2393751"/>
            <a:ext cx="2428583" cy="41961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A92FC-704A-4A00-865C-BB0973736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7075" y="1543051"/>
            <a:ext cx="5629275" cy="4705348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en-US" sz="2800" b="1" dirty="0" err="1"/>
              <a:t>Councillor</a:t>
            </a:r>
            <a:r>
              <a:rPr lang="en-US" sz="2800" b="1" dirty="0"/>
              <a:t> Eric Jones                        </a:t>
            </a:r>
            <a:r>
              <a:rPr lang="en-US" sz="2800" dirty="0"/>
              <a:t> </a:t>
            </a:r>
            <a:r>
              <a:rPr lang="en-GB" sz="1800" dirty="0" err="1"/>
              <a:t>Afallon</a:t>
            </a:r>
            <a:r>
              <a:rPr lang="en-GB" sz="1800" dirty="0"/>
              <a:t>, </a:t>
            </a:r>
            <a:r>
              <a:rPr lang="en-GB" sz="1800" dirty="0" err="1"/>
              <a:t>Groeslon</a:t>
            </a:r>
            <a:r>
              <a:rPr lang="en-GB" sz="1800" dirty="0"/>
              <a:t>, Caernarfon, Gwynedd, LL54 7TU                                               </a:t>
            </a:r>
            <a:r>
              <a:rPr lang="en-GB" sz="1800" b="1" dirty="0"/>
              <a:t>   Tel: </a:t>
            </a:r>
            <a:r>
              <a:rPr lang="en-GB" sz="1800" dirty="0"/>
              <a:t> 01286 830626                                           </a:t>
            </a:r>
            <a:r>
              <a:rPr lang="en-GB" sz="1800" b="1" dirty="0"/>
              <a:t>Mobile: </a:t>
            </a:r>
            <a:r>
              <a:rPr lang="en-GB" sz="1800" dirty="0"/>
              <a:t> 07469 215011                           </a:t>
            </a:r>
            <a:r>
              <a:rPr lang="en-US" sz="1800" b="1" dirty="0" err="1"/>
              <a:t>ryn</a:t>
            </a:r>
            <a:r>
              <a:rPr lang="en-US" sz="1800" b="1" dirty="0"/>
              <a:t> </a:t>
            </a:r>
            <a:r>
              <a:rPr lang="en-US" sz="1800" b="1" dirty="0" err="1"/>
              <a:t>cynrychioli</a:t>
            </a:r>
            <a:r>
              <a:rPr lang="en-US" sz="1800" b="1" dirty="0"/>
              <a:t> ward Y </a:t>
            </a:r>
            <a:r>
              <a:rPr lang="en-US" sz="1800" b="1" dirty="0" err="1"/>
              <a:t>Groeslon</a:t>
            </a:r>
            <a:r>
              <a:rPr lang="en-US" sz="1800" b="1" dirty="0"/>
              <a:t>, </a:t>
            </a:r>
            <a:r>
              <a:rPr lang="en-US" sz="1800" b="1" dirty="0" err="1"/>
              <a:t>Llandwrog</a:t>
            </a:r>
            <a:r>
              <a:rPr lang="en-US" sz="1800" b="1" dirty="0"/>
              <a:t> a </a:t>
            </a:r>
            <a:r>
              <a:rPr lang="en-US" sz="1800" b="1" dirty="0" err="1"/>
              <a:t>Dinas</a:t>
            </a:r>
            <a:r>
              <a:rPr lang="en-US" sz="1800" b="1" dirty="0"/>
              <a:t> </a:t>
            </a:r>
            <a:r>
              <a:rPr lang="en-US" sz="1800" b="1" dirty="0" err="1"/>
              <a:t>Dinlle</a:t>
            </a:r>
            <a:r>
              <a:rPr lang="en-US" sz="1800" b="1" dirty="0"/>
              <a:t> Ward                                                    </a:t>
            </a:r>
            <a:r>
              <a:rPr lang="en-US" sz="1800" b="1" dirty="0" err="1"/>
              <a:t>ebost</a:t>
            </a:r>
            <a:r>
              <a:rPr lang="en-US" sz="1800" b="1" dirty="0"/>
              <a:t> </a:t>
            </a:r>
            <a:r>
              <a:rPr lang="en-US" sz="1800" dirty="0" err="1">
                <a:hlinkClick r:id="rId5"/>
              </a:rPr>
              <a:t>ericmerfynjones@gwynedd.llyw.cymru</a:t>
            </a:r>
            <a:endParaRPr lang="en-US" sz="1800" dirty="0"/>
          </a:p>
          <a:p>
            <a:pPr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800" b="1" dirty="0" err="1"/>
              <a:t>Councillor</a:t>
            </a:r>
            <a:r>
              <a:rPr lang="en-US" sz="2800" b="1" dirty="0"/>
              <a:t> </a:t>
            </a:r>
            <a:r>
              <a:rPr lang="en-US" sz="2800" b="1" dirty="0" err="1"/>
              <a:t>Dilwyn</a:t>
            </a:r>
            <a:r>
              <a:rPr lang="en-US" sz="2800" b="1" dirty="0"/>
              <a:t> </a:t>
            </a:r>
            <a:r>
              <a:rPr lang="en-US" sz="2800" b="1" dirty="0" err="1"/>
              <a:t>Ifor</a:t>
            </a:r>
            <a:r>
              <a:rPr lang="en-US" sz="2800" b="1" dirty="0"/>
              <a:t> Lloyd             </a:t>
            </a:r>
            <a:r>
              <a:rPr lang="en-US" sz="2800" dirty="0"/>
              <a:t> </a:t>
            </a:r>
            <a:r>
              <a:rPr lang="en-GB" sz="1800" dirty="0" err="1"/>
              <a:t>Eryri</a:t>
            </a:r>
            <a:r>
              <a:rPr lang="en-GB" sz="1800" dirty="0"/>
              <a:t> House, Carmel, Caernarfon, Gwynedd, LL54 7AB</a:t>
            </a:r>
            <a:r>
              <a:rPr lang="en-US" sz="1800" dirty="0"/>
              <a:t>                                                             </a:t>
            </a:r>
            <a:r>
              <a:rPr lang="en-US" sz="1800" b="1" dirty="0"/>
              <a:t>Tel </a:t>
            </a:r>
            <a:r>
              <a:rPr lang="en-US" sz="1800" dirty="0"/>
              <a:t>01286 882149                                                  </a:t>
            </a:r>
            <a:r>
              <a:rPr lang="en-US" sz="1800" b="1" dirty="0"/>
              <a:t>representing </a:t>
            </a:r>
            <a:r>
              <a:rPr lang="en-US" sz="1800" dirty="0"/>
              <a:t>Ward Y </a:t>
            </a:r>
            <a:r>
              <a:rPr lang="en-US" sz="1800" dirty="0" err="1"/>
              <a:t>Fron</a:t>
            </a:r>
            <a:r>
              <a:rPr lang="en-US" sz="1800" dirty="0"/>
              <a:t> a Carmel          </a:t>
            </a:r>
            <a:r>
              <a:rPr lang="en-US" sz="1800" b="1" dirty="0"/>
              <a:t>email</a:t>
            </a:r>
            <a:r>
              <a:rPr lang="en-US" sz="1800" dirty="0"/>
              <a:t> </a:t>
            </a:r>
            <a:r>
              <a:rPr lang="en-US" sz="1800" dirty="0">
                <a:hlinkClick r:id="rId6"/>
              </a:rPr>
              <a:t>Dilwynlloyd3@btinternet.com</a:t>
            </a:r>
            <a:endParaRPr lang="en-US" sz="1800" dirty="0"/>
          </a:p>
          <a:p>
            <a:pPr>
              <a:lnSpc>
                <a:spcPct val="90000"/>
              </a:lnSpc>
            </a:pPr>
            <a:endParaRPr lang="en-US" sz="1100" dirty="0"/>
          </a:p>
          <a:p>
            <a:pPr>
              <a:lnSpc>
                <a:spcPct val="90000"/>
              </a:lnSpc>
            </a:pPr>
            <a:endParaRPr lang="en-US" sz="1100" dirty="0"/>
          </a:p>
          <a:p>
            <a:pPr>
              <a:lnSpc>
                <a:spcPct val="90000"/>
              </a:lnSpc>
            </a:pPr>
            <a:endParaRPr lang="en-US" sz="1100" dirty="0"/>
          </a:p>
          <a:p>
            <a:pPr>
              <a:lnSpc>
                <a:spcPct val="90000"/>
              </a:lnSpc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29757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2039</Words>
  <Application>Microsoft Office PowerPoint</Application>
  <PresentationFormat>Widescreen</PresentationFormat>
  <Paragraphs>153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Century Gothic</vt:lpstr>
      <vt:lpstr>Wingdings 3</vt:lpstr>
      <vt:lpstr>Ion</vt:lpstr>
      <vt:lpstr>Bitmap Image</vt:lpstr>
      <vt:lpstr>    Llandwrog Community Council -Annual Report 2019-20</vt:lpstr>
      <vt:lpstr>A Word from the Council Chairman</vt:lpstr>
      <vt:lpstr>Council Budget 2019-20</vt:lpstr>
      <vt:lpstr>Work Undertaken by your Council during 2019-20</vt:lpstr>
      <vt:lpstr>Managing   Council’s Property   </vt:lpstr>
      <vt:lpstr>Administration &amp; Governence</vt:lpstr>
      <vt:lpstr>Financial Contributions to Voluntary Organisations</vt:lpstr>
      <vt:lpstr>National Eisteddfod Llyn &amp; Eifionydd 2021</vt:lpstr>
      <vt:lpstr>Representing Your Community  Members &amp; Manager  of the Community Council  represented your community on various Groups and Meetings over the year. These are examples     </vt:lpstr>
      <vt:lpstr>Partnership &amp; Joint Working</vt:lpstr>
      <vt:lpstr>Consulting With The Community</vt:lpstr>
      <vt:lpstr>Planning</vt:lpstr>
      <vt:lpstr>Schedule  of Works   2020-21</vt:lpstr>
      <vt:lpstr>Improving our Villages….. examples of what your Council did in during the year</vt:lpstr>
      <vt:lpstr>Council Meeting 2020-21</vt:lpstr>
      <vt:lpstr>Your Representatives – Carmel Ward  number of seats 3</vt:lpstr>
      <vt:lpstr>Your Representatives – Fron Ward  number of seats  2</vt:lpstr>
      <vt:lpstr>Your Representatives  – Groeslon Ward – number of seats 6</vt:lpstr>
      <vt:lpstr>Your Representatives – Groeslon Ward </vt:lpstr>
      <vt:lpstr>Your Representatives - Llandwrog/Dinas Dinlle Ward -  number of seats 3</vt:lpstr>
      <vt:lpstr>Contacting Your Council  Administration &amp; Finance Manager </vt:lpstr>
      <vt:lpstr>             Your County Councillors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Llandwrog Community Council -Annual Report 2019-20</dc:title>
  <dc:creator>david roberts</dc:creator>
  <cp:lastModifiedBy>david roberts</cp:lastModifiedBy>
  <cp:revision>12</cp:revision>
  <dcterms:created xsi:type="dcterms:W3CDTF">2020-04-18T19:31:48Z</dcterms:created>
  <dcterms:modified xsi:type="dcterms:W3CDTF">2020-05-22T08:45:29Z</dcterms:modified>
</cp:coreProperties>
</file>